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397" autoAdjust="0"/>
    <p:restoredTop sz="86462" autoAdjust="0"/>
  </p:normalViewPr>
  <p:slideViewPr>
    <p:cSldViewPr>
      <p:cViewPr varScale="1">
        <p:scale>
          <a:sx n="101" d="100"/>
          <a:sy n="101" d="100"/>
        </p:scale>
        <p:origin x="-9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8970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09828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408967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86416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92518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29377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64669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084865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76168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196764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396206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CAF4-DB47-40D0-A3DC-04E782B08775}" type="datetimeFigureOut">
              <a:rPr lang="he-IL" smtClean="0"/>
              <a:pPr/>
              <a:t>י"ז/אלול/תשע"ח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9AB78-A36B-4C16-B506-34DDCA105B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xmlns="" val="268818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spiwe@education.gov.i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eu.isr.twinning@education.gov.il" TargetMode="External"/><Relationship Id="rId4" Type="http://schemas.openxmlformats.org/officeDocument/2006/relationships/hyperlink" Target="mailto:natib@education.gov.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0"/>
            <a:ext cx="8358246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"Establishment of the Israeli National Qualifications Framework (NQF) as a mechanism to fostering the development of Israeli human capital"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6500834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>Natalie Ben Shalom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43174" y="4572008"/>
            <a:ext cx="4143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Kick Off Meeting, Tel Aviv August 30,2018</a:t>
            </a:r>
          </a:p>
          <a:p>
            <a:pPr algn="ctr"/>
            <a:endParaRPr lang="en-US" dirty="0"/>
          </a:p>
        </p:txBody>
      </p:sp>
      <p:sp>
        <p:nvSpPr>
          <p:cNvPr id="9" name="מלבן 8"/>
          <p:cNvSpPr/>
          <p:nvPr/>
        </p:nvSpPr>
        <p:spPr>
          <a:xfrm>
            <a:off x="2071670" y="428604"/>
            <a:ext cx="428628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8596" y="0"/>
            <a:ext cx="84296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מלבן מעוגל 11"/>
          <p:cNvSpPr/>
          <p:nvPr/>
        </p:nvSpPr>
        <p:spPr>
          <a:xfrm>
            <a:off x="1571604" y="6429396"/>
            <a:ext cx="5857916" cy="142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86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2" name="Content Placeholder 2"/>
          <p:cNvSpPr txBox="1">
            <a:spLocks/>
          </p:cNvSpPr>
          <p:nvPr/>
        </p:nvSpPr>
        <p:spPr>
          <a:xfrm>
            <a:off x="395536" y="1556792"/>
            <a:ext cx="8424936" cy="49685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US" dirty="0" smtClean="0"/>
              <a:t>   </a:t>
            </a:r>
            <a:r>
              <a:rPr lang="en-US" sz="3000" dirty="0" smtClean="0"/>
              <a:t>NQF - the specific instrument within a qualification                       	system, aiming at :</a:t>
            </a:r>
          </a:p>
          <a:p>
            <a:pPr lvl="1" algn="l" rtl="0"/>
            <a:r>
              <a:rPr lang="en-US" dirty="0" smtClean="0"/>
              <a:t>classification of qualifications according to a set of criteria for specified levels of learning achieved.</a:t>
            </a:r>
          </a:p>
          <a:p>
            <a:pPr lvl="1" algn="l" rtl="0"/>
            <a:r>
              <a:rPr lang="en-US" dirty="0" smtClean="0"/>
              <a:t>integrating and coordinating the national  qualifications  subsystems and improve transparency.</a:t>
            </a:r>
          </a:p>
          <a:p>
            <a:pPr lvl="1" algn="l" rtl="0"/>
            <a:r>
              <a:rPr lang="en-US" dirty="0" smtClean="0"/>
              <a:t>access, progression and quality of qualifications in relation to the education and labor market.</a:t>
            </a:r>
            <a:endParaRPr lang="en-US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304256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5536" y="634678"/>
            <a:ext cx="8229600" cy="922114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NQF definition</a:t>
            </a:r>
            <a:endParaRPr lang="en-US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7158" y="0"/>
            <a:ext cx="835821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מלבן מעוגל 8"/>
          <p:cNvSpPr/>
          <p:nvPr/>
        </p:nvSpPr>
        <p:spPr>
          <a:xfrm>
            <a:off x="1714480" y="428604"/>
            <a:ext cx="4786346" cy="3571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מלבן מעוגל 9"/>
          <p:cNvSpPr/>
          <p:nvPr/>
        </p:nvSpPr>
        <p:spPr>
          <a:xfrm>
            <a:off x="1357290" y="6500834"/>
            <a:ext cx="6286544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806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496" y="6381328"/>
            <a:ext cx="2304256" cy="365125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142844" y="6492875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ct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2ED1EE-3A4D-4BC2-962A-C33E66E47ED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03448" y="1830524"/>
            <a:ext cx="8229600" cy="3830724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dirty="0" smtClean="0"/>
              <a:t>Align Israeli education and training systems to global developments.</a:t>
            </a:r>
          </a:p>
          <a:p>
            <a:pPr algn="l" rtl="0"/>
            <a:r>
              <a:rPr lang="en-US" dirty="0" smtClean="0"/>
              <a:t>Increase the employability, mobility and social integration of individuals.</a:t>
            </a:r>
          </a:p>
          <a:p>
            <a:pPr algn="l" rtl="0"/>
            <a:r>
              <a:rPr lang="en-US" dirty="0" smtClean="0"/>
              <a:t>Link all types of learning and support the validation of learning outcomes.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1097281"/>
            <a:ext cx="7756263" cy="105425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NQF aims to:</a:t>
            </a:r>
            <a:endParaRPr lang="en-US" dirty="0"/>
          </a:p>
        </p:txBody>
      </p:sp>
      <p:sp>
        <p:nvSpPr>
          <p:cNvPr id="12" name="מלבן מעוגל 11"/>
          <p:cNvSpPr/>
          <p:nvPr/>
        </p:nvSpPr>
        <p:spPr>
          <a:xfrm>
            <a:off x="1857356" y="428604"/>
            <a:ext cx="4643470" cy="3571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מלבן מעוגל 14"/>
          <p:cNvSpPr/>
          <p:nvPr/>
        </p:nvSpPr>
        <p:spPr>
          <a:xfrm>
            <a:off x="1357290" y="6500834"/>
            <a:ext cx="6357982" cy="714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14282" y="0"/>
            <a:ext cx="83792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IL 15 ENI SO 01 17 (IL/14)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25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304256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107504" y="6381328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ct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2ED1EE-3A4D-4BC2-962A-C33E66E47ED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827584" y="1879507"/>
            <a:ext cx="7745505" cy="446449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en-GB" dirty="0" smtClean="0">
                <a:solidFill>
                  <a:srgbClr val="FF0000"/>
                </a:solidFill>
              </a:rPr>
              <a:t>   </a:t>
            </a:r>
            <a:r>
              <a:rPr lang="en-GB" dirty="0" smtClean="0"/>
              <a:t>The aims of VNIL are essentially threefold: </a:t>
            </a:r>
            <a:endParaRPr lang="en-US" dirty="0" smtClean="0"/>
          </a:p>
          <a:p>
            <a:pPr lvl="1" algn="l" rtl="0">
              <a:buNone/>
            </a:pPr>
            <a:r>
              <a:rPr lang="en-GB" dirty="0" smtClean="0"/>
              <a:t>a) to achieve greater social justice (the VNIL system    serves to help disadvantaged social groups gain access to formal education). </a:t>
            </a:r>
            <a:endParaRPr lang="en-US" dirty="0" smtClean="0"/>
          </a:p>
          <a:p>
            <a:pPr lvl="1" algn="l" rtl="0">
              <a:buNone/>
            </a:pPr>
            <a:r>
              <a:rPr lang="en-GB" dirty="0" smtClean="0"/>
              <a:t>b) to achieve greater economic development and   competitiveness (the VNIL system enables the use of existing competences in the labour market- e.g. army, work experiences, lifelong learning etc). </a:t>
            </a:r>
            <a:endParaRPr lang="en-US" dirty="0" smtClean="0"/>
          </a:p>
          <a:p>
            <a:pPr lvl="1" algn="l" rtl="0">
              <a:buNone/>
            </a:pPr>
            <a:r>
              <a:rPr lang="en-GB" dirty="0" smtClean="0"/>
              <a:t>c) to achieve social changes (through the VNIL system we can make society’s knowledge visible and create better conditions to change it).</a:t>
            </a:r>
            <a:endParaRPr lang="en-US" dirty="0" smtClean="0"/>
          </a:p>
          <a:p>
            <a:pPr algn="l" rtl="0"/>
            <a:endParaRPr lang="en-US" dirty="0"/>
          </a:p>
        </p:txBody>
      </p:sp>
      <p:sp>
        <p:nvSpPr>
          <p:cNvPr id="13" name="Footer Placeholder 2"/>
          <p:cNvSpPr txBox="1">
            <a:spLocks/>
          </p:cNvSpPr>
          <p:nvPr/>
        </p:nvSpPr>
        <p:spPr>
          <a:xfrm>
            <a:off x="71936" y="6597352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ct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Slide Number Placeholder 3"/>
          <p:cNvSpPr txBox="1">
            <a:spLocks/>
          </p:cNvSpPr>
          <p:nvPr/>
        </p:nvSpPr>
        <p:spPr>
          <a:xfrm>
            <a:off x="6603696" y="63774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2ED1EE-3A4D-4BC2-962A-C33E66E47ED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575992" y="836712"/>
            <a:ext cx="7756263" cy="1512168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/>
              <a:t>The Role of NQF Framework for Validation of Non- Formal and Informal Learning(VNIL)</a:t>
            </a:r>
            <a:r>
              <a:rPr lang="en-GB" sz="28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1" name="מלבן מעוגל 10"/>
          <p:cNvSpPr/>
          <p:nvPr/>
        </p:nvSpPr>
        <p:spPr>
          <a:xfrm>
            <a:off x="1857356" y="428604"/>
            <a:ext cx="4572032" cy="2857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מלבן מעוגל 15"/>
          <p:cNvSpPr/>
          <p:nvPr/>
        </p:nvSpPr>
        <p:spPr>
          <a:xfrm>
            <a:off x="1357290" y="6500834"/>
            <a:ext cx="6286544" cy="714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42844" y="0"/>
            <a:ext cx="850109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22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l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12ED1EE-3A4D-4BC2-962A-C33E66E47ED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3" name="Footer Placeholder 2"/>
          <p:cNvSpPr txBox="1">
            <a:spLocks/>
          </p:cNvSpPr>
          <p:nvPr/>
        </p:nvSpPr>
        <p:spPr>
          <a:xfrm>
            <a:off x="71936" y="6597352"/>
            <a:ext cx="2304256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defPPr>
              <a:defRPr lang="he-IL"/>
            </a:defPPr>
            <a:lvl1pPr marL="0" algn="ctr" defTabSz="914400" rtl="1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Natalie Ben Shalom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77318" y="1700808"/>
            <a:ext cx="8229600" cy="4228522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* Better understand their qualifications in terms    of what they should know, understand and       be able to do</a:t>
            </a:r>
          </a:p>
          <a:p>
            <a:pPr algn="l">
              <a:buNone/>
            </a:pPr>
            <a:r>
              <a:rPr lang="en-US" dirty="0" smtClean="0"/>
              <a:t>* Understand the level of their qualifications, 			   and how it is related to others </a:t>
            </a:r>
          </a:p>
          <a:p>
            <a:pPr algn="l">
              <a:buNone/>
            </a:pPr>
            <a:r>
              <a:rPr lang="en-US" dirty="0" smtClean="0"/>
              <a:t>* Easier mobility in the </a:t>
            </a:r>
            <a:r>
              <a:rPr lang="en-US" dirty="0" err="1" smtClean="0"/>
              <a:t>labour</a:t>
            </a:r>
            <a:r>
              <a:rPr lang="en-US" dirty="0" smtClean="0"/>
              <a:t> market of further     education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14348" y="1071546"/>
            <a:ext cx="7756263" cy="105425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Individuals can:</a:t>
            </a:r>
            <a:endParaRPr lang="en-US" dirty="0"/>
          </a:p>
        </p:txBody>
      </p:sp>
      <p:sp>
        <p:nvSpPr>
          <p:cNvPr id="8" name="מלבן מעוגל 7"/>
          <p:cNvSpPr/>
          <p:nvPr/>
        </p:nvSpPr>
        <p:spPr>
          <a:xfrm>
            <a:off x="1857356" y="428604"/>
            <a:ext cx="4643470" cy="5000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מלבן מעוגל 9"/>
          <p:cNvSpPr/>
          <p:nvPr/>
        </p:nvSpPr>
        <p:spPr>
          <a:xfrm>
            <a:off x="1357290" y="6500834"/>
            <a:ext cx="6357982" cy="714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1472" y="21429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0"/>
            <a:ext cx="83792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610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1700808"/>
            <a:ext cx="8229600" cy="394277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dirty="0" smtClean="0"/>
              <a:t>Better understand what potential employees know, understand and are able to do.</a:t>
            </a:r>
          </a:p>
          <a:p>
            <a:pPr algn="l" rtl="0"/>
            <a:r>
              <a:rPr lang="en-US" dirty="0" smtClean="0"/>
              <a:t>More easily compare and interpret the qualifications of applicants from different sectors.</a:t>
            </a:r>
          </a:p>
          <a:p>
            <a:pPr algn="l" rtl="0"/>
            <a:r>
              <a:rPr lang="en-US" dirty="0" smtClean="0"/>
              <a:t>Compare the qualifications of          newcomers/immigrants with national qualifications, to understand their relevance  and how they match company or sector needs.</a:t>
            </a:r>
            <a:endParaRPr lang="en-US" dirty="0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093146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40116" y="980728"/>
            <a:ext cx="7756263" cy="1054250"/>
          </a:xfrm>
          <a:prstGeom prst="rect">
            <a:avLst/>
          </a:prstGeom>
        </p:spPr>
        <p:txBody>
          <a:bodyPr/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Employers can:</a:t>
            </a:r>
            <a:endParaRPr lang="en-US" dirty="0"/>
          </a:p>
        </p:txBody>
      </p:sp>
      <p:sp>
        <p:nvSpPr>
          <p:cNvPr id="9" name="מלבן מעוגל 8"/>
          <p:cNvSpPr/>
          <p:nvPr/>
        </p:nvSpPr>
        <p:spPr>
          <a:xfrm>
            <a:off x="1928794" y="428604"/>
            <a:ext cx="4643470" cy="3571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מלבן מעוגל 10"/>
          <p:cNvSpPr/>
          <p:nvPr/>
        </p:nvSpPr>
        <p:spPr>
          <a:xfrm>
            <a:off x="1214414" y="6429396"/>
            <a:ext cx="6500858" cy="1428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85720" y="0"/>
            <a:ext cx="85011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97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093146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7961" y="2132856"/>
            <a:ext cx="8229600" cy="3340968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dirty="0" smtClean="0"/>
              <a:t>More easily understand the content, the level and therefore the value of qualification of individuals who wish to continue their education/learning.</a:t>
            </a:r>
          </a:p>
          <a:p>
            <a:pPr algn="l" rtl="0"/>
            <a:r>
              <a:rPr lang="en-US" dirty="0" smtClean="0"/>
              <a:t>More easily compare and assess qualifications from different countries and contexts.</a:t>
            </a:r>
            <a:endParaRPr lang="en-US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40116" y="1268760"/>
            <a:ext cx="7756263" cy="105425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Education and training providers can:</a:t>
            </a:r>
            <a:endParaRPr lang="en-US" dirty="0"/>
          </a:p>
        </p:txBody>
      </p:sp>
      <p:sp>
        <p:nvSpPr>
          <p:cNvPr id="8" name="מלבן מעוגל 7"/>
          <p:cNvSpPr/>
          <p:nvPr/>
        </p:nvSpPr>
        <p:spPr>
          <a:xfrm>
            <a:off x="1928794" y="428604"/>
            <a:ext cx="4714908" cy="5000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מלבן מעוגל 10"/>
          <p:cNvSpPr/>
          <p:nvPr/>
        </p:nvSpPr>
        <p:spPr>
          <a:xfrm>
            <a:off x="1428728" y="6429396"/>
            <a:ext cx="6429420" cy="2857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0"/>
            <a:ext cx="87154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377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467544" y="2420888"/>
            <a:ext cx="8229600" cy="2980928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dirty="0" smtClean="0"/>
              <a:t>Access useful information to better assess qualifications from different sectors and another country, in particular in relation to their level and context.</a:t>
            </a:r>
          </a:p>
          <a:p>
            <a:pPr algn="l" rtl="0"/>
            <a:r>
              <a:rPr lang="en-US" dirty="0" smtClean="0"/>
              <a:t>More easily recognize foreign qualifications.</a:t>
            </a:r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232248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  <a:endParaRPr lang="en-US" dirty="0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491825" y="1196752"/>
            <a:ext cx="7756263" cy="10542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Qualification recognition bodies can:</a:t>
            </a:r>
            <a:endParaRPr lang="en-US" dirty="0"/>
          </a:p>
        </p:txBody>
      </p:sp>
      <p:sp>
        <p:nvSpPr>
          <p:cNvPr id="8" name="מלבן מעוגל 7"/>
          <p:cNvSpPr/>
          <p:nvPr/>
        </p:nvSpPr>
        <p:spPr>
          <a:xfrm>
            <a:off x="1714480" y="428604"/>
            <a:ext cx="4786346" cy="35719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מלבן מעוגל 8"/>
          <p:cNvSpPr/>
          <p:nvPr/>
        </p:nvSpPr>
        <p:spPr>
          <a:xfrm>
            <a:off x="1357290" y="6500834"/>
            <a:ext cx="6357982" cy="714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8596" y="0"/>
            <a:ext cx="84296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5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2232248" cy="365125"/>
          </a:xfrm>
        </p:spPr>
        <p:txBody>
          <a:bodyPr/>
          <a:lstStyle/>
          <a:p>
            <a:r>
              <a:rPr lang="en-US" dirty="0" smtClean="0"/>
              <a:t>Natalie Ben Shalom</a:t>
            </a:r>
          </a:p>
          <a:p>
            <a:endParaRPr lang="en-US" dirty="0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39264" y="6161442"/>
            <a:ext cx="2133600" cy="365125"/>
          </a:xfrm>
        </p:spPr>
        <p:txBody>
          <a:bodyPr/>
          <a:lstStyle/>
          <a:p>
            <a:fld id="{012ED1EE-3A4D-4BC2-962A-C33E66E47ED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28596" y="2428868"/>
            <a:ext cx="8229600" cy="326725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0">
              <a:buNone/>
            </a:pPr>
            <a:endParaRPr lang="en-US" dirty="0" smtClean="0"/>
          </a:p>
          <a:p>
            <a:pPr algn="just" rtl="0">
              <a:buNone/>
            </a:pPr>
            <a:r>
              <a:rPr lang="en-US" dirty="0" smtClean="0"/>
              <a:t>NQF Twinning team, available to you:</a:t>
            </a:r>
          </a:p>
          <a:p>
            <a:pPr algn="just" rtl="0">
              <a:buNone/>
            </a:pPr>
            <a:endParaRPr lang="en-US" dirty="0" smtClean="0"/>
          </a:p>
          <a:p>
            <a:pPr lvl="1" algn="just" rtl="0"/>
            <a:r>
              <a:rPr lang="en-US" dirty="0" smtClean="0"/>
              <a:t>Ms. </a:t>
            </a:r>
            <a:r>
              <a:rPr lang="en-US" dirty="0" err="1" smtClean="0"/>
              <a:t>Tsipy</a:t>
            </a:r>
            <a:r>
              <a:rPr lang="en-US" dirty="0" smtClean="0"/>
              <a:t> Weinberg – Israeli Project Leader </a:t>
            </a:r>
            <a:r>
              <a:rPr lang="en-US" dirty="0" smtClean="0">
                <a:hlinkClick r:id="rId3"/>
              </a:rPr>
              <a:t>tspiwe@education.gov.il</a:t>
            </a:r>
            <a:r>
              <a:rPr lang="en-US" dirty="0" smtClean="0"/>
              <a:t> </a:t>
            </a:r>
          </a:p>
          <a:p>
            <a:pPr lvl="1" algn="just" rtl="0"/>
            <a:r>
              <a:rPr lang="en-US" dirty="0" smtClean="0"/>
              <a:t>Ms. Claudia </a:t>
            </a:r>
            <a:r>
              <a:rPr lang="en-US" dirty="0" err="1" smtClean="0"/>
              <a:t>Fellus</a:t>
            </a:r>
            <a:r>
              <a:rPr lang="en-US" dirty="0" smtClean="0"/>
              <a:t> – Resident Twinning Adviser </a:t>
            </a:r>
          </a:p>
          <a:p>
            <a:pPr lvl="1" algn="just" rtl="0"/>
            <a:r>
              <a:rPr lang="en-US" dirty="0" smtClean="0"/>
              <a:t>Ms. Natalie Ben Shalom – RTA counterpart </a:t>
            </a:r>
            <a:r>
              <a:rPr lang="en-US" dirty="0" smtClean="0">
                <a:hlinkClick r:id="rId4"/>
              </a:rPr>
              <a:t>natib@education.gov.il</a:t>
            </a:r>
            <a:endParaRPr lang="en-US" dirty="0" smtClean="0"/>
          </a:p>
          <a:p>
            <a:pPr lvl="1" algn="just" rtl="0"/>
            <a:r>
              <a:rPr lang="en-US" dirty="0" smtClean="0"/>
              <a:t>RTA office: </a:t>
            </a:r>
            <a:r>
              <a:rPr lang="en-US" dirty="0" smtClean="0">
                <a:hlinkClick r:id="rId5"/>
              </a:rPr>
              <a:t>eu.isr.twinning@education.gov.il</a:t>
            </a:r>
            <a:endParaRPr lang="en-US" dirty="0" smtClean="0"/>
          </a:p>
          <a:p>
            <a:pPr lvl="1" algn="just" rtl="0"/>
            <a:r>
              <a:rPr lang="en-US" dirty="0" smtClean="0"/>
              <a:t>www: edu.gov.il/</a:t>
            </a:r>
            <a:r>
              <a:rPr lang="en-US" dirty="0" err="1" smtClean="0"/>
              <a:t>israelinqf</a:t>
            </a:r>
            <a:endParaRPr lang="en-US" dirty="0" smtClean="0"/>
          </a:p>
          <a:p>
            <a:pPr marL="411480" lvl="1" indent="0" algn="just" rtl="0">
              <a:buFont typeface="Arial" panose="020B0604020202020204" pitchFamily="34" charset="0"/>
              <a:buNone/>
            </a:pPr>
            <a:endParaRPr lang="en-US" dirty="0" smtClean="0"/>
          </a:p>
          <a:p>
            <a:pPr lvl="1" algn="just" rtl="0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1357298"/>
            <a:ext cx="6072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Thank you for </a:t>
            </a:r>
            <a:r>
              <a:rPr lang="en-US" sz="3600" dirty="0" smtClean="0"/>
              <a:t>your attention</a:t>
            </a:r>
            <a:endParaRPr lang="en-US" sz="3600" dirty="0"/>
          </a:p>
        </p:txBody>
      </p:sp>
      <p:sp>
        <p:nvSpPr>
          <p:cNvPr id="9" name="מלבן מעוגל 8"/>
          <p:cNvSpPr/>
          <p:nvPr/>
        </p:nvSpPr>
        <p:spPr>
          <a:xfrm>
            <a:off x="1928794" y="285728"/>
            <a:ext cx="4572032" cy="42862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מלבן מעוגל 9"/>
          <p:cNvSpPr/>
          <p:nvPr/>
        </p:nvSpPr>
        <p:spPr>
          <a:xfrm>
            <a:off x="928662" y="6786562"/>
            <a:ext cx="6429420" cy="7143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מלבן מעוגל 10"/>
          <p:cNvSpPr/>
          <p:nvPr/>
        </p:nvSpPr>
        <p:spPr>
          <a:xfrm>
            <a:off x="1214414" y="6500834"/>
            <a:ext cx="6715172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מלבן מעוגל 11"/>
          <p:cNvSpPr/>
          <p:nvPr/>
        </p:nvSpPr>
        <p:spPr>
          <a:xfrm>
            <a:off x="2786050" y="6286520"/>
            <a:ext cx="2143140" cy="2857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7158" y="0"/>
            <a:ext cx="85011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Establishment of the Israeli National Qualifications Framework (NQF) as a mechanism to fostering the development of Israeli Human Capital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 dirty="0" smtClean="0">
                <a:solidFill>
                  <a:srgbClr val="1F497D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IL 15 ENI SO 01 17 (IL/14)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20449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615</Words>
  <Application>Microsoft Office PowerPoint</Application>
  <PresentationFormat>‫הצגה על המסך (4:3)</PresentationFormat>
  <Paragraphs>81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Office</vt:lpstr>
      <vt:lpstr>"Establishment of the Israeli National Qualifications Framework (NQF) as a mechanism to fostering the development of Israeli human capital"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</vt:vector>
  </TitlesOfParts>
  <Company>moe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"Establishment of the Israeli National Qualifications Framework (NQF) as a mechanism to fostering the development of Israeli human capital"</dc:title>
  <dc:creator>חדוה עמר</dc:creator>
  <cp:lastModifiedBy>Ben-Shalom</cp:lastModifiedBy>
  <cp:revision>14</cp:revision>
  <dcterms:created xsi:type="dcterms:W3CDTF">2018-08-28T08:19:04Z</dcterms:created>
  <dcterms:modified xsi:type="dcterms:W3CDTF">2018-08-28T20:13:24Z</dcterms:modified>
</cp:coreProperties>
</file>