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48"/>
  </p:notesMasterIdLst>
  <p:sldIdLst>
    <p:sldId id="274" r:id="rId2"/>
    <p:sldId id="378" r:id="rId3"/>
    <p:sldId id="379" r:id="rId4"/>
    <p:sldId id="380" r:id="rId5"/>
    <p:sldId id="376" r:id="rId6"/>
    <p:sldId id="333" r:id="rId7"/>
    <p:sldId id="289" r:id="rId8"/>
    <p:sldId id="332" r:id="rId9"/>
    <p:sldId id="375" r:id="rId10"/>
    <p:sldId id="348" r:id="rId11"/>
    <p:sldId id="349" r:id="rId12"/>
    <p:sldId id="350" r:id="rId13"/>
    <p:sldId id="351" r:id="rId14"/>
    <p:sldId id="352" r:id="rId15"/>
    <p:sldId id="353" r:id="rId16"/>
    <p:sldId id="354" r:id="rId17"/>
    <p:sldId id="377" r:id="rId18"/>
    <p:sldId id="355" r:id="rId19"/>
    <p:sldId id="356" r:id="rId20"/>
    <p:sldId id="357" r:id="rId21"/>
    <p:sldId id="358" r:id="rId22"/>
    <p:sldId id="359" r:id="rId23"/>
    <p:sldId id="360" r:id="rId24"/>
    <p:sldId id="361" r:id="rId25"/>
    <p:sldId id="362" r:id="rId26"/>
    <p:sldId id="363" r:id="rId27"/>
    <p:sldId id="364" r:id="rId28"/>
    <p:sldId id="365" r:id="rId29"/>
    <p:sldId id="366" r:id="rId30"/>
    <p:sldId id="367" r:id="rId31"/>
    <p:sldId id="368" r:id="rId32"/>
    <p:sldId id="381" r:id="rId33"/>
    <p:sldId id="370" r:id="rId34"/>
    <p:sldId id="371" r:id="rId35"/>
    <p:sldId id="372" r:id="rId36"/>
    <p:sldId id="382" r:id="rId37"/>
    <p:sldId id="373" r:id="rId38"/>
    <p:sldId id="374" r:id="rId39"/>
    <p:sldId id="384" r:id="rId40"/>
    <p:sldId id="385" r:id="rId41"/>
    <p:sldId id="309" r:id="rId42"/>
    <p:sldId id="383" r:id="rId43"/>
    <p:sldId id="343" r:id="rId44"/>
    <p:sldId id="344" r:id="rId45"/>
    <p:sldId id="345" r:id="rId46"/>
    <p:sldId id="346" r:id="rId47"/>
  </p:sldIdLst>
  <p:sldSz cx="9144000" cy="6858000" type="screen4x3"/>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2B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54" autoAdjust="0"/>
    <p:restoredTop sz="94660"/>
  </p:normalViewPr>
  <p:slideViewPr>
    <p:cSldViewPr>
      <p:cViewPr varScale="1">
        <p:scale>
          <a:sx n="103" d="100"/>
          <a:sy n="103" d="100"/>
        </p:scale>
        <p:origin x="1146"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7B646876-0475-401C-A33E-DA3D00FDEC26}" type="datetimeFigureOut">
              <a:rPr lang="en-GB" smtClean="0"/>
              <a:t>20/09/2019</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9315E2ED-CDA9-47F3-950D-D7B5B94D63F2}" type="slidenum">
              <a:rPr lang="en-GB" smtClean="0"/>
              <a:t>‹#›</a:t>
            </a:fld>
            <a:endParaRPr lang="en-GB"/>
          </a:p>
        </p:txBody>
      </p:sp>
    </p:spTree>
    <p:extLst>
      <p:ext uri="{BB962C8B-B14F-4D97-AF65-F5344CB8AC3E}">
        <p14:creationId xmlns:p14="http://schemas.microsoft.com/office/powerpoint/2010/main" val="15651400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txBox="1">
            <a:spLocks noGrp="1" noChangeArrowheads="1"/>
          </p:cNvSpPr>
          <p:nvPr/>
        </p:nvSpPr>
        <p:spPr bwMode="auto">
          <a:xfrm>
            <a:off x="3778250" y="9429750"/>
            <a:ext cx="2889250"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eaLnBrk="1" hangingPunct="1"/>
            <a:fld id="{2A7169C0-F9BE-47CB-B265-3EF354BCBFEF}" type="slidenum">
              <a:rPr lang="en-GB" altLang="en-US" sz="1200">
                <a:latin typeface="Times New Roman" pitchFamily="18" charset="0"/>
              </a:rPr>
              <a:pPr eaLnBrk="1" hangingPunct="1"/>
              <a:t>10</a:t>
            </a:fld>
            <a:endParaRPr lang="en-GB" altLang="en-US" sz="1200">
              <a:latin typeface="Times New Roman" pitchFamily="18" charset="0"/>
            </a:endParaRPr>
          </a:p>
        </p:txBody>
      </p:sp>
      <p:sp>
        <p:nvSpPr>
          <p:cNvPr id="48131" name="Rectangle 2"/>
          <p:cNvSpPr>
            <a:spLocks noGrp="1" noRot="1" noChangeAspect="1" noChangeArrowheads="1" noTextEdit="1"/>
          </p:cNvSpPr>
          <p:nvPr>
            <p:ph type="sldImg"/>
          </p:nvPr>
        </p:nvSpPr>
        <p:spPr>
          <a:xfrm>
            <a:off x="855663" y="744538"/>
            <a:ext cx="4960937" cy="3721100"/>
          </a:xfrm>
          <a:ln/>
        </p:spPr>
      </p:sp>
      <p:sp>
        <p:nvSpPr>
          <p:cNvPr id="48132" name="Rectangle 3"/>
          <p:cNvSpPr>
            <a:spLocks noGrp="1" noChangeArrowheads="1"/>
          </p:cNvSpPr>
          <p:nvPr>
            <p:ph type="body" idx="1"/>
          </p:nvPr>
        </p:nvSpPr>
        <p:spPr>
          <a:xfrm>
            <a:off x="666751" y="4713288"/>
            <a:ext cx="5335588" cy="4470400"/>
          </a:xfrm>
          <a:noFill/>
        </p:spPr>
        <p:txBody>
          <a:bodyPr lIns="91440" tIns="45720" rIns="91440" bIns="45720"/>
          <a:lstStyle/>
          <a:p>
            <a:pPr eaLnBrk="1" hangingPunct="1"/>
            <a:endParaRPr lang="en-US" altLang="en-US" smtClean="0"/>
          </a:p>
        </p:txBody>
      </p:sp>
    </p:spTree>
    <p:extLst>
      <p:ext uri="{BB962C8B-B14F-4D97-AF65-F5344CB8AC3E}">
        <p14:creationId xmlns:p14="http://schemas.microsoft.com/office/powerpoint/2010/main" val="38397920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txBox="1">
            <a:spLocks noGrp="1" noChangeArrowheads="1"/>
          </p:cNvSpPr>
          <p:nvPr/>
        </p:nvSpPr>
        <p:spPr bwMode="auto">
          <a:xfrm>
            <a:off x="3778250" y="9429750"/>
            <a:ext cx="2889250"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eaLnBrk="1" hangingPunct="1"/>
            <a:fld id="{2A7169C0-F9BE-47CB-B265-3EF354BCBFEF}" type="slidenum">
              <a:rPr lang="en-GB" altLang="en-US" sz="1200">
                <a:latin typeface="Times New Roman" pitchFamily="18" charset="0"/>
              </a:rPr>
              <a:pPr eaLnBrk="1" hangingPunct="1"/>
              <a:t>11</a:t>
            </a:fld>
            <a:endParaRPr lang="en-GB" altLang="en-US" sz="1200">
              <a:latin typeface="Times New Roman" pitchFamily="18" charset="0"/>
            </a:endParaRPr>
          </a:p>
        </p:txBody>
      </p:sp>
      <p:sp>
        <p:nvSpPr>
          <p:cNvPr id="48131" name="Rectangle 2"/>
          <p:cNvSpPr>
            <a:spLocks noGrp="1" noRot="1" noChangeAspect="1" noChangeArrowheads="1" noTextEdit="1"/>
          </p:cNvSpPr>
          <p:nvPr>
            <p:ph type="sldImg"/>
          </p:nvPr>
        </p:nvSpPr>
        <p:spPr>
          <a:xfrm>
            <a:off x="855663" y="744538"/>
            <a:ext cx="4960937" cy="3721100"/>
          </a:xfrm>
          <a:ln/>
        </p:spPr>
      </p:sp>
      <p:sp>
        <p:nvSpPr>
          <p:cNvPr id="48132" name="Rectangle 3"/>
          <p:cNvSpPr>
            <a:spLocks noGrp="1" noChangeArrowheads="1"/>
          </p:cNvSpPr>
          <p:nvPr>
            <p:ph type="body" idx="1"/>
          </p:nvPr>
        </p:nvSpPr>
        <p:spPr>
          <a:xfrm>
            <a:off x="666751" y="4713288"/>
            <a:ext cx="5335588" cy="4470400"/>
          </a:xfrm>
          <a:noFill/>
        </p:spPr>
        <p:txBody>
          <a:bodyPr lIns="91440" tIns="45720" rIns="91440" bIns="45720"/>
          <a:lstStyle/>
          <a:p>
            <a:pPr eaLnBrk="1" hangingPunct="1"/>
            <a:endParaRPr lang="en-US" altLang="en-US" smtClean="0"/>
          </a:p>
        </p:txBody>
      </p:sp>
    </p:spTree>
    <p:extLst>
      <p:ext uri="{BB962C8B-B14F-4D97-AF65-F5344CB8AC3E}">
        <p14:creationId xmlns:p14="http://schemas.microsoft.com/office/powerpoint/2010/main" val="29852122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txBox="1">
            <a:spLocks noGrp="1" noChangeArrowheads="1"/>
          </p:cNvSpPr>
          <p:nvPr/>
        </p:nvSpPr>
        <p:spPr bwMode="auto">
          <a:xfrm>
            <a:off x="3778250" y="9429750"/>
            <a:ext cx="2889250"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eaLnBrk="1" hangingPunct="1"/>
            <a:fld id="{2A7169C0-F9BE-47CB-B265-3EF354BCBFEF}" type="slidenum">
              <a:rPr lang="en-GB" altLang="en-US" sz="1200">
                <a:latin typeface="Times New Roman" pitchFamily="18" charset="0"/>
              </a:rPr>
              <a:pPr eaLnBrk="1" hangingPunct="1"/>
              <a:t>12</a:t>
            </a:fld>
            <a:endParaRPr lang="en-GB" altLang="en-US" sz="1200">
              <a:latin typeface="Times New Roman" pitchFamily="18" charset="0"/>
            </a:endParaRPr>
          </a:p>
        </p:txBody>
      </p:sp>
      <p:sp>
        <p:nvSpPr>
          <p:cNvPr id="48131" name="Rectangle 2"/>
          <p:cNvSpPr>
            <a:spLocks noGrp="1" noRot="1" noChangeAspect="1" noChangeArrowheads="1" noTextEdit="1"/>
          </p:cNvSpPr>
          <p:nvPr>
            <p:ph type="sldImg"/>
          </p:nvPr>
        </p:nvSpPr>
        <p:spPr>
          <a:xfrm>
            <a:off x="855663" y="744538"/>
            <a:ext cx="4960937" cy="3721100"/>
          </a:xfrm>
          <a:ln/>
        </p:spPr>
      </p:sp>
      <p:sp>
        <p:nvSpPr>
          <p:cNvPr id="48132" name="Rectangle 3"/>
          <p:cNvSpPr>
            <a:spLocks noGrp="1" noChangeArrowheads="1"/>
          </p:cNvSpPr>
          <p:nvPr>
            <p:ph type="body" idx="1"/>
          </p:nvPr>
        </p:nvSpPr>
        <p:spPr>
          <a:xfrm>
            <a:off x="666751" y="4713288"/>
            <a:ext cx="5335588" cy="4470400"/>
          </a:xfrm>
          <a:noFill/>
        </p:spPr>
        <p:txBody>
          <a:bodyPr lIns="91440" tIns="45720" rIns="91440" bIns="45720"/>
          <a:lstStyle/>
          <a:p>
            <a:pPr eaLnBrk="1" hangingPunct="1"/>
            <a:endParaRPr lang="en-US" altLang="en-US" smtClean="0"/>
          </a:p>
        </p:txBody>
      </p:sp>
    </p:spTree>
    <p:extLst>
      <p:ext uri="{BB962C8B-B14F-4D97-AF65-F5344CB8AC3E}">
        <p14:creationId xmlns:p14="http://schemas.microsoft.com/office/powerpoint/2010/main" val="6847451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txBox="1">
            <a:spLocks noGrp="1" noChangeArrowheads="1"/>
          </p:cNvSpPr>
          <p:nvPr/>
        </p:nvSpPr>
        <p:spPr bwMode="auto">
          <a:xfrm>
            <a:off x="3778250" y="9429750"/>
            <a:ext cx="2889250"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eaLnBrk="1" hangingPunct="1"/>
            <a:fld id="{2A7169C0-F9BE-47CB-B265-3EF354BCBFEF}" type="slidenum">
              <a:rPr lang="en-GB" altLang="en-US" sz="1200">
                <a:latin typeface="Times New Roman" pitchFamily="18" charset="0"/>
              </a:rPr>
              <a:pPr eaLnBrk="1" hangingPunct="1"/>
              <a:t>13</a:t>
            </a:fld>
            <a:endParaRPr lang="en-GB" altLang="en-US" sz="1200">
              <a:latin typeface="Times New Roman" pitchFamily="18" charset="0"/>
            </a:endParaRPr>
          </a:p>
        </p:txBody>
      </p:sp>
      <p:sp>
        <p:nvSpPr>
          <p:cNvPr id="48131" name="Rectangle 2"/>
          <p:cNvSpPr>
            <a:spLocks noGrp="1" noRot="1" noChangeAspect="1" noChangeArrowheads="1" noTextEdit="1"/>
          </p:cNvSpPr>
          <p:nvPr>
            <p:ph type="sldImg"/>
          </p:nvPr>
        </p:nvSpPr>
        <p:spPr>
          <a:xfrm>
            <a:off x="855663" y="744538"/>
            <a:ext cx="4960937" cy="3721100"/>
          </a:xfrm>
          <a:ln/>
        </p:spPr>
      </p:sp>
      <p:sp>
        <p:nvSpPr>
          <p:cNvPr id="48132" name="Rectangle 3"/>
          <p:cNvSpPr>
            <a:spLocks noGrp="1" noChangeArrowheads="1"/>
          </p:cNvSpPr>
          <p:nvPr>
            <p:ph type="body" idx="1"/>
          </p:nvPr>
        </p:nvSpPr>
        <p:spPr>
          <a:xfrm>
            <a:off x="666751" y="4713288"/>
            <a:ext cx="5335588" cy="4470400"/>
          </a:xfrm>
          <a:noFill/>
        </p:spPr>
        <p:txBody>
          <a:bodyPr lIns="91440" tIns="45720" rIns="91440" bIns="45720"/>
          <a:lstStyle/>
          <a:p>
            <a:pPr eaLnBrk="1" hangingPunct="1"/>
            <a:endParaRPr lang="en-US" altLang="en-US" smtClean="0"/>
          </a:p>
        </p:txBody>
      </p:sp>
    </p:spTree>
    <p:extLst>
      <p:ext uri="{BB962C8B-B14F-4D97-AF65-F5344CB8AC3E}">
        <p14:creationId xmlns:p14="http://schemas.microsoft.com/office/powerpoint/2010/main" val="7124059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txBox="1">
            <a:spLocks noGrp="1" noChangeArrowheads="1"/>
          </p:cNvSpPr>
          <p:nvPr/>
        </p:nvSpPr>
        <p:spPr bwMode="auto">
          <a:xfrm>
            <a:off x="3778250" y="9429750"/>
            <a:ext cx="2889250"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eaLnBrk="1" hangingPunct="1"/>
            <a:fld id="{2A7169C0-F9BE-47CB-B265-3EF354BCBFEF}" type="slidenum">
              <a:rPr lang="en-GB" altLang="en-US" sz="1200">
                <a:latin typeface="Times New Roman" pitchFamily="18" charset="0"/>
              </a:rPr>
              <a:pPr eaLnBrk="1" hangingPunct="1"/>
              <a:t>14</a:t>
            </a:fld>
            <a:endParaRPr lang="en-GB" altLang="en-US" sz="1200">
              <a:latin typeface="Times New Roman" pitchFamily="18" charset="0"/>
            </a:endParaRPr>
          </a:p>
        </p:txBody>
      </p:sp>
      <p:sp>
        <p:nvSpPr>
          <p:cNvPr id="48131" name="Rectangle 2"/>
          <p:cNvSpPr>
            <a:spLocks noGrp="1" noRot="1" noChangeAspect="1" noChangeArrowheads="1" noTextEdit="1"/>
          </p:cNvSpPr>
          <p:nvPr>
            <p:ph type="sldImg"/>
          </p:nvPr>
        </p:nvSpPr>
        <p:spPr>
          <a:xfrm>
            <a:off x="855663" y="744538"/>
            <a:ext cx="4960937" cy="3721100"/>
          </a:xfrm>
          <a:ln/>
        </p:spPr>
      </p:sp>
      <p:sp>
        <p:nvSpPr>
          <p:cNvPr id="48132" name="Rectangle 3"/>
          <p:cNvSpPr>
            <a:spLocks noGrp="1" noChangeArrowheads="1"/>
          </p:cNvSpPr>
          <p:nvPr>
            <p:ph type="body" idx="1"/>
          </p:nvPr>
        </p:nvSpPr>
        <p:spPr>
          <a:xfrm>
            <a:off x="666751" y="4713288"/>
            <a:ext cx="5335588" cy="4470400"/>
          </a:xfrm>
          <a:noFill/>
        </p:spPr>
        <p:txBody>
          <a:bodyPr lIns="91440" tIns="45720" rIns="91440" bIns="45720"/>
          <a:lstStyle/>
          <a:p>
            <a:pPr eaLnBrk="1" hangingPunct="1"/>
            <a:endParaRPr lang="en-US" altLang="en-US" smtClean="0"/>
          </a:p>
        </p:txBody>
      </p:sp>
    </p:spTree>
    <p:extLst>
      <p:ext uri="{BB962C8B-B14F-4D97-AF65-F5344CB8AC3E}">
        <p14:creationId xmlns:p14="http://schemas.microsoft.com/office/powerpoint/2010/main" val="31933091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txBox="1">
            <a:spLocks noGrp="1" noChangeArrowheads="1"/>
          </p:cNvSpPr>
          <p:nvPr/>
        </p:nvSpPr>
        <p:spPr bwMode="auto">
          <a:xfrm>
            <a:off x="3778250" y="9429750"/>
            <a:ext cx="2889250"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eaLnBrk="1" hangingPunct="1"/>
            <a:fld id="{2A7169C0-F9BE-47CB-B265-3EF354BCBFEF}" type="slidenum">
              <a:rPr lang="en-GB" altLang="en-US" sz="1200">
                <a:latin typeface="Times New Roman" pitchFamily="18" charset="0"/>
              </a:rPr>
              <a:pPr eaLnBrk="1" hangingPunct="1"/>
              <a:t>15</a:t>
            </a:fld>
            <a:endParaRPr lang="en-GB" altLang="en-US" sz="1200">
              <a:latin typeface="Times New Roman" pitchFamily="18" charset="0"/>
            </a:endParaRPr>
          </a:p>
        </p:txBody>
      </p:sp>
      <p:sp>
        <p:nvSpPr>
          <p:cNvPr id="48131" name="Rectangle 2"/>
          <p:cNvSpPr>
            <a:spLocks noGrp="1" noRot="1" noChangeAspect="1" noChangeArrowheads="1" noTextEdit="1"/>
          </p:cNvSpPr>
          <p:nvPr>
            <p:ph type="sldImg"/>
          </p:nvPr>
        </p:nvSpPr>
        <p:spPr>
          <a:xfrm>
            <a:off x="855663" y="744538"/>
            <a:ext cx="4960937" cy="3721100"/>
          </a:xfrm>
          <a:ln/>
        </p:spPr>
      </p:sp>
      <p:sp>
        <p:nvSpPr>
          <p:cNvPr id="48132" name="Rectangle 3"/>
          <p:cNvSpPr>
            <a:spLocks noGrp="1" noChangeArrowheads="1"/>
          </p:cNvSpPr>
          <p:nvPr>
            <p:ph type="body" idx="1"/>
          </p:nvPr>
        </p:nvSpPr>
        <p:spPr>
          <a:xfrm>
            <a:off x="666751" y="4713288"/>
            <a:ext cx="5335588" cy="4470400"/>
          </a:xfrm>
          <a:noFill/>
        </p:spPr>
        <p:txBody>
          <a:bodyPr lIns="91440" tIns="45720" rIns="91440" bIns="45720"/>
          <a:lstStyle/>
          <a:p>
            <a:pPr eaLnBrk="1" hangingPunct="1"/>
            <a:endParaRPr lang="en-US" altLang="en-US" smtClean="0"/>
          </a:p>
        </p:txBody>
      </p:sp>
    </p:spTree>
    <p:extLst>
      <p:ext uri="{BB962C8B-B14F-4D97-AF65-F5344CB8AC3E}">
        <p14:creationId xmlns:p14="http://schemas.microsoft.com/office/powerpoint/2010/main" val="165301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txBox="1">
            <a:spLocks noGrp="1" noChangeArrowheads="1"/>
          </p:cNvSpPr>
          <p:nvPr/>
        </p:nvSpPr>
        <p:spPr bwMode="auto">
          <a:xfrm>
            <a:off x="3778250" y="9429750"/>
            <a:ext cx="2889250"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eaLnBrk="1" hangingPunct="1"/>
            <a:fld id="{2A7169C0-F9BE-47CB-B265-3EF354BCBFEF}" type="slidenum">
              <a:rPr lang="en-GB" altLang="en-US" sz="1200">
                <a:latin typeface="Times New Roman" pitchFamily="18" charset="0"/>
              </a:rPr>
              <a:pPr eaLnBrk="1" hangingPunct="1"/>
              <a:t>16</a:t>
            </a:fld>
            <a:endParaRPr lang="en-GB" altLang="en-US" sz="1200">
              <a:latin typeface="Times New Roman" pitchFamily="18" charset="0"/>
            </a:endParaRPr>
          </a:p>
        </p:txBody>
      </p:sp>
      <p:sp>
        <p:nvSpPr>
          <p:cNvPr id="48131" name="Rectangle 2"/>
          <p:cNvSpPr>
            <a:spLocks noGrp="1" noRot="1" noChangeAspect="1" noChangeArrowheads="1" noTextEdit="1"/>
          </p:cNvSpPr>
          <p:nvPr>
            <p:ph type="sldImg"/>
          </p:nvPr>
        </p:nvSpPr>
        <p:spPr>
          <a:xfrm>
            <a:off x="855663" y="744538"/>
            <a:ext cx="4960937" cy="3721100"/>
          </a:xfrm>
          <a:ln/>
        </p:spPr>
      </p:sp>
      <p:sp>
        <p:nvSpPr>
          <p:cNvPr id="48132" name="Rectangle 3"/>
          <p:cNvSpPr>
            <a:spLocks noGrp="1" noChangeArrowheads="1"/>
          </p:cNvSpPr>
          <p:nvPr>
            <p:ph type="body" idx="1"/>
          </p:nvPr>
        </p:nvSpPr>
        <p:spPr>
          <a:xfrm>
            <a:off x="666751" y="4713288"/>
            <a:ext cx="5335588" cy="4470400"/>
          </a:xfrm>
          <a:noFill/>
        </p:spPr>
        <p:txBody>
          <a:bodyPr lIns="91440" tIns="45720" rIns="91440" bIns="45720"/>
          <a:lstStyle/>
          <a:p>
            <a:pPr eaLnBrk="1" hangingPunct="1"/>
            <a:endParaRPr lang="en-US" altLang="en-US" smtClean="0"/>
          </a:p>
        </p:txBody>
      </p:sp>
    </p:spTree>
    <p:extLst>
      <p:ext uri="{BB962C8B-B14F-4D97-AF65-F5344CB8AC3E}">
        <p14:creationId xmlns:p14="http://schemas.microsoft.com/office/powerpoint/2010/main" val="37498258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p:spPr>
        <p:txBody>
          <a:bodyPr/>
          <a:lstStyle/>
          <a:p>
            <a:pPr eaLnBrk="1" hangingPunct="1"/>
            <a:endParaRPr lang="en-GB" altLang="en-US" smtClean="0"/>
          </a:p>
        </p:txBody>
      </p:sp>
      <p:sp>
        <p:nvSpPr>
          <p:cNvPr id="46084" name="Slide Number Placeholder 3"/>
          <p:cNvSpPr txBox="1">
            <a:spLocks noGrp="1"/>
          </p:cNvSpPr>
          <p:nvPr/>
        </p:nvSpPr>
        <p:spPr bwMode="auto">
          <a:xfrm>
            <a:off x="3778250" y="9429750"/>
            <a:ext cx="2889250"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5" tIns="47417" rIns="94835" bIns="47417" anchor="b"/>
          <a:lstStyle>
            <a:lvl1pPr defTabSz="949325" eaLnBrk="0" hangingPunct="0">
              <a:defRPr sz="4000">
                <a:solidFill>
                  <a:schemeClr val="tx1"/>
                </a:solidFill>
                <a:latin typeface="Calibri" pitchFamily="34" charset="0"/>
              </a:defRPr>
            </a:lvl1pPr>
            <a:lvl2pPr marL="742950" indent="-285750" defTabSz="949325" eaLnBrk="0" hangingPunct="0">
              <a:defRPr sz="4000">
                <a:solidFill>
                  <a:schemeClr val="tx1"/>
                </a:solidFill>
                <a:latin typeface="Calibri" pitchFamily="34" charset="0"/>
              </a:defRPr>
            </a:lvl2pPr>
            <a:lvl3pPr marL="1143000" indent="-228600" defTabSz="949325" eaLnBrk="0" hangingPunct="0">
              <a:defRPr sz="4000">
                <a:solidFill>
                  <a:schemeClr val="tx1"/>
                </a:solidFill>
                <a:latin typeface="Calibri" pitchFamily="34" charset="0"/>
              </a:defRPr>
            </a:lvl3pPr>
            <a:lvl4pPr marL="1600200" indent="-228600" defTabSz="949325" eaLnBrk="0" hangingPunct="0">
              <a:defRPr sz="4000">
                <a:solidFill>
                  <a:schemeClr val="tx1"/>
                </a:solidFill>
                <a:latin typeface="Calibri" pitchFamily="34" charset="0"/>
              </a:defRPr>
            </a:lvl4pPr>
            <a:lvl5pPr marL="2057400" indent="-228600" defTabSz="949325" eaLnBrk="0" hangingPunct="0">
              <a:defRPr sz="4000">
                <a:solidFill>
                  <a:schemeClr val="tx1"/>
                </a:solidFill>
                <a:latin typeface="Calibri" pitchFamily="34" charset="0"/>
              </a:defRPr>
            </a:lvl5pPr>
            <a:lvl6pPr marL="2514600" indent="-228600" algn="r" defTabSz="949325" eaLnBrk="0" fontAlgn="base" hangingPunct="0">
              <a:spcBef>
                <a:spcPct val="0"/>
              </a:spcBef>
              <a:spcAft>
                <a:spcPct val="0"/>
              </a:spcAft>
              <a:defRPr sz="4000">
                <a:solidFill>
                  <a:schemeClr val="tx1"/>
                </a:solidFill>
                <a:latin typeface="Calibri" pitchFamily="34" charset="0"/>
              </a:defRPr>
            </a:lvl6pPr>
            <a:lvl7pPr marL="2971800" indent="-228600" algn="r" defTabSz="949325" eaLnBrk="0" fontAlgn="base" hangingPunct="0">
              <a:spcBef>
                <a:spcPct val="0"/>
              </a:spcBef>
              <a:spcAft>
                <a:spcPct val="0"/>
              </a:spcAft>
              <a:defRPr sz="4000">
                <a:solidFill>
                  <a:schemeClr val="tx1"/>
                </a:solidFill>
                <a:latin typeface="Calibri" pitchFamily="34" charset="0"/>
              </a:defRPr>
            </a:lvl7pPr>
            <a:lvl8pPr marL="3429000" indent="-228600" algn="r" defTabSz="949325" eaLnBrk="0" fontAlgn="base" hangingPunct="0">
              <a:spcBef>
                <a:spcPct val="0"/>
              </a:spcBef>
              <a:spcAft>
                <a:spcPct val="0"/>
              </a:spcAft>
              <a:defRPr sz="4000">
                <a:solidFill>
                  <a:schemeClr val="tx1"/>
                </a:solidFill>
                <a:latin typeface="Calibri" pitchFamily="34" charset="0"/>
              </a:defRPr>
            </a:lvl8pPr>
            <a:lvl9pPr marL="3886200" indent="-228600" algn="r" defTabSz="949325" eaLnBrk="0" fontAlgn="base" hangingPunct="0">
              <a:spcBef>
                <a:spcPct val="0"/>
              </a:spcBef>
              <a:spcAft>
                <a:spcPct val="0"/>
              </a:spcAft>
              <a:defRPr sz="4000">
                <a:solidFill>
                  <a:schemeClr val="tx1"/>
                </a:solidFill>
                <a:latin typeface="Calibri" pitchFamily="34" charset="0"/>
              </a:defRPr>
            </a:lvl9pPr>
          </a:lstStyle>
          <a:p>
            <a:pPr eaLnBrk="1" hangingPunct="1"/>
            <a:fld id="{640E7CCA-80F4-4D39-A218-985EBDD81857}" type="slidenum">
              <a:rPr lang="en-GB" altLang="en-US" sz="1300"/>
              <a:pPr eaLnBrk="1" hangingPunct="1"/>
              <a:t>33</a:t>
            </a:fld>
            <a:endParaRPr lang="en-GB" altLang="en-US" sz="1300"/>
          </a:p>
        </p:txBody>
      </p:sp>
    </p:spTree>
    <p:extLst>
      <p:ext uri="{BB962C8B-B14F-4D97-AF65-F5344CB8AC3E}">
        <p14:creationId xmlns:p14="http://schemas.microsoft.com/office/powerpoint/2010/main" val="34079538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p:spPr>
        <p:txBody>
          <a:bodyPr/>
          <a:lstStyle/>
          <a:p>
            <a:pPr eaLnBrk="1" hangingPunct="1"/>
            <a:endParaRPr lang="en-GB" altLang="en-US" smtClean="0"/>
          </a:p>
        </p:txBody>
      </p:sp>
      <p:sp>
        <p:nvSpPr>
          <p:cNvPr id="46084" name="Slide Number Placeholder 3"/>
          <p:cNvSpPr txBox="1">
            <a:spLocks noGrp="1"/>
          </p:cNvSpPr>
          <p:nvPr/>
        </p:nvSpPr>
        <p:spPr bwMode="auto">
          <a:xfrm>
            <a:off x="3778250" y="9429750"/>
            <a:ext cx="2889250"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5" tIns="47417" rIns="94835" bIns="47417" anchor="b"/>
          <a:lstStyle>
            <a:lvl1pPr defTabSz="949325" eaLnBrk="0" hangingPunct="0">
              <a:defRPr sz="4000">
                <a:solidFill>
                  <a:schemeClr val="tx1"/>
                </a:solidFill>
                <a:latin typeface="Calibri" pitchFamily="34" charset="0"/>
              </a:defRPr>
            </a:lvl1pPr>
            <a:lvl2pPr marL="742950" indent="-285750" defTabSz="949325" eaLnBrk="0" hangingPunct="0">
              <a:defRPr sz="4000">
                <a:solidFill>
                  <a:schemeClr val="tx1"/>
                </a:solidFill>
                <a:latin typeface="Calibri" pitchFamily="34" charset="0"/>
              </a:defRPr>
            </a:lvl2pPr>
            <a:lvl3pPr marL="1143000" indent="-228600" defTabSz="949325" eaLnBrk="0" hangingPunct="0">
              <a:defRPr sz="4000">
                <a:solidFill>
                  <a:schemeClr val="tx1"/>
                </a:solidFill>
                <a:latin typeface="Calibri" pitchFamily="34" charset="0"/>
              </a:defRPr>
            </a:lvl3pPr>
            <a:lvl4pPr marL="1600200" indent="-228600" defTabSz="949325" eaLnBrk="0" hangingPunct="0">
              <a:defRPr sz="4000">
                <a:solidFill>
                  <a:schemeClr val="tx1"/>
                </a:solidFill>
                <a:latin typeface="Calibri" pitchFamily="34" charset="0"/>
              </a:defRPr>
            </a:lvl4pPr>
            <a:lvl5pPr marL="2057400" indent="-228600" defTabSz="949325" eaLnBrk="0" hangingPunct="0">
              <a:defRPr sz="4000">
                <a:solidFill>
                  <a:schemeClr val="tx1"/>
                </a:solidFill>
                <a:latin typeface="Calibri" pitchFamily="34" charset="0"/>
              </a:defRPr>
            </a:lvl5pPr>
            <a:lvl6pPr marL="2514600" indent="-228600" algn="r" defTabSz="949325" eaLnBrk="0" fontAlgn="base" hangingPunct="0">
              <a:spcBef>
                <a:spcPct val="0"/>
              </a:spcBef>
              <a:spcAft>
                <a:spcPct val="0"/>
              </a:spcAft>
              <a:defRPr sz="4000">
                <a:solidFill>
                  <a:schemeClr val="tx1"/>
                </a:solidFill>
                <a:latin typeface="Calibri" pitchFamily="34" charset="0"/>
              </a:defRPr>
            </a:lvl6pPr>
            <a:lvl7pPr marL="2971800" indent="-228600" algn="r" defTabSz="949325" eaLnBrk="0" fontAlgn="base" hangingPunct="0">
              <a:spcBef>
                <a:spcPct val="0"/>
              </a:spcBef>
              <a:spcAft>
                <a:spcPct val="0"/>
              </a:spcAft>
              <a:defRPr sz="4000">
                <a:solidFill>
                  <a:schemeClr val="tx1"/>
                </a:solidFill>
                <a:latin typeface="Calibri" pitchFamily="34" charset="0"/>
              </a:defRPr>
            </a:lvl7pPr>
            <a:lvl8pPr marL="3429000" indent="-228600" algn="r" defTabSz="949325" eaLnBrk="0" fontAlgn="base" hangingPunct="0">
              <a:spcBef>
                <a:spcPct val="0"/>
              </a:spcBef>
              <a:spcAft>
                <a:spcPct val="0"/>
              </a:spcAft>
              <a:defRPr sz="4000">
                <a:solidFill>
                  <a:schemeClr val="tx1"/>
                </a:solidFill>
                <a:latin typeface="Calibri" pitchFamily="34" charset="0"/>
              </a:defRPr>
            </a:lvl8pPr>
            <a:lvl9pPr marL="3886200" indent="-228600" algn="r" defTabSz="949325" eaLnBrk="0" fontAlgn="base" hangingPunct="0">
              <a:spcBef>
                <a:spcPct val="0"/>
              </a:spcBef>
              <a:spcAft>
                <a:spcPct val="0"/>
              </a:spcAft>
              <a:defRPr sz="4000">
                <a:solidFill>
                  <a:schemeClr val="tx1"/>
                </a:solidFill>
                <a:latin typeface="Calibri" pitchFamily="34" charset="0"/>
              </a:defRPr>
            </a:lvl9pPr>
          </a:lstStyle>
          <a:p>
            <a:pPr eaLnBrk="1" hangingPunct="1"/>
            <a:fld id="{640E7CCA-80F4-4D39-A218-985EBDD81857}" type="slidenum">
              <a:rPr lang="en-GB" altLang="en-US" sz="1300"/>
              <a:pPr eaLnBrk="1" hangingPunct="1"/>
              <a:t>34</a:t>
            </a:fld>
            <a:endParaRPr lang="en-GB" altLang="en-US" sz="1300"/>
          </a:p>
        </p:txBody>
      </p:sp>
    </p:spTree>
    <p:extLst>
      <p:ext uri="{BB962C8B-B14F-4D97-AF65-F5344CB8AC3E}">
        <p14:creationId xmlns:p14="http://schemas.microsoft.com/office/powerpoint/2010/main" val="39426526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p:spPr>
        <p:txBody>
          <a:bodyPr/>
          <a:lstStyle/>
          <a:p>
            <a:pPr eaLnBrk="1" hangingPunct="1"/>
            <a:endParaRPr lang="en-GB" altLang="en-US" smtClean="0"/>
          </a:p>
        </p:txBody>
      </p:sp>
      <p:sp>
        <p:nvSpPr>
          <p:cNvPr id="46084" name="Slide Number Placeholder 3"/>
          <p:cNvSpPr txBox="1">
            <a:spLocks noGrp="1"/>
          </p:cNvSpPr>
          <p:nvPr/>
        </p:nvSpPr>
        <p:spPr bwMode="auto">
          <a:xfrm>
            <a:off x="3778250" y="9429750"/>
            <a:ext cx="2889250"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5" tIns="47417" rIns="94835" bIns="47417" anchor="b"/>
          <a:lstStyle>
            <a:lvl1pPr defTabSz="949325" eaLnBrk="0" hangingPunct="0">
              <a:defRPr sz="4000">
                <a:solidFill>
                  <a:schemeClr val="tx1"/>
                </a:solidFill>
                <a:latin typeface="Calibri" pitchFamily="34" charset="0"/>
              </a:defRPr>
            </a:lvl1pPr>
            <a:lvl2pPr marL="742950" indent="-285750" defTabSz="949325" eaLnBrk="0" hangingPunct="0">
              <a:defRPr sz="4000">
                <a:solidFill>
                  <a:schemeClr val="tx1"/>
                </a:solidFill>
                <a:latin typeface="Calibri" pitchFamily="34" charset="0"/>
              </a:defRPr>
            </a:lvl2pPr>
            <a:lvl3pPr marL="1143000" indent="-228600" defTabSz="949325" eaLnBrk="0" hangingPunct="0">
              <a:defRPr sz="4000">
                <a:solidFill>
                  <a:schemeClr val="tx1"/>
                </a:solidFill>
                <a:latin typeface="Calibri" pitchFamily="34" charset="0"/>
              </a:defRPr>
            </a:lvl3pPr>
            <a:lvl4pPr marL="1600200" indent="-228600" defTabSz="949325" eaLnBrk="0" hangingPunct="0">
              <a:defRPr sz="4000">
                <a:solidFill>
                  <a:schemeClr val="tx1"/>
                </a:solidFill>
                <a:latin typeface="Calibri" pitchFamily="34" charset="0"/>
              </a:defRPr>
            </a:lvl4pPr>
            <a:lvl5pPr marL="2057400" indent="-228600" defTabSz="949325" eaLnBrk="0" hangingPunct="0">
              <a:defRPr sz="4000">
                <a:solidFill>
                  <a:schemeClr val="tx1"/>
                </a:solidFill>
                <a:latin typeface="Calibri" pitchFamily="34" charset="0"/>
              </a:defRPr>
            </a:lvl5pPr>
            <a:lvl6pPr marL="2514600" indent="-228600" algn="r" defTabSz="949325" eaLnBrk="0" fontAlgn="base" hangingPunct="0">
              <a:spcBef>
                <a:spcPct val="0"/>
              </a:spcBef>
              <a:spcAft>
                <a:spcPct val="0"/>
              </a:spcAft>
              <a:defRPr sz="4000">
                <a:solidFill>
                  <a:schemeClr val="tx1"/>
                </a:solidFill>
                <a:latin typeface="Calibri" pitchFamily="34" charset="0"/>
              </a:defRPr>
            </a:lvl6pPr>
            <a:lvl7pPr marL="2971800" indent="-228600" algn="r" defTabSz="949325" eaLnBrk="0" fontAlgn="base" hangingPunct="0">
              <a:spcBef>
                <a:spcPct val="0"/>
              </a:spcBef>
              <a:spcAft>
                <a:spcPct val="0"/>
              </a:spcAft>
              <a:defRPr sz="4000">
                <a:solidFill>
                  <a:schemeClr val="tx1"/>
                </a:solidFill>
                <a:latin typeface="Calibri" pitchFamily="34" charset="0"/>
              </a:defRPr>
            </a:lvl7pPr>
            <a:lvl8pPr marL="3429000" indent="-228600" algn="r" defTabSz="949325" eaLnBrk="0" fontAlgn="base" hangingPunct="0">
              <a:spcBef>
                <a:spcPct val="0"/>
              </a:spcBef>
              <a:spcAft>
                <a:spcPct val="0"/>
              </a:spcAft>
              <a:defRPr sz="4000">
                <a:solidFill>
                  <a:schemeClr val="tx1"/>
                </a:solidFill>
                <a:latin typeface="Calibri" pitchFamily="34" charset="0"/>
              </a:defRPr>
            </a:lvl8pPr>
            <a:lvl9pPr marL="3886200" indent="-228600" algn="r" defTabSz="949325" eaLnBrk="0" fontAlgn="base" hangingPunct="0">
              <a:spcBef>
                <a:spcPct val="0"/>
              </a:spcBef>
              <a:spcAft>
                <a:spcPct val="0"/>
              </a:spcAft>
              <a:defRPr sz="4000">
                <a:solidFill>
                  <a:schemeClr val="tx1"/>
                </a:solidFill>
                <a:latin typeface="Calibri" pitchFamily="34" charset="0"/>
              </a:defRPr>
            </a:lvl9pPr>
          </a:lstStyle>
          <a:p>
            <a:pPr eaLnBrk="1" hangingPunct="1"/>
            <a:fld id="{640E7CCA-80F4-4D39-A218-985EBDD81857}" type="slidenum">
              <a:rPr lang="en-GB" altLang="en-US" sz="1300"/>
              <a:pPr eaLnBrk="1" hangingPunct="1"/>
              <a:t>35</a:t>
            </a:fld>
            <a:endParaRPr lang="en-GB" altLang="en-US" sz="1300"/>
          </a:p>
        </p:txBody>
      </p:sp>
    </p:spTree>
    <p:extLst>
      <p:ext uri="{BB962C8B-B14F-4D97-AF65-F5344CB8AC3E}">
        <p14:creationId xmlns:p14="http://schemas.microsoft.com/office/powerpoint/2010/main" val="10039452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72479" y="4715907"/>
            <a:ext cx="5924091" cy="4467701"/>
          </a:xfrm>
        </p:spPr>
        <p:txBody>
          <a:bodyPr>
            <a:noAutofit/>
          </a:bodyPr>
          <a:lstStyle/>
          <a:p>
            <a:pPr marL="355600" indent="-355600">
              <a:buClr>
                <a:srgbClr val="006600"/>
              </a:buClr>
              <a:buFont typeface="Wingdings" pitchFamily="2" charset="2"/>
              <a:buChar char="Ø"/>
              <a:defRPr/>
            </a:pPr>
            <a:r>
              <a:rPr lang="en-GB" sz="1300" dirty="0" smtClean="0">
                <a:latin typeface="Arial" pitchFamily="34" charset="0"/>
                <a:cs typeface="Arial" pitchFamily="34" charset="0"/>
              </a:rPr>
              <a:t>Note current European project — Quality Assurance of Cross-border Higher Education (QACHE):</a:t>
            </a:r>
          </a:p>
          <a:p>
            <a:pPr marL="355600" indent="-355600">
              <a:buClr>
                <a:srgbClr val="006600"/>
              </a:buClr>
              <a:defRPr/>
            </a:pPr>
            <a:endParaRPr lang="en-GB" sz="1300" dirty="0" smtClean="0">
              <a:latin typeface="Arial" pitchFamily="34" charset="0"/>
              <a:cs typeface="Arial" pitchFamily="34" charset="0"/>
            </a:endParaRPr>
          </a:p>
          <a:p>
            <a:pPr marL="355600" indent="-355600">
              <a:buClr>
                <a:srgbClr val="006600"/>
              </a:buClr>
              <a:defRPr/>
            </a:pPr>
            <a:r>
              <a:rPr lang="en-GB" sz="1300" dirty="0" smtClean="0">
                <a:latin typeface="Arial" pitchFamily="34" charset="0"/>
                <a:cs typeface="Arial" pitchFamily="34" charset="0"/>
              </a:rPr>
              <a:t>	‘</a:t>
            </a:r>
            <a:r>
              <a:rPr lang="en-GB" sz="1300" i="1" dirty="0" smtClean="0">
                <a:solidFill>
                  <a:srgbClr val="006600"/>
                </a:solidFill>
                <a:latin typeface="Arial" pitchFamily="34" charset="0"/>
                <a:cs typeface="Arial" pitchFamily="34" charset="0"/>
              </a:rPr>
              <a:t>Between 1 October 2013 and 31 December 2015, the project will look closely into different ways in which European quality assurance agencies and higher education institutions address the accreditation and quality assurance of the programmes delivered outside their countries.’</a:t>
            </a:r>
          </a:p>
          <a:p>
            <a:pPr marL="355600" indent="-355600">
              <a:buClr>
                <a:srgbClr val="006600"/>
              </a:buClr>
              <a:defRPr/>
            </a:pPr>
            <a:endParaRPr lang="en-GB" sz="1300" dirty="0" smtClean="0">
              <a:latin typeface="Arial" pitchFamily="34" charset="0"/>
              <a:cs typeface="Arial" pitchFamily="34" charset="0"/>
            </a:endParaRPr>
          </a:p>
          <a:p>
            <a:pPr marL="355600" indent="-355600">
              <a:buClr>
                <a:srgbClr val="006600"/>
              </a:buClr>
              <a:buFont typeface="Wingdings" pitchFamily="2" charset="2"/>
              <a:buChar char="Ø"/>
              <a:defRPr/>
            </a:pPr>
            <a:r>
              <a:rPr lang="en-GB" sz="1300" dirty="0" smtClean="0">
                <a:latin typeface="Arial" pitchFamily="34" charset="0"/>
                <a:cs typeface="Arial" pitchFamily="34" charset="0"/>
              </a:rPr>
              <a:t>Project members: </a:t>
            </a:r>
          </a:p>
          <a:p>
            <a:pPr marL="812800" lvl="1" indent="-355600">
              <a:buClr>
                <a:srgbClr val="006600"/>
              </a:buClr>
              <a:buFont typeface="Wingdings" pitchFamily="2" charset="2"/>
              <a:buChar char="Ø"/>
              <a:defRPr/>
            </a:pPr>
            <a:r>
              <a:rPr lang="en-GB" sz="1300" dirty="0" smtClean="0">
                <a:latin typeface="Arial" pitchFamily="34" charset="0"/>
                <a:cs typeface="Arial" pitchFamily="34" charset="0"/>
              </a:rPr>
              <a:t>ENQA (lead)</a:t>
            </a:r>
          </a:p>
          <a:p>
            <a:pPr marL="812800" lvl="1" indent="-355600">
              <a:buClr>
                <a:srgbClr val="006600"/>
              </a:buClr>
              <a:buFont typeface="Wingdings" pitchFamily="2" charset="2"/>
              <a:buChar char="Ø"/>
              <a:defRPr/>
            </a:pPr>
            <a:r>
              <a:rPr lang="en-GB" sz="1300" dirty="0" smtClean="0">
                <a:latin typeface="Arial" pitchFamily="34" charset="0"/>
                <a:cs typeface="Arial" pitchFamily="34" charset="0"/>
              </a:rPr>
              <a:t>European agencies (including QAA)</a:t>
            </a:r>
          </a:p>
          <a:p>
            <a:pPr marL="812800" lvl="1" indent="-355600">
              <a:buClr>
                <a:srgbClr val="006600"/>
              </a:buClr>
              <a:buFont typeface="Wingdings" pitchFamily="2" charset="2"/>
              <a:buChar char="Ø"/>
              <a:defRPr/>
            </a:pPr>
            <a:r>
              <a:rPr lang="en-GB" sz="1300" dirty="0" smtClean="0">
                <a:latin typeface="Arial" pitchFamily="34" charset="0"/>
                <a:cs typeface="Arial" pitchFamily="34" charset="0"/>
              </a:rPr>
              <a:t>TEQSA (Australia)</a:t>
            </a:r>
          </a:p>
          <a:p>
            <a:pPr marL="812800" lvl="1" indent="-355600">
              <a:buClr>
                <a:srgbClr val="006600"/>
              </a:buClr>
              <a:buFont typeface="Wingdings" pitchFamily="2" charset="2"/>
              <a:buChar char="Ø"/>
              <a:defRPr/>
            </a:pPr>
            <a:r>
              <a:rPr lang="en-GB" sz="1300" dirty="0" smtClean="0">
                <a:latin typeface="Arial" pitchFamily="34" charset="0"/>
                <a:cs typeface="Arial" pitchFamily="34" charset="0"/>
              </a:rPr>
              <a:t>Arab Network for Quality Assurance in Higher Education (ANQAHE)</a:t>
            </a:r>
          </a:p>
          <a:p>
            <a:pPr marL="812800" lvl="1" indent="-355600">
              <a:buClr>
                <a:srgbClr val="006600"/>
              </a:buClr>
              <a:buFont typeface="Wingdings" pitchFamily="2" charset="2"/>
              <a:buChar char="Ø"/>
              <a:defRPr/>
            </a:pPr>
            <a:r>
              <a:rPr lang="en-GB" sz="1300" dirty="0" smtClean="0">
                <a:latin typeface="Arial" pitchFamily="34" charset="0"/>
                <a:cs typeface="Arial" pitchFamily="34" charset="0"/>
              </a:rPr>
              <a:t>Asia-Pacific Quality Network (APQN)</a:t>
            </a:r>
          </a:p>
          <a:p>
            <a:pPr marL="355600" indent="-355600">
              <a:buClr>
                <a:srgbClr val="006600"/>
              </a:buClr>
              <a:buFont typeface="Wingdings" pitchFamily="2" charset="2"/>
              <a:buChar char="Ø"/>
              <a:defRPr/>
            </a:pPr>
            <a:endParaRPr lang="en-GB" sz="1300" dirty="0" smtClean="0">
              <a:latin typeface="Arial" pitchFamily="34" charset="0"/>
              <a:cs typeface="Arial" pitchFamily="34" charset="0"/>
            </a:endParaRPr>
          </a:p>
          <a:p>
            <a:pPr marL="355600" indent="-355600">
              <a:buClr>
                <a:srgbClr val="006600"/>
              </a:buClr>
              <a:buFont typeface="Wingdings" pitchFamily="2" charset="2"/>
              <a:buChar char="Ø"/>
              <a:defRPr/>
            </a:pPr>
            <a:r>
              <a:rPr lang="en-GB" sz="1300" dirty="0" smtClean="0">
                <a:latin typeface="Arial" pitchFamily="34" charset="0"/>
                <a:cs typeface="Arial" pitchFamily="34" charset="0"/>
              </a:rPr>
              <a:t>Milestone activities include:</a:t>
            </a:r>
          </a:p>
          <a:p>
            <a:pPr marL="812800" lvl="1" indent="-355600">
              <a:buClr>
                <a:srgbClr val="006600"/>
              </a:buClr>
              <a:buFont typeface="Wingdings" pitchFamily="2" charset="2"/>
              <a:buChar char="Ø"/>
              <a:defRPr/>
            </a:pPr>
            <a:r>
              <a:rPr lang="en-GB" sz="1300" dirty="0" smtClean="0">
                <a:latin typeface="Arial" pitchFamily="34" charset="0"/>
                <a:cs typeface="Arial" pitchFamily="34" charset="0"/>
              </a:rPr>
              <a:t>Online survey of agencies</a:t>
            </a:r>
          </a:p>
          <a:p>
            <a:pPr marL="812800" lvl="1" indent="-355600">
              <a:buClr>
                <a:srgbClr val="006600"/>
              </a:buClr>
              <a:buFont typeface="Wingdings" pitchFamily="2" charset="2"/>
              <a:buChar char="Ø"/>
              <a:defRPr/>
            </a:pPr>
            <a:r>
              <a:rPr lang="en-GB" sz="1300" dirty="0" smtClean="0">
                <a:latin typeface="Arial" pitchFamily="34" charset="0"/>
                <a:cs typeface="Arial" pitchFamily="34" charset="0"/>
              </a:rPr>
              <a:t>Country reports (currently being drafted)</a:t>
            </a:r>
          </a:p>
          <a:p>
            <a:pPr marL="812800" lvl="1" indent="-355600">
              <a:buClr>
                <a:srgbClr val="006600"/>
              </a:buClr>
              <a:buFont typeface="Wingdings" pitchFamily="2" charset="2"/>
              <a:buChar char="Ø"/>
              <a:defRPr/>
            </a:pPr>
            <a:r>
              <a:rPr lang="en-GB" sz="1300" dirty="0" smtClean="0">
                <a:latin typeface="Arial" pitchFamily="34" charset="0"/>
                <a:cs typeface="Arial" pitchFamily="34" charset="0"/>
              </a:rPr>
              <a:t>Gathering case studies and good practice</a:t>
            </a:r>
          </a:p>
          <a:p>
            <a:pPr marL="812800" lvl="1" indent="-355600">
              <a:buClr>
                <a:srgbClr val="006600"/>
              </a:buClr>
              <a:buFont typeface="Wingdings" pitchFamily="2" charset="2"/>
              <a:buChar char="Ø"/>
              <a:defRPr/>
            </a:pPr>
            <a:r>
              <a:rPr lang="en-GB" sz="1300" dirty="0" smtClean="0">
                <a:latin typeface="Arial" pitchFamily="34" charset="0"/>
                <a:cs typeface="Arial" pitchFamily="34" charset="0"/>
              </a:rPr>
              <a:t>Three regional forums (Europe, Gulf States, Asia)</a:t>
            </a:r>
          </a:p>
          <a:p>
            <a:pPr marL="812800" lvl="1" indent="-355600">
              <a:buClr>
                <a:srgbClr val="006600"/>
              </a:buClr>
              <a:buFont typeface="Wingdings" pitchFamily="2" charset="2"/>
              <a:buChar char="Ø"/>
              <a:defRPr/>
            </a:pPr>
            <a:r>
              <a:rPr lang="en-GB" sz="1300" dirty="0" smtClean="0">
                <a:latin typeface="Arial" pitchFamily="34" charset="0"/>
                <a:cs typeface="Arial" pitchFamily="34" charset="0"/>
              </a:rPr>
              <a:t>Final conference</a:t>
            </a:r>
          </a:p>
          <a:p>
            <a:pPr marL="355600" indent="-355600">
              <a:buClr>
                <a:srgbClr val="006600"/>
              </a:buClr>
              <a:buFont typeface="Wingdings" pitchFamily="2" charset="2"/>
              <a:buChar char="Ø"/>
              <a:defRPr/>
            </a:pPr>
            <a:endParaRPr lang="en-GB" sz="1300" dirty="0" smtClean="0">
              <a:latin typeface="Arial" pitchFamily="34" charset="0"/>
              <a:cs typeface="Arial" pitchFamily="34" charset="0"/>
            </a:endParaRPr>
          </a:p>
          <a:p>
            <a:pPr marL="355600" indent="-355600">
              <a:buClr>
                <a:srgbClr val="006600"/>
              </a:buClr>
              <a:buFont typeface="Wingdings" pitchFamily="2" charset="2"/>
              <a:buChar char="Ø"/>
              <a:defRPr/>
            </a:pPr>
            <a:r>
              <a:rPr lang="en-GB" sz="1300" dirty="0" smtClean="0">
                <a:latin typeface="Arial" pitchFamily="34" charset="0"/>
                <a:cs typeface="Arial" pitchFamily="34" charset="0"/>
              </a:rPr>
              <a:t>With the final report to European Commission by January 2016</a:t>
            </a:r>
            <a:endParaRPr lang="en-GB" sz="1300" dirty="0"/>
          </a:p>
        </p:txBody>
      </p:sp>
      <p:sp>
        <p:nvSpPr>
          <p:cNvPr id="4" name="Slide Number Placeholder 3"/>
          <p:cNvSpPr>
            <a:spLocks noGrp="1"/>
          </p:cNvSpPr>
          <p:nvPr>
            <p:ph type="sldNum" sz="quarter" idx="10"/>
          </p:nvPr>
        </p:nvSpPr>
        <p:spPr/>
        <p:txBody>
          <a:bodyPr/>
          <a:lstStyle/>
          <a:p>
            <a:fld id="{C763C422-10E5-4431-AA33-BB1F6CB77B56}" type="slidenum">
              <a:rPr lang="en-GB" sz="1000" smtClean="0"/>
              <a:pPr/>
              <a:t>43</a:t>
            </a:fld>
            <a:endParaRPr lang="en-GB" sz="1000" dirty="0"/>
          </a:p>
        </p:txBody>
      </p:sp>
    </p:spTree>
    <p:extLst>
      <p:ext uri="{BB962C8B-B14F-4D97-AF65-F5344CB8AC3E}">
        <p14:creationId xmlns:p14="http://schemas.microsoft.com/office/powerpoint/2010/main" val="6853837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264540" indent="-264540">
              <a:buClr>
                <a:srgbClr val="006600"/>
              </a:buClr>
              <a:buFont typeface="Wingdings" pitchFamily="2" charset="2"/>
              <a:buChar char="Ø"/>
              <a:defRPr/>
            </a:pPr>
            <a:r>
              <a:rPr lang="en-GB" sz="1600" dirty="0" smtClean="0">
                <a:latin typeface="Arial" pitchFamily="34" charset="0"/>
                <a:cs typeface="Arial" pitchFamily="34" charset="0"/>
              </a:rPr>
              <a:t>QAA’s most recent TNE review </a:t>
            </a:r>
            <a:r>
              <a:rPr lang="en-GB" sz="1600" i="1" dirty="0" smtClean="0">
                <a:latin typeface="Arial" pitchFamily="34" charset="0"/>
                <a:cs typeface="Arial" pitchFamily="34" charset="0"/>
              </a:rPr>
              <a:t>—</a:t>
            </a:r>
            <a:r>
              <a:rPr lang="en-GB" sz="1600" dirty="0" smtClean="0">
                <a:latin typeface="Arial" pitchFamily="34" charset="0"/>
                <a:cs typeface="Arial" pitchFamily="34" charset="0"/>
              </a:rPr>
              <a:t> United Arab Emirates in February 2014, centred on Dubai</a:t>
            </a:r>
          </a:p>
          <a:p>
            <a:pPr marL="264540" indent="-264540">
              <a:buClr>
                <a:srgbClr val="006600"/>
              </a:buClr>
              <a:buFont typeface="Wingdings" pitchFamily="2" charset="2"/>
              <a:buChar char="Ø"/>
              <a:defRPr/>
            </a:pPr>
            <a:endParaRPr lang="en-GB" sz="1600" dirty="0" smtClean="0">
              <a:latin typeface="Arial" pitchFamily="34" charset="0"/>
              <a:cs typeface="Arial" pitchFamily="34" charset="0"/>
            </a:endParaRPr>
          </a:p>
          <a:p>
            <a:pPr marL="264540" indent="-264540">
              <a:buClr>
                <a:srgbClr val="006600"/>
              </a:buClr>
              <a:buFont typeface="Wingdings" pitchFamily="2" charset="2"/>
              <a:buChar char="Ø"/>
              <a:defRPr/>
            </a:pPr>
            <a:r>
              <a:rPr lang="en-GB" sz="1600" dirty="0" smtClean="0">
                <a:latin typeface="Arial" pitchFamily="34" charset="0"/>
                <a:cs typeface="Arial" pitchFamily="34" charset="0"/>
              </a:rPr>
              <a:t>Two particular themes for this review:</a:t>
            </a:r>
          </a:p>
          <a:p>
            <a:pPr marL="264540" indent="-264540">
              <a:buClr>
                <a:srgbClr val="006600"/>
              </a:buClr>
              <a:buFont typeface="Wingdings" pitchFamily="2" charset="2"/>
              <a:buChar char="Ø"/>
              <a:defRPr/>
            </a:pPr>
            <a:endParaRPr lang="en-GB" sz="1600" dirty="0" smtClean="0">
              <a:latin typeface="Arial" pitchFamily="34" charset="0"/>
              <a:cs typeface="Arial" pitchFamily="34" charset="0"/>
            </a:endParaRPr>
          </a:p>
          <a:p>
            <a:pPr marL="762000" indent="-400050">
              <a:buClr>
                <a:srgbClr val="006600"/>
              </a:buClr>
              <a:buFontTx/>
              <a:buAutoNum type="romanLcParenR"/>
              <a:defRPr/>
            </a:pPr>
            <a:r>
              <a:rPr lang="en-GB" sz="1600" dirty="0" smtClean="0">
                <a:latin typeface="Arial" pitchFamily="34" charset="0"/>
                <a:cs typeface="Arial" pitchFamily="34" charset="0"/>
              </a:rPr>
              <a:t>Looking at the branch campuses model (popular with UK providers operating in the UAE)</a:t>
            </a:r>
          </a:p>
          <a:p>
            <a:pPr marL="762000" indent="-400050">
              <a:buClr>
                <a:srgbClr val="006600"/>
              </a:buClr>
              <a:buFontTx/>
              <a:buAutoNum type="romanLcParenR"/>
              <a:defRPr/>
            </a:pPr>
            <a:endParaRPr lang="en-GB" sz="1600" dirty="0" smtClean="0">
              <a:latin typeface="Arial" pitchFamily="34" charset="0"/>
              <a:cs typeface="Arial" pitchFamily="34" charset="0"/>
            </a:endParaRPr>
          </a:p>
          <a:p>
            <a:pPr marL="762000" indent="-400050">
              <a:buClr>
                <a:srgbClr val="006600"/>
              </a:buClr>
              <a:buFontTx/>
              <a:buAutoNum type="romanLcParenR"/>
              <a:defRPr/>
            </a:pPr>
            <a:r>
              <a:rPr lang="en-GB" sz="1600" dirty="0" smtClean="0">
                <a:latin typeface="Arial" pitchFamily="34" charset="0"/>
                <a:cs typeface="Arial" pitchFamily="34" charset="0"/>
              </a:rPr>
              <a:t>Delivery of business administration programmes, including MBA qualifications</a:t>
            </a:r>
          </a:p>
          <a:p>
            <a:pPr marL="762000" indent="-400050">
              <a:buClr>
                <a:srgbClr val="006600"/>
              </a:buClr>
              <a:defRPr/>
            </a:pPr>
            <a:endParaRPr lang="en-GB" sz="1600" dirty="0" smtClean="0">
              <a:latin typeface="Arial" pitchFamily="34" charset="0"/>
              <a:cs typeface="Arial" pitchFamily="34" charset="0"/>
            </a:endParaRPr>
          </a:p>
          <a:p>
            <a:pPr marL="264540" indent="-264540">
              <a:buClr>
                <a:srgbClr val="006600"/>
              </a:buClr>
              <a:buFont typeface="Wingdings" pitchFamily="2" charset="2"/>
              <a:buChar char="Ø"/>
              <a:defRPr/>
            </a:pPr>
            <a:r>
              <a:rPr lang="en-GB" sz="1600" dirty="0" smtClean="0">
                <a:latin typeface="Arial" pitchFamily="34" charset="0"/>
                <a:cs typeface="Arial" pitchFamily="34" charset="0"/>
              </a:rPr>
              <a:t>We worked closely with Dubai’s Knowledge and Human Development Authority (KHDA):</a:t>
            </a:r>
          </a:p>
          <a:p>
            <a:pPr marL="264540" indent="-264540">
              <a:buClr>
                <a:srgbClr val="006600"/>
              </a:buClr>
              <a:buFont typeface="Wingdings" pitchFamily="2" charset="2"/>
              <a:buChar char="Ø"/>
              <a:defRPr/>
            </a:pPr>
            <a:endParaRPr lang="en-GB" sz="1600" dirty="0" smtClean="0">
              <a:latin typeface="Arial" pitchFamily="34" charset="0"/>
              <a:cs typeface="Arial" pitchFamily="34" charset="0"/>
            </a:endParaRPr>
          </a:p>
          <a:p>
            <a:pPr marL="718036" lvl="1" indent="-264540">
              <a:buClr>
                <a:srgbClr val="006600"/>
              </a:buClr>
              <a:buFont typeface="Wingdings" pitchFamily="2" charset="2"/>
              <a:buChar char="Ø"/>
              <a:defRPr/>
            </a:pPr>
            <a:r>
              <a:rPr lang="en-GB" sz="1600" dirty="0" smtClean="0">
                <a:latin typeface="Arial" pitchFamily="34" charset="0"/>
                <a:cs typeface="Arial" pitchFamily="34" charset="0"/>
              </a:rPr>
              <a:t>Formal Memorandum of Understanding </a:t>
            </a:r>
          </a:p>
          <a:p>
            <a:pPr marL="718036" lvl="1" indent="-264540">
              <a:buClr>
                <a:srgbClr val="006600"/>
              </a:buClr>
              <a:buFont typeface="Wingdings" pitchFamily="2" charset="2"/>
              <a:buChar char="Ø"/>
              <a:defRPr/>
            </a:pPr>
            <a:r>
              <a:rPr lang="en-GB" sz="1600" dirty="0" smtClean="0">
                <a:latin typeface="Arial" pitchFamily="34" charset="0"/>
                <a:cs typeface="Arial" pitchFamily="34" charset="0"/>
              </a:rPr>
              <a:t>KHDA representatives participated in a number of visits</a:t>
            </a:r>
          </a:p>
          <a:p>
            <a:pPr marL="264540" indent="-264540">
              <a:buClr>
                <a:srgbClr val="006600"/>
              </a:buClr>
              <a:buFont typeface="Wingdings" pitchFamily="2" charset="2"/>
              <a:buChar char="Ø"/>
              <a:defRPr/>
            </a:pPr>
            <a:endParaRPr lang="en-GB" sz="1600" dirty="0" smtClean="0">
              <a:latin typeface="Arial" pitchFamily="34" charset="0"/>
              <a:cs typeface="Arial" pitchFamily="34" charset="0"/>
            </a:endParaRPr>
          </a:p>
          <a:p>
            <a:pPr marL="264540" indent="-264540">
              <a:buClr>
                <a:srgbClr val="006600"/>
              </a:buClr>
              <a:buFont typeface="Wingdings" pitchFamily="2" charset="2"/>
              <a:buChar char="Ø"/>
              <a:defRPr/>
            </a:pPr>
            <a:r>
              <a:rPr lang="en-GB" sz="1600" dirty="0" smtClean="0">
                <a:latin typeface="Arial" pitchFamily="34" charset="0"/>
                <a:cs typeface="Arial" pitchFamily="34" charset="0"/>
              </a:rPr>
              <a:t>Review reports were published in June 2014</a:t>
            </a:r>
          </a:p>
          <a:p>
            <a:endParaRPr lang="en-GB" sz="1400" dirty="0"/>
          </a:p>
        </p:txBody>
      </p:sp>
      <p:sp>
        <p:nvSpPr>
          <p:cNvPr id="4" name="Slide Number Placeholder 3"/>
          <p:cNvSpPr>
            <a:spLocks noGrp="1"/>
          </p:cNvSpPr>
          <p:nvPr>
            <p:ph type="sldNum" sz="quarter" idx="10"/>
          </p:nvPr>
        </p:nvSpPr>
        <p:spPr/>
        <p:txBody>
          <a:bodyPr/>
          <a:lstStyle/>
          <a:p>
            <a:fld id="{C763C422-10E5-4431-AA33-BB1F6CB77B56}" type="slidenum">
              <a:rPr lang="en-GB" sz="1000" smtClean="0"/>
              <a:pPr/>
              <a:t>44</a:t>
            </a:fld>
            <a:endParaRPr lang="en-GB" sz="1000" dirty="0"/>
          </a:p>
        </p:txBody>
      </p:sp>
    </p:spTree>
    <p:extLst>
      <p:ext uri="{BB962C8B-B14F-4D97-AF65-F5344CB8AC3E}">
        <p14:creationId xmlns:p14="http://schemas.microsoft.com/office/powerpoint/2010/main" val="10733907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67D4B414-E2DE-42BE-BFD8-8BBA8B3639C6}" type="datetimeFigureOut">
              <a:rPr lang="en-GB" smtClean="0"/>
              <a:t>20/09/2019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E443153-927B-4872-B180-07AE0FD76718}" type="slidenum">
              <a:rPr lang="en-GB" smtClean="0"/>
              <a:t>‹#›</a:t>
            </a:fld>
            <a:endParaRPr lang="en-GB"/>
          </a:p>
        </p:txBody>
      </p:sp>
    </p:spTree>
    <p:extLst>
      <p:ext uri="{BB962C8B-B14F-4D97-AF65-F5344CB8AC3E}">
        <p14:creationId xmlns:p14="http://schemas.microsoft.com/office/powerpoint/2010/main" val="7924524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7D4B414-E2DE-42BE-BFD8-8BBA8B3639C6}" type="datetimeFigureOut">
              <a:rPr lang="en-GB" smtClean="0"/>
              <a:t>20/09/2019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E443153-927B-4872-B180-07AE0FD76718}" type="slidenum">
              <a:rPr lang="en-GB" smtClean="0"/>
              <a:t>‹#›</a:t>
            </a:fld>
            <a:endParaRPr lang="en-GB"/>
          </a:p>
        </p:txBody>
      </p:sp>
    </p:spTree>
    <p:extLst>
      <p:ext uri="{BB962C8B-B14F-4D97-AF65-F5344CB8AC3E}">
        <p14:creationId xmlns:p14="http://schemas.microsoft.com/office/powerpoint/2010/main" val="30968008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7D4B414-E2DE-42BE-BFD8-8BBA8B3639C6}" type="datetimeFigureOut">
              <a:rPr lang="en-GB" smtClean="0"/>
              <a:t>20/09/2019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E443153-927B-4872-B180-07AE0FD76718}" type="slidenum">
              <a:rPr lang="en-GB" smtClean="0"/>
              <a:t>‹#›</a:t>
            </a:fld>
            <a:endParaRPr lang="en-GB"/>
          </a:p>
        </p:txBody>
      </p:sp>
    </p:spTree>
    <p:extLst>
      <p:ext uri="{BB962C8B-B14F-4D97-AF65-F5344CB8AC3E}">
        <p14:creationId xmlns:p14="http://schemas.microsoft.com/office/powerpoint/2010/main" val="20192283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67D4B414-E2DE-42BE-BFD8-8BBA8B3639C6}" type="datetimeFigureOut">
              <a:rPr lang="en-GB" smtClean="0"/>
              <a:t>20/09/2019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E443153-927B-4872-B180-07AE0FD76718}" type="slidenum">
              <a:rPr lang="en-GB" smtClean="0"/>
              <a:t>‹#›</a:t>
            </a:fld>
            <a:endParaRPr lang="en-GB"/>
          </a:p>
        </p:txBody>
      </p:sp>
    </p:spTree>
    <p:extLst>
      <p:ext uri="{BB962C8B-B14F-4D97-AF65-F5344CB8AC3E}">
        <p14:creationId xmlns:p14="http://schemas.microsoft.com/office/powerpoint/2010/main" val="28522808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67D4B414-E2DE-42BE-BFD8-8BBA8B3639C6}" type="datetimeFigureOut">
              <a:rPr lang="en-GB" smtClean="0"/>
              <a:t>20/09/2019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E443153-927B-4872-B180-07AE0FD76718}" type="slidenum">
              <a:rPr lang="en-GB" smtClean="0"/>
              <a:t>‹#›</a:t>
            </a:fld>
            <a:endParaRPr lang="en-GB"/>
          </a:p>
        </p:txBody>
      </p:sp>
    </p:spTree>
    <p:extLst>
      <p:ext uri="{BB962C8B-B14F-4D97-AF65-F5344CB8AC3E}">
        <p14:creationId xmlns:p14="http://schemas.microsoft.com/office/powerpoint/2010/main" val="26398722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67D4B414-E2DE-42BE-BFD8-8BBA8B3639C6}" type="datetimeFigureOut">
              <a:rPr lang="en-GB" smtClean="0"/>
              <a:t>20/09/2019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E443153-927B-4872-B180-07AE0FD76718}" type="slidenum">
              <a:rPr lang="en-GB" smtClean="0"/>
              <a:t>‹#›</a:t>
            </a:fld>
            <a:endParaRPr lang="en-GB"/>
          </a:p>
        </p:txBody>
      </p:sp>
    </p:spTree>
    <p:extLst>
      <p:ext uri="{BB962C8B-B14F-4D97-AF65-F5344CB8AC3E}">
        <p14:creationId xmlns:p14="http://schemas.microsoft.com/office/powerpoint/2010/main" val="34859156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D4B414-E2DE-42BE-BFD8-8BBA8B3639C6}" type="datetimeFigureOut">
              <a:rPr lang="en-GB" smtClean="0"/>
              <a:t>20/09/2019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E443153-927B-4872-B180-07AE0FD76718}" type="slidenum">
              <a:rPr lang="en-GB" smtClean="0"/>
              <a:t>‹#›</a:t>
            </a:fld>
            <a:endParaRPr lang="en-GB"/>
          </a:p>
        </p:txBody>
      </p:sp>
    </p:spTree>
    <p:extLst>
      <p:ext uri="{BB962C8B-B14F-4D97-AF65-F5344CB8AC3E}">
        <p14:creationId xmlns:p14="http://schemas.microsoft.com/office/powerpoint/2010/main" val="6032034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7D4B414-E2DE-42BE-BFD8-8BBA8B3639C6}" type="datetimeFigureOut">
              <a:rPr lang="en-GB" smtClean="0"/>
              <a:t>20/09/2019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E443153-927B-4872-B180-07AE0FD76718}" type="slidenum">
              <a:rPr lang="en-GB" smtClean="0"/>
              <a:t>‹#›</a:t>
            </a:fld>
            <a:endParaRPr lang="en-GB"/>
          </a:p>
        </p:txBody>
      </p:sp>
    </p:spTree>
    <p:extLst>
      <p:ext uri="{BB962C8B-B14F-4D97-AF65-F5344CB8AC3E}">
        <p14:creationId xmlns:p14="http://schemas.microsoft.com/office/powerpoint/2010/main" val="2785435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7D4B414-E2DE-42BE-BFD8-8BBA8B3639C6}" type="datetimeFigureOut">
              <a:rPr lang="en-GB" smtClean="0"/>
              <a:t>20/09/2019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E443153-927B-4872-B180-07AE0FD76718}" type="slidenum">
              <a:rPr lang="en-GB" smtClean="0"/>
              <a:t>‹#›</a:t>
            </a:fld>
            <a:endParaRPr lang="en-GB"/>
          </a:p>
        </p:txBody>
      </p:sp>
    </p:spTree>
    <p:extLst>
      <p:ext uri="{BB962C8B-B14F-4D97-AF65-F5344CB8AC3E}">
        <p14:creationId xmlns:p14="http://schemas.microsoft.com/office/powerpoint/2010/main" val="6749114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7D4B414-E2DE-42BE-BFD8-8BBA8B3639C6}" type="datetimeFigureOut">
              <a:rPr lang="en-GB" smtClean="0"/>
              <a:t>20/09/2019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E443153-927B-4872-B180-07AE0FD76718}" type="slidenum">
              <a:rPr lang="en-GB" smtClean="0"/>
              <a:t>‹#›</a:t>
            </a:fld>
            <a:endParaRPr lang="en-GB"/>
          </a:p>
        </p:txBody>
      </p:sp>
    </p:spTree>
    <p:extLst>
      <p:ext uri="{BB962C8B-B14F-4D97-AF65-F5344CB8AC3E}">
        <p14:creationId xmlns:p14="http://schemas.microsoft.com/office/powerpoint/2010/main" val="31336686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7D4B414-E2DE-42BE-BFD8-8BBA8B3639C6}" type="datetimeFigureOut">
              <a:rPr lang="en-GB" smtClean="0"/>
              <a:t>20/09/2019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E443153-927B-4872-B180-07AE0FD76718}" type="slidenum">
              <a:rPr lang="en-GB" smtClean="0"/>
              <a:t>‹#›</a:t>
            </a:fld>
            <a:endParaRPr lang="en-GB"/>
          </a:p>
        </p:txBody>
      </p:sp>
    </p:spTree>
    <p:extLst>
      <p:ext uri="{BB962C8B-B14F-4D97-AF65-F5344CB8AC3E}">
        <p14:creationId xmlns:p14="http://schemas.microsoft.com/office/powerpoint/2010/main" val="7806446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Image and text.">
    <p:spTree>
      <p:nvGrpSpPr>
        <p:cNvPr id="1" name=""/>
        <p:cNvGrpSpPr/>
        <p:nvPr/>
      </p:nvGrpSpPr>
      <p:grpSpPr>
        <a:xfrm>
          <a:off x="0" y="0"/>
          <a:ext cx="0" cy="0"/>
          <a:chOff x="0" y="0"/>
          <a:chExt cx="0" cy="0"/>
        </a:xfrm>
      </p:grpSpPr>
      <p:sp>
        <p:nvSpPr>
          <p:cNvPr id="13" name="Picture Placeholder 12"/>
          <p:cNvSpPr>
            <a:spLocks noGrp="1"/>
          </p:cNvSpPr>
          <p:nvPr>
            <p:ph type="pic" sz="quarter" idx="17"/>
          </p:nvPr>
        </p:nvSpPr>
        <p:spPr>
          <a:xfrm>
            <a:off x="827584" y="836712"/>
            <a:ext cx="3744416" cy="4752901"/>
          </a:xfrm>
          <a:prstGeom prst="rect">
            <a:avLst/>
          </a:prstGeom>
        </p:spPr>
        <p:txBody>
          <a:bodyPr/>
          <a:lstStyle>
            <a:lvl1pPr>
              <a:buFontTx/>
              <a:buNone/>
              <a:defRPr/>
            </a:lvl1pPr>
          </a:lstStyle>
          <a:p>
            <a:endParaRPr lang="en-GB" dirty="0"/>
          </a:p>
        </p:txBody>
      </p:sp>
      <p:sp>
        <p:nvSpPr>
          <p:cNvPr id="14" name="Text Placeholder 17"/>
          <p:cNvSpPr>
            <a:spLocks noGrp="1"/>
          </p:cNvSpPr>
          <p:nvPr>
            <p:ph type="body" sz="quarter" idx="19" hasCustomPrompt="1"/>
          </p:nvPr>
        </p:nvSpPr>
        <p:spPr>
          <a:xfrm>
            <a:off x="4644008" y="836712"/>
            <a:ext cx="3744416" cy="4752528"/>
          </a:xfrm>
          <a:prstGeom prst="rect">
            <a:avLst/>
          </a:prstGeom>
        </p:spPr>
        <p:txBody>
          <a:bodyPr>
            <a:noAutofit/>
          </a:bodyPr>
          <a:lstStyle>
            <a:lvl1pPr marL="0" indent="0">
              <a:buNone/>
              <a:defRPr sz="3200" baseline="0"/>
            </a:lvl1pPr>
            <a:lvl2pPr indent="0">
              <a:buNone/>
              <a:defRPr sz="2400"/>
            </a:lvl2pPr>
            <a:lvl3pPr indent="0">
              <a:buNone/>
              <a:defRPr sz="2400"/>
            </a:lvl3pPr>
            <a:lvl4pPr indent="0">
              <a:buNone/>
              <a:defRPr sz="2400"/>
            </a:lvl4pPr>
            <a:lvl5pPr indent="0">
              <a:buNone/>
              <a:defRPr sz="2400"/>
            </a:lvl5pPr>
          </a:lstStyle>
          <a:p>
            <a:pPr lvl="0"/>
            <a:r>
              <a:rPr lang="en-GB" dirty="0" smtClean="0"/>
              <a:t>Sub head with text</a:t>
            </a:r>
            <a:endParaRPr lang="en-GB" dirty="0"/>
          </a:p>
        </p:txBody>
      </p:sp>
      <p:pic>
        <p:nvPicPr>
          <p:cNvPr id="24" name="Picture 23" descr="qaa_4 col.png"/>
          <p:cNvPicPr>
            <a:picLocks noChangeAspect="1"/>
          </p:cNvPicPr>
          <p:nvPr userDrawn="1"/>
        </p:nvPicPr>
        <p:blipFill>
          <a:blip r:embed="rId2" cstate="print"/>
          <a:stretch>
            <a:fillRect/>
          </a:stretch>
        </p:blipFill>
        <p:spPr>
          <a:xfrm>
            <a:off x="467544" y="6153375"/>
            <a:ext cx="1008112" cy="371969"/>
          </a:xfrm>
          <a:prstGeom prst="rect">
            <a:avLst/>
          </a:prstGeom>
        </p:spPr>
      </p:pic>
    </p:spTree>
    <p:extLst>
      <p:ext uri="{BB962C8B-B14F-4D97-AF65-F5344CB8AC3E}">
        <p14:creationId xmlns:p14="http://schemas.microsoft.com/office/powerpoint/2010/main" val="40194998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D4B414-E2DE-42BE-BFD8-8BBA8B3639C6}" type="datetimeFigureOut">
              <a:rPr lang="en-GB" smtClean="0"/>
              <a:t>20/09/2019</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443153-927B-4872-B180-07AE0FD76718}" type="slidenum">
              <a:rPr lang="en-GB" smtClean="0"/>
              <a:t>‹#›</a:t>
            </a:fld>
            <a:endParaRPr lang="en-GB"/>
          </a:p>
        </p:txBody>
      </p:sp>
    </p:spTree>
    <p:extLst>
      <p:ext uri="{BB962C8B-B14F-4D97-AF65-F5344CB8AC3E}">
        <p14:creationId xmlns:p14="http://schemas.microsoft.com/office/powerpoint/2010/main" val="35498807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3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png"/></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26.emf"/></Relationships>
</file>

<file path=ppt/slides/_rels/slide46.xml.rels><?xml version="1.0" encoding="UTF-8" standalone="yes"?>
<Relationships xmlns="http://schemas.openxmlformats.org/package/2006/relationships"><Relationship Id="rId3" Type="http://schemas.openxmlformats.org/officeDocument/2006/relationships/package" Target="../embeddings/Microsoft_Word_Document1.docx"/><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27.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Diagonal Corner Rectangle 4"/>
          <p:cNvSpPr/>
          <p:nvPr/>
        </p:nvSpPr>
        <p:spPr>
          <a:xfrm>
            <a:off x="395288" y="1844675"/>
            <a:ext cx="8280400" cy="4643438"/>
          </a:xfrm>
          <a:prstGeom prst="round2DiagRect">
            <a:avLst>
              <a:gd name="adj1" fmla="val 0"/>
              <a:gd name="adj2" fmla="val 3492"/>
            </a:avLst>
          </a:prstGeom>
          <a:solidFill>
            <a:srgbClr val="0092B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sz="1800" dirty="0"/>
          </a:p>
        </p:txBody>
      </p:sp>
      <p:sp>
        <p:nvSpPr>
          <p:cNvPr id="2051" name="Title 1"/>
          <p:cNvSpPr>
            <a:spLocks noGrp="1"/>
          </p:cNvSpPr>
          <p:nvPr>
            <p:ph type="ctrTitle"/>
          </p:nvPr>
        </p:nvSpPr>
        <p:spPr>
          <a:xfrm>
            <a:off x="611188" y="1844675"/>
            <a:ext cx="8208962" cy="4537075"/>
          </a:xfrm>
        </p:spPr>
        <p:txBody>
          <a:bodyPr>
            <a:normAutofit/>
          </a:bodyPr>
          <a:lstStyle/>
          <a:p>
            <a:pPr algn="l" eaLnBrk="1" hangingPunct="1"/>
            <a:r>
              <a:rPr lang="en-GB" altLang="en-US" sz="4000" b="1" dirty="0" smtClean="0">
                <a:solidFill>
                  <a:srgbClr val="FFFFCC"/>
                </a:solidFill>
              </a:rPr>
              <a:t/>
            </a:r>
            <a:br>
              <a:rPr lang="en-GB" altLang="en-US" sz="4000" b="1" dirty="0" smtClean="0">
                <a:solidFill>
                  <a:srgbClr val="FFFFCC"/>
                </a:solidFill>
              </a:rPr>
            </a:br>
            <a:r>
              <a:rPr lang="en-GB" altLang="en-US" sz="4000" b="1" dirty="0" smtClean="0">
                <a:solidFill>
                  <a:srgbClr val="FFFFCC"/>
                </a:solidFill>
              </a:rPr>
              <a:t/>
            </a:r>
            <a:br>
              <a:rPr lang="en-GB" altLang="en-US" sz="4000" b="1" dirty="0" smtClean="0">
                <a:solidFill>
                  <a:srgbClr val="FFFFCC"/>
                </a:solidFill>
              </a:rPr>
            </a:br>
            <a:r>
              <a:rPr lang="en-GB" altLang="en-US" sz="3100" b="1" dirty="0" smtClean="0">
                <a:solidFill>
                  <a:schemeClr val="bg1"/>
                </a:solidFill>
              </a:rPr>
              <a:t/>
            </a:r>
            <a:br>
              <a:rPr lang="en-GB" altLang="en-US" sz="3100" b="1" dirty="0" smtClean="0">
                <a:solidFill>
                  <a:schemeClr val="bg1"/>
                </a:solidFill>
              </a:rPr>
            </a:br>
            <a:r>
              <a:rPr lang="en-GB" altLang="en-US" sz="3200" b="1" dirty="0" smtClean="0">
                <a:solidFill>
                  <a:srgbClr val="E6F9FE"/>
                </a:solidFill>
              </a:rPr>
              <a:t/>
            </a:r>
            <a:br>
              <a:rPr lang="en-GB" altLang="en-US" sz="3200" b="1" dirty="0" smtClean="0">
                <a:solidFill>
                  <a:srgbClr val="E6F9FE"/>
                </a:solidFill>
              </a:rPr>
            </a:br>
            <a:r>
              <a:rPr lang="en-GB" altLang="en-US" sz="2400" b="1" i="1" dirty="0" smtClean="0">
                <a:solidFill>
                  <a:srgbClr val="FFFFCC"/>
                </a:solidFill>
              </a:rPr>
              <a:t/>
            </a:r>
            <a:br>
              <a:rPr lang="en-GB" altLang="en-US" sz="2400" b="1" i="1" dirty="0" smtClean="0">
                <a:solidFill>
                  <a:srgbClr val="FFFFCC"/>
                </a:solidFill>
              </a:rPr>
            </a:br>
            <a:r>
              <a:rPr lang="en-GB" altLang="en-US" sz="2400" dirty="0" smtClean="0"/>
              <a:t/>
            </a:r>
            <a:br>
              <a:rPr lang="en-GB" altLang="en-US" sz="2400" dirty="0" smtClean="0"/>
            </a:br>
            <a:endParaRPr lang="nl-NL" altLang="en-US" sz="3200" b="1" dirty="0" smtClean="0">
              <a:solidFill>
                <a:schemeClr val="bg1"/>
              </a:solidFill>
              <a:latin typeface="Arial" pitchFamily="34" charset="0"/>
              <a:cs typeface="Arial" pitchFamily="34" charset="0"/>
            </a:endParaRPr>
          </a:p>
        </p:txBody>
      </p:sp>
      <p:pic>
        <p:nvPicPr>
          <p:cNvPr id="2052" name="Picture 3" descr="ETF MASTER LOGO.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42938" y="428625"/>
            <a:ext cx="2714625"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611188" y="1888791"/>
            <a:ext cx="7889502" cy="4093428"/>
          </a:xfrm>
          <a:prstGeom prst="rect">
            <a:avLst/>
          </a:prstGeom>
          <a:noFill/>
        </p:spPr>
        <p:txBody>
          <a:bodyPr wrap="square" rtlCol="0">
            <a:spAutoFit/>
          </a:bodyPr>
          <a:lstStyle/>
          <a:p>
            <a:pPr algn="ctr"/>
            <a:r>
              <a:rPr lang="en-GB" sz="4800" b="1" dirty="0" smtClean="0">
                <a:solidFill>
                  <a:schemeClr val="bg1"/>
                </a:solidFill>
              </a:rPr>
              <a:t>Level 5 in Israel</a:t>
            </a:r>
          </a:p>
          <a:p>
            <a:pPr algn="ctr"/>
            <a:r>
              <a:rPr lang="en-GB" sz="4800" b="1" dirty="0" smtClean="0">
                <a:solidFill>
                  <a:schemeClr val="bg1"/>
                </a:solidFill>
              </a:rPr>
              <a:t>an issue of agreeing level or about comparability of </a:t>
            </a:r>
            <a:r>
              <a:rPr lang="en-GB" sz="4800" b="1" dirty="0">
                <a:solidFill>
                  <a:schemeClr val="bg1"/>
                </a:solidFill>
              </a:rPr>
              <a:t>q</a:t>
            </a:r>
            <a:r>
              <a:rPr lang="en-GB" sz="4800" b="1" dirty="0" smtClean="0">
                <a:solidFill>
                  <a:schemeClr val="bg1"/>
                </a:solidFill>
              </a:rPr>
              <a:t>ualification </a:t>
            </a:r>
            <a:r>
              <a:rPr lang="en-GB" sz="4800" b="1" dirty="0">
                <a:solidFill>
                  <a:schemeClr val="bg1"/>
                </a:solidFill>
              </a:rPr>
              <a:t>t</a:t>
            </a:r>
            <a:r>
              <a:rPr lang="en-GB" sz="4800" b="1" dirty="0" smtClean="0">
                <a:solidFill>
                  <a:schemeClr val="bg1"/>
                </a:solidFill>
              </a:rPr>
              <a:t>ypes?</a:t>
            </a:r>
          </a:p>
          <a:p>
            <a:pPr algn="ctr"/>
            <a:endParaRPr lang="en-GB" sz="4800" b="1" dirty="0">
              <a:solidFill>
                <a:schemeClr val="bg1"/>
              </a:solidFill>
            </a:endParaRPr>
          </a:p>
          <a:p>
            <a:r>
              <a:rPr lang="en-GB" sz="2000" b="1" dirty="0" smtClean="0">
                <a:solidFill>
                  <a:schemeClr val="bg1"/>
                </a:solidFill>
              </a:rPr>
              <a:t>Arjen Deij </a:t>
            </a:r>
            <a:endParaRPr lang="en-GB" sz="2000" b="1" dirty="0">
              <a:solidFill>
                <a:schemeClr val="bg1"/>
              </a:solidFill>
            </a:endParaRPr>
          </a:p>
        </p:txBody>
      </p:sp>
    </p:spTree>
    <p:extLst>
      <p:ext uri="{BB962C8B-B14F-4D97-AF65-F5344CB8AC3E}">
        <p14:creationId xmlns:p14="http://schemas.microsoft.com/office/powerpoint/2010/main" val="32470599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3688" y="116632"/>
            <a:ext cx="7056784" cy="1143000"/>
          </a:xfrm>
        </p:spPr>
        <p:txBody>
          <a:bodyPr/>
          <a:lstStyle/>
          <a:p>
            <a:r>
              <a:rPr lang="en-GB" dirty="0" smtClean="0"/>
              <a:t>What I understand so far</a:t>
            </a:r>
            <a:endParaRPr lang="en-GB" dirty="0"/>
          </a:p>
        </p:txBody>
      </p:sp>
      <p:sp>
        <p:nvSpPr>
          <p:cNvPr id="3" name="Content Placeholder 2"/>
          <p:cNvSpPr>
            <a:spLocks noGrp="1"/>
          </p:cNvSpPr>
          <p:nvPr>
            <p:ph idx="1"/>
          </p:nvPr>
        </p:nvSpPr>
        <p:spPr>
          <a:xfrm>
            <a:off x="457200" y="2065648"/>
            <a:ext cx="8229600" cy="4525963"/>
          </a:xfrm>
        </p:spPr>
        <p:txBody>
          <a:bodyPr/>
          <a:lstStyle/>
          <a:p>
            <a:r>
              <a:rPr lang="en-GB" dirty="0" smtClean="0"/>
              <a:t>Different programmes offered at level 5 </a:t>
            </a:r>
            <a:r>
              <a:rPr lang="en-GB" b="1" dirty="0" smtClean="0"/>
              <a:t>under the responsibilities of different institutions </a:t>
            </a:r>
            <a:r>
              <a:rPr lang="en-GB" dirty="0" smtClean="0"/>
              <a:t>since a long time</a:t>
            </a:r>
          </a:p>
          <a:p>
            <a:r>
              <a:rPr lang="en-GB" dirty="0" smtClean="0"/>
              <a:t>High skilled technicians L4 and </a:t>
            </a:r>
            <a:r>
              <a:rPr lang="en-GB" b="1" dirty="0" smtClean="0"/>
              <a:t>practical engineers</a:t>
            </a:r>
            <a:r>
              <a:rPr lang="en-GB" dirty="0" smtClean="0"/>
              <a:t> L5 are in demand</a:t>
            </a:r>
          </a:p>
          <a:p>
            <a:r>
              <a:rPr lang="en-GB" b="1" dirty="0" smtClean="0"/>
              <a:t>Interest from students </a:t>
            </a:r>
            <a:r>
              <a:rPr lang="en-GB" dirty="0" smtClean="0"/>
              <a:t>is decreasing</a:t>
            </a:r>
          </a:p>
          <a:p>
            <a:r>
              <a:rPr lang="en-GB" dirty="0" smtClean="0"/>
              <a:t>Current programmes lack </a:t>
            </a:r>
            <a:r>
              <a:rPr lang="en-GB" b="1" dirty="0" smtClean="0"/>
              <a:t>flexibility</a:t>
            </a:r>
            <a:r>
              <a:rPr lang="en-GB" dirty="0" smtClean="0"/>
              <a:t> and are not enough focused on </a:t>
            </a:r>
            <a:r>
              <a:rPr lang="en-GB" b="1" dirty="0" smtClean="0"/>
              <a:t>productivity</a:t>
            </a:r>
          </a:p>
          <a:p>
            <a:endParaRPr lang="en-GB" dirty="0"/>
          </a:p>
        </p:txBody>
      </p:sp>
      <p:pic>
        <p:nvPicPr>
          <p:cNvPr id="4" name="Picture 3" descr="ETF MASTER LOGO.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434" y="0"/>
            <a:ext cx="2187302" cy="957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80598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3688" y="116632"/>
            <a:ext cx="7056784" cy="1143000"/>
          </a:xfrm>
        </p:spPr>
        <p:txBody>
          <a:bodyPr/>
          <a:lstStyle/>
          <a:p>
            <a:r>
              <a:rPr lang="en-GB" dirty="0" smtClean="0"/>
              <a:t>What I understand so far</a:t>
            </a:r>
            <a:endParaRPr lang="en-GB" dirty="0"/>
          </a:p>
        </p:txBody>
      </p:sp>
      <p:sp>
        <p:nvSpPr>
          <p:cNvPr id="3" name="Content Placeholder 2"/>
          <p:cNvSpPr>
            <a:spLocks noGrp="1"/>
          </p:cNvSpPr>
          <p:nvPr>
            <p:ph idx="1"/>
          </p:nvPr>
        </p:nvSpPr>
        <p:spPr>
          <a:xfrm>
            <a:off x="457200" y="2065648"/>
            <a:ext cx="8229600" cy="4525963"/>
          </a:xfrm>
        </p:spPr>
        <p:txBody>
          <a:bodyPr/>
          <a:lstStyle/>
          <a:p>
            <a:r>
              <a:rPr lang="en-GB" dirty="0" smtClean="0"/>
              <a:t>In the scope of NQF there is the intention to see how </a:t>
            </a:r>
            <a:r>
              <a:rPr lang="en-GB" b="1" dirty="0" smtClean="0"/>
              <a:t>qualifications can be better linked</a:t>
            </a:r>
          </a:p>
          <a:p>
            <a:r>
              <a:rPr lang="en-GB" dirty="0" smtClean="0"/>
              <a:t>There is an interest to involve more </a:t>
            </a:r>
            <a:r>
              <a:rPr lang="en-GB" b="1" dirty="0" smtClean="0"/>
              <a:t>stakeholders from the world of work</a:t>
            </a:r>
          </a:p>
          <a:p>
            <a:r>
              <a:rPr lang="en-GB" dirty="0" smtClean="0"/>
              <a:t>The state should not prescribe how existing qualifications should be redefined</a:t>
            </a:r>
          </a:p>
          <a:p>
            <a:r>
              <a:rPr lang="en-GB" dirty="0" smtClean="0"/>
              <a:t>Israel is interested to learn from international experience</a:t>
            </a:r>
          </a:p>
          <a:p>
            <a:endParaRPr lang="en-GB" dirty="0" smtClean="0"/>
          </a:p>
          <a:p>
            <a:endParaRPr lang="en-GB" dirty="0"/>
          </a:p>
        </p:txBody>
      </p:sp>
      <p:pic>
        <p:nvPicPr>
          <p:cNvPr id="4" name="Picture 3" descr="ETF MASTER LOGO.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434" y="0"/>
            <a:ext cx="2187302" cy="957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21786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1720" y="116632"/>
            <a:ext cx="6768752" cy="1143000"/>
          </a:xfrm>
        </p:spPr>
        <p:txBody>
          <a:bodyPr>
            <a:normAutofit fontScale="90000"/>
          </a:bodyPr>
          <a:lstStyle/>
          <a:p>
            <a:r>
              <a:rPr lang="en-GB" dirty="0" smtClean="0"/>
              <a:t>What is happening elsewhere</a:t>
            </a:r>
            <a:endParaRPr lang="en-GB" dirty="0"/>
          </a:p>
        </p:txBody>
      </p:sp>
      <p:sp>
        <p:nvSpPr>
          <p:cNvPr id="3" name="Content Placeholder 2"/>
          <p:cNvSpPr>
            <a:spLocks noGrp="1"/>
          </p:cNvSpPr>
          <p:nvPr>
            <p:ph idx="1"/>
          </p:nvPr>
        </p:nvSpPr>
        <p:spPr>
          <a:xfrm>
            <a:off x="457200" y="2065648"/>
            <a:ext cx="8229600" cy="4525963"/>
          </a:xfrm>
        </p:spPr>
        <p:txBody>
          <a:bodyPr/>
          <a:lstStyle/>
          <a:p>
            <a:r>
              <a:rPr lang="en-GB" dirty="0" smtClean="0"/>
              <a:t>Some countries have reinvented their level 5 qualifications (F, SW, UK, NL, SLO, KAZ) others struggle with redefining inherited L5 qualifications (UA, TK), some countries are considering to introduce L5</a:t>
            </a:r>
          </a:p>
          <a:p>
            <a:r>
              <a:rPr lang="en-GB" dirty="0" smtClean="0"/>
              <a:t>Sometimes L5 is short cycle HE, sometimes VET, sometimes both, sometimes there are different types of qualifications </a:t>
            </a:r>
          </a:p>
          <a:p>
            <a:endParaRPr lang="en-GB" dirty="0"/>
          </a:p>
        </p:txBody>
      </p:sp>
      <p:pic>
        <p:nvPicPr>
          <p:cNvPr id="4" name="Picture 3" descr="ETF MASTER LOGO.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434" y="0"/>
            <a:ext cx="2187302" cy="957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04480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251520" y="188640"/>
            <a:ext cx="8640960" cy="6408712"/>
          </a:xfrm>
          <a:solidFill>
            <a:srgbClr val="0092BB"/>
          </a:solidFill>
        </p:spPr>
        <p:txBody>
          <a:bodyPr>
            <a:normAutofit/>
          </a:bodyPr>
          <a:lstStyle/>
          <a:p>
            <a:pPr marL="342900" lvl="1" indent="0" algn="ctr">
              <a:buNone/>
            </a:pPr>
            <a:endParaRPr lang="en-GB" altLang="en-US" sz="4400" b="1" dirty="0" smtClean="0">
              <a:solidFill>
                <a:schemeClr val="bg1"/>
              </a:solidFill>
            </a:endParaRPr>
          </a:p>
          <a:p>
            <a:pPr marL="342900" lvl="1" indent="0" algn="ctr">
              <a:buNone/>
            </a:pPr>
            <a:endParaRPr lang="en-GB" altLang="en-US" sz="4400" b="1" dirty="0" smtClean="0">
              <a:solidFill>
                <a:schemeClr val="bg1"/>
              </a:solidFill>
            </a:endParaRPr>
          </a:p>
          <a:p>
            <a:pPr marL="342900" lvl="1" indent="0" algn="ctr">
              <a:buNone/>
            </a:pPr>
            <a:endParaRPr lang="en-GB" altLang="en-US" sz="4400" b="1" dirty="0">
              <a:solidFill>
                <a:schemeClr val="bg1"/>
              </a:solidFill>
            </a:endParaRPr>
          </a:p>
          <a:p>
            <a:pPr marL="342900" lvl="1" indent="0" algn="ctr">
              <a:buNone/>
            </a:pPr>
            <a:r>
              <a:rPr lang="en-GB" altLang="en-US" sz="4400" b="1" dirty="0" smtClean="0">
                <a:solidFill>
                  <a:schemeClr val="bg1"/>
                </a:solidFill>
              </a:rPr>
              <a:t>What makes qualifications meaningful?</a:t>
            </a:r>
            <a:endParaRPr lang="en-GB" altLang="en-US" sz="4400" b="1" dirty="0">
              <a:solidFill>
                <a:schemeClr val="bg1"/>
              </a:solidFill>
            </a:endParaRPr>
          </a:p>
        </p:txBody>
      </p:sp>
    </p:spTree>
    <p:extLst>
      <p:ext uri="{BB962C8B-B14F-4D97-AF65-F5344CB8AC3E}">
        <p14:creationId xmlns:p14="http://schemas.microsoft.com/office/powerpoint/2010/main" val="28635938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0114" name="Rectangle 2"/>
          <p:cNvSpPr>
            <a:spLocks noGrp="1"/>
          </p:cNvSpPr>
          <p:nvPr>
            <p:ph type="title"/>
          </p:nvPr>
        </p:nvSpPr>
        <p:spPr>
          <a:xfrm>
            <a:off x="0" y="0"/>
            <a:ext cx="9144000" cy="981075"/>
          </a:xfrm>
          <a:solidFill>
            <a:schemeClr val="bg1">
              <a:alpha val="46000"/>
            </a:schemeClr>
          </a:solidFill>
        </p:spPr>
        <p:txBody>
          <a:bodyPr>
            <a:normAutofit/>
          </a:bodyPr>
          <a:lstStyle/>
          <a:p>
            <a:pPr algn="r" eaLnBrk="1" hangingPunct="1">
              <a:defRPr/>
            </a:pPr>
            <a:r>
              <a:rPr lang="en-GB" sz="2400" b="1" dirty="0" smtClean="0"/>
              <a:t>How to ensure that qualifications are meaningful</a:t>
            </a:r>
            <a:r>
              <a:rPr lang="en-GB" sz="2400" b="1" dirty="0" smtClean="0">
                <a:solidFill>
                  <a:schemeClr val="bg1"/>
                </a:solidFill>
              </a:rPr>
              <a:t>?</a:t>
            </a:r>
            <a:r>
              <a:rPr lang="en-GB" sz="2400" b="1" dirty="0" smtClean="0"/>
              <a:t> </a:t>
            </a:r>
            <a:endParaRPr lang="en-GB" sz="2400" dirty="0" smtClean="0"/>
          </a:p>
        </p:txBody>
      </p:sp>
      <p:graphicFrame>
        <p:nvGraphicFramePr>
          <p:cNvPr id="730115" name="Group 3"/>
          <p:cNvGraphicFramePr>
            <a:graphicFrameLocks noGrp="1"/>
          </p:cNvGraphicFramePr>
          <p:nvPr>
            <p:ph sz="half" idx="2"/>
            <p:extLst>
              <p:ext uri="{D42A27DB-BD31-4B8C-83A1-F6EECF244321}">
                <p14:modId xmlns:p14="http://schemas.microsoft.com/office/powerpoint/2010/main" val="113244770"/>
              </p:ext>
            </p:extLst>
          </p:nvPr>
        </p:nvGraphicFramePr>
        <p:xfrm>
          <a:off x="0" y="980728"/>
          <a:ext cx="9144000" cy="5751860"/>
        </p:xfrm>
        <a:graphic>
          <a:graphicData uri="http://schemas.openxmlformats.org/drawingml/2006/table">
            <a:tbl>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tblGrid>
              <a:tr h="576610">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it-IT" sz="2400" b="1" i="0" u="none" strike="noStrike" cap="none" normalizeH="0" baseline="0" dirty="0" smtClean="0">
                          <a:ln>
                            <a:noFill/>
                          </a:ln>
                          <a:solidFill>
                            <a:schemeClr val="bg1"/>
                          </a:solidFill>
                          <a:effectLst/>
                          <a:latin typeface="Calibri" pitchFamily="34" charset="0"/>
                        </a:rPr>
                        <a:t>EMPLOYERS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it-IT" sz="2400" b="1" i="0" u="none" strike="noStrike" cap="none" normalizeH="0" baseline="0" dirty="0" smtClean="0">
                          <a:ln>
                            <a:noFill/>
                          </a:ln>
                          <a:solidFill>
                            <a:schemeClr val="accent1">
                              <a:lumMod val="60000"/>
                              <a:lumOff val="40000"/>
                            </a:schemeClr>
                          </a:solidFill>
                          <a:effectLst/>
                          <a:latin typeface="Calibri" pitchFamily="34" charset="0"/>
                        </a:rPr>
                        <a:t>INDIVIDUALS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it-IT" sz="2400" b="1" i="0" u="none" strike="noStrike" cap="none" normalizeH="0" baseline="0" dirty="0" smtClean="0">
                          <a:ln>
                            <a:noFill/>
                          </a:ln>
                          <a:solidFill>
                            <a:schemeClr val="accent1">
                              <a:lumMod val="60000"/>
                              <a:lumOff val="40000"/>
                            </a:schemeClr>
                          </a:solidFill>
                          <a:effectLst/>
                          <a:latin typeface="Calibri" pitchFamily="34" charset="0"/>
                        </a:rPr>
                        <a:t>SOCIETY</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0"/>
                  </a:ext>
                </a:extLst>
              </a:tr>
              <a:tr h="5175250">
                <a:tc>
                  <a:txBody>
                    <a:bodyPr/>
                    <a:lstStyle/>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tx1"/>
                          </a:solidFill>
                          <a:effectLst/>
                          <a:latin typeface="Calibri" pitchFamily="34" charset="0"/>
                        </a:rPr>
                        <a:t>RECRUITMENT</a:t>
                      </a:r>
                    </a:p>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tx1"/>
                          </a:solidFill>
                          <a:effectLst/>
                          <a:latin typeface="Calibri" pitchFamily="34" charset="0"/>
                        </a:rPr>
                        <a:t>RELEVANCE</a:t>
                      </a:r>
                    </a:p>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tx1"/>
                          </a:solidFill>
                          <a:effectLst/>
                          <a:latin typeface="Calibri" pitchFamily="34" charset="0"/>
                        </a:rPr>
                        <a:t>SPECIFICITY</a:t>
                      </a:r>
                    </a:p>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tx1"/>
                          </a:solidFill>
                          <a:effectLst/>
                          <a:latin typeface="Calibri" pitchFamily="34" charset="0"/>
                        </a:rPr>
                        <a:t>COMPETENCE</a:t>
                      </a:r>
                    </a:p>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tx1"/>
                          </a:solidFill>
                          <a:effectLst/>
                          <a:latin typeface="Calibri" pitchFamily="34" charset="0"/>
                        </a:rPr>
                        <a:t>ADAPTABILITY</a:t>
                      </a:r>
                    </a:p>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tx1"/>
                          </a:solidFill>
                          <a:effectLst/>
                          <a:latin typeface="Calibri" pitchFamily="34" charset="0"/>
                        </a:rPr>
                        <a:t>ACCOUNTABILITY</a:t>
                      </a:r>
                    </a:p>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tx1"/>
                          </a:solidFill>
                          <a:effectLst/>
                          <a:latin typeface="Calibri" pitchFamily="34" charset="0"/>
                        </a:rPr>
                        <a:t>RETURN ON INVESTMENT</a:t>
                      </a:r>
                    </a:p>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tx1"/>
                          </a:solidFill>
                          <a:effectLst/>
                          <a:latin typeface="Calibri" pitchFamily="34" charset="0"/>
                        </a:rPr>
                        <a:t>LEGAL OBLIGATIONS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bg1">
                              <a:lumMod val="75000"/>
                            </a:schemeClr>
                          </a:solidFill>
                          <a:effectLst/>
                          <a:latin typeface="Calibri" pitchFamily="34" charset="0"/>
                        </a:rPr>
                        <a:t>MOBILITY</a:t>
                      </a:r>
                    </a:p>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bg1">
                              <a:lumMod val="75000"/>
                            </a:schemeClr>
                          </a:solidFill>
                          <a:effectLst/>
                          <a:latin typeface="Calibri" pitchFamily="34" charset="0"/>
                        </a:rPr>
                        <a:t>PROGRESSION</a:t>
                      </a:r>
                    </a:p>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bg1">
                              <a:lumMod val="75000"/>
                            </a:schemeClr>
                          </a:solidFill>
                          <a:effectLst/>
                          <a:latin typeface="Calibri" pitchFamily="34" charset="0"/>
                        </a:rPr>
                        <a:t>PORTABILITY</a:t>
                      </a:r>
                    </a:p>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bg1">
                              <a:lumMod val="75000"/>
                            </a:schemeClr>
                          </a:solidFill>
                          <a:effectLst/>
                          <a:latin typeface="Calibri" pitchFamily="34" charset="0"/>
                        </a:rPr>
                        <a:t>BREADTH</a:t>
                      </a:r>
                    </a:p>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bg1">
                              <a:lumMod val="75000"/>
                            </a:schemeClr>
                          </a:solidFill>
                          <a:effectLst/>
                          <a:latin typeface="Calibri" pitchFamily="34" charset="0"/>
                        </a:rPr>
                        <a:t>CAREER DEVELOPMENT</a:t>
                      </a:r>
                    </a:p>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bg1">
                              <a:lumMod val="75000"/>
                            </a:schemeClr>
                          </a:solidFill>
                          <a:effectLst/>
                          <a:latin typeface="Calibri" pitchFamily="34" charset="0"/>
                        </a:rPr>
                        <a:t>INDIVIDUAL DEVELOPMENT</a:t>
                      </a:r>
                    </a:p>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bg1">
                              <a:lumMod val="75000"/>
                            </a:schemeClr>
                          </a:solidFill>
                          <a:effectLst/>
                          <a:latin typeface="Calibri" pitchFamily="34" charset="0"/>
                        </a:rPr>
                        <a:t>RECOGNITION</a:t>
                      </a:r>
                    </a:p>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bg1">
                              <a:lumMod val="75000"/>
                            </a:schemeClr>
                          </a:solidFill>
                          <a:effectLst/>
                          <a:latin typeface="Calibri" pitchFamily="34" charset="0"/>
                        </a:rPr>
                        <a:t>REWARD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bg1">
                              <a:lumMod val="75000"/>
                            </a:schemeClr>
                          </a:solidFill>
                          <a:effectLst/>
                          <a:latin typeface="Calibri" pitchFamily="34" charset="0"/>
                        </a:rPr>
                        <a:t>EDUCATED AND ACTIVE CITIZENS</a:t>
                      </a:r>
                    </a:p>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bg1">
                              <a:lumMod val="75000"/>
                            </a:schemeClr>
                          </a:solidFill>
                          <a:effectLst/>
                          <a:latin typeface="Calibri" pitchFamily="34" charset="0"/>
                        </a:rPr>
                        <a:t>BASIC NUMERACY, LITERACY</a:t>
                      </a:r>
                    </a:p>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bg1">
                              <a:lumMod val="75000"/>
                            </a:schemeClr>
                          </a:solidFill>
                          <a:effectLst/>
                          <a:latin typeface="Calibri" pitchFamily="34" charset="0"/>
                        </a:rPr>
                        <a:t>CULTURAL IDENTITY</a:t>
                      </a:r>
                    </a:p>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bg1">
                              <a:lumMod val="75000"/>
                            </a:schemeClr>
                          </a:solidFill>
                          <a:effectLst/>
                          <a:latin typeface="Calibri" pitchFamily="34" charset="0"/>
                        </a:rPr>
                        <a:t>ACCOUNTABILITY</a:t>
                      </a:r>
                    </a:p>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bg1">
                              <a:lumMod val="75000"/>
                            </a:schemeClr>
                          </a:solidFill>
                          <a:effectLst/>
                          <a:latin typeface="Calibri" pitchFamily="34" charset="0"/>
                        </a:rPr>
                        <a:t>PROGRESSION</a:t>
                      </a:r>
                    </a:p>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bg1">
                              <a:lumMod val="75000"/>
                            </a:schemeClr>
                          </a:solidFill>
                          <a:effectLst/>
                          <a:latin typeface="Calibri" pitchFamily="34" charset="0"/>
                        </a:rPr>
                        <a:t>QUALIFIED WORKFORCE</a:t>
                      </a:r>
                    </a:p>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bg1">
                              <a:lumMod val="75000"/>
                            </a:schemeClr>
                          </a:solidFill>
                          <a:effectLst/>
                          <a:latin typeface="Calibri" pitchFamily="34" charset="0"/>
                        </a:rPr>
                        <a:t>EMPLOYABILITY</a:t>
                      </a:r>
                    </a:p>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bg1">
                              <a:lumMod val="75000"/>
                            </a:schemeClr>
                          </a:solidFill>
                          <a:effectLst/>
                          <a:latin typeface="Calibri" pitchFamily="34" charset="0"/>
                        </a:rPr>
                        <a:t>MOBILITY</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pic>
        <p:nvPicPr>
          <p:cNvPr id="4" name="Picture 3" descr="ETF MASTER LOGO.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434" y="0"/>
            <a:ext cx="2187302" cy="957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87241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0114" name="Rectangle 2"/>
          <p:cNvSpPr>
            <a:spLocks noGrp="1"/>
          </p:cNvSpPr>
          <p:nvPr>
            <p:ph type="title"/>
          </p:nvPr>
        </p:nvSpPr>
        <p:spPr>
          <a:xfrm>
            <a:off x="0" y="0"/>
            <a:ext cx="9144000" cy="981075"/>
          </a:xfrm>
          <a:solidFill>
            <a:schemeClr val="bg1">
              <a:alpha val="46000"/>
            </a:schemeClr>
          </a:solidFill>
        </p:spPr>
        <p:txBody>
          <a:bodyPr>
            <a:normAutofit/>
          </a:bodyPr>
          <a:lstStyle/>
          <a:p>
            <a:pPr algn="r" eaLnBrk="1" hangingPunct="1">
              <a:defRPr/>
            </a:pPr>
            <a:r>
              <a:rPr lang="en-GB" sz="2400" b="1" dirty="0" smtClean="0"/>
              <a:t>How to ensure that qualifications are meaningful</a:t>
            </a:r>
            <a:r>
              <a:rPr lang="en-GB" sz="2400" b="1" dirty="0" smtClean="0">
                <a:solidFill>
                  <a:schemeClr val="bg1"/>
                </a:solidFill>
              </a:rPr>
              <a:t>?</a:t>
            </a:r>
            <a:r>
              <a:rPr lang="en-GB" sz="2400" b="1" dirty="0" smtClean="0"/>
              <a:t> </a:t>
            </a:r>
            <a:endParaRPr lang="en-GB" sz="2400" dirty="0" smtClean="0"/>
          </a:p>
        </p:txBody>
      </p:sp>
      <p:graphicFrame>
        <p:nvGraphicFramePr>
          <p:cNvPr id="730115" name="Group 3"/>
          <p:cNvGraphicFramePr>
            <a:graphicFrameLocks noGrp="1"/>
          </p:cNvGraphicFramePr>
          <p:nvPr>
            <p:ph sz="half" idx="2"/>
            <p:extLst>
              <p:ext uri="{D42A27DB-BD31-4B8C-83A1-F6EECF244321}">
                <p14:modId xmlns:p14="http://schemas.microsoft.com/office/powerpoint/2010/main" val="2828923306"/>
              </p:ext>
            </p:extLst>
          </p:nvPr>
        </p:nvGraphicFramePr>
        <p:xfrm>
          <a:off x="0" y="980728"/>
          <a:ext cx="9144000" cy="5751860"/>
        </p:xfrm>
        <a:graphic>
          <a:graphicData uri="http://schemas.openxmlformats.org/drawingml/2006/table">
            <a:tbl>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tblGrid>
              <a:tr h="576610">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it-IT" sz="2400" b="1" i="0" u="none" strike="noStrike" cap="none" normalizeH="0" baseline="0" dirty="0" smtClean="0">
                          <a:ln>
                            <a:noFill/>
                          </a:ln>
                          <a:solidFill>
                            <a:schemeClr val="accent1">
                              <a:lumMod val="60000"/>
                              <a:lumOff val="40000"/>
                            </a:schemeClr>
                          </a:solidFill>
                          <a:effectLst/>
                          <a:latin typeface="Calibri" pitchFamily="34" charset="0"/>
                        </a:rPr>
                        <a:t>EMPLOYERS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it-IT" sz="2400" b="1" i="0" u="none" strike="noStrike" cap="none" normalizeH="0" baseline="0" dirty="0" smtClean="0">
                          <a:ln>
                            <a:noFill/>
                          </a:ln>
                          <a:solidFill>
                            <a:schemeClr val="bg1"/>
                          </a:solidFill>
                          <a:effectLst/>
                          <a:latin typeface="Calibri" pitchFamily="34" charset="0"/>
                        </a:rPr>
                        <a:t>INDIVIDUALS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it-IT" sz="2400" b="1" i="0" u="none" strike="noStrike" cap="none" normalizeH="0" baseline="0" dirty="0" smtClean="0">
                          <a:ln>
                            <a:noFill/>
                          </a:ln>
                          <a:solidFill>
                            <a:schemeClr val="accent1">
                              <a:lumMod val="60000"/>
                              <a:lumOff val="40000"/>
                            </a:schemeClr>
                          </a:solidFill>
                          <a:effectLst/>
                          <a:latin typeface="Calibri" pitchFamily="34" charset="0"/>
                        </a:rPr>
                        <a:t>SOCIETY</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0"/>
                  </a:ext>
                </a:extLst>
              </a:tr>
              <a:tr h="5175250">
                <a:tc>
                  <a:txBody>
                    <a:bodyPr/>
                    <a:lstStyle/>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bg1">
                              <a:lumMod val="75000"/>
                            </a:schemeClr>
                          </a:solidFill>
                          <a:effectLst/>
                          <a:latin typeface="Calibri" pitchFamily="34" charset="0"/>
                        </a:rPr>
                        <a:t>RECRUITMENT</a:t>
                      </a:r>
                    </a:p>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bg1">
                              <a:lumMod val="75000"/>
                            </a:schemeClr>
                          </a:solidFill>
                          <a:effectLst/>
                          <a:latin typeface="Calibri" pitchFamily="34" charset="0"/>
                        </a:rPr>
                        <a:t>RELEVANCE</a:t>
                      </a:r>
                    </a:p>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bg1">
                              <a:lumMod val="75000"/>
                            </a:schemeClr>
                          </a:solidFill>
                          <a:effectLst/>
                          <a:latin typeface="Calibri" pitchFamily="34" charset="0"/>
                        </a:rPr>
                        <a:t>SPECIFICITY</a:t>
                      </a:r>
                    </a:p>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bg1">
                              <a:lumMod val="75000"/>
                            </a:schemeClr>
                          </a:solidFill>
                          <a:effectLst/>
                          <a:latin typeface="Calibri" pitchFamily="34" charset="0"/>
                        </a:rPr>
                        <a:t>COMPETENCE</a:t>
                      </a:r>
                    </a:p>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bg1">
                              <a:lumMod val="75000"/>
                            </a:schemeClr>
                          </a:solidFill>
                          <a:effectLst/>
                          <a:latin typeface="Calibri" pitchFamily="34" charset="0"/>
                        </a:rPr>
                        <a:t>ADAPTABILITY</a:t>
                      </a:r>
                    </a:p>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bg1">
                              <a:lumMod val="75000"/>
                            </a:schemeClr>
                          </a:solidFill>
                          <a:effectLst/>
                          <a:latin typeface="Calibri" pitchFamily="34" charset="0"/>
                        </a:rPr>
                        <a:t>ACCOUNTABILITY</a:t>
                      </a:r>
                    </a:p>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bg1">
                              <a:lumMod val="75000"/>
                            </a:schemeClr>
                          </a:solidFill>
                          <a:effectLst/>
                          <a:latin typeface="Calibri" pitchFamily="34" charset="0"/>
                        </a:rPr>
                        <a:t>RETURN ON INVESTMENT</a:t>
                      </a:r>
                    </a:p>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bg1">
                              <a:lumMod val="75000"/>
                            </a:schemeClr>
                          </a:solidFill>
                          <a:effectLst/>
                          <a:latin typeface="Calibri" pitchFamily="34" charset="0"/>
                        </a:rPr>
                        <a:t>LEGAL OBLIGATIONS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tx1"/>
                          </a:solidFill>
                          <a:effectLst/>
                          <a:latin typeface="Calibri" pitchFamily="34" charset="0"/>
                        </a:rPr>
                        <a:t>MOBILITY</a:t>
                      </a:r>
                    </a:p>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tx1"/>
                          </a:solidFill>
                          <a:effectLst/>
                          <a:latin typeface="Calibri" pitchFamily="34" charset="0"/>
                        </a:rPr>
                        <a:t>PROGRESSION</a:t>
                      </a:r>
                    </a:p>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tx1"/>
                          </a:solidFill>
                          <a:effectLst/>
                          <a:latin typeface="Calibri" pitchFamily="34" charset="0"/>
                        </a:rPr>
                        <a:t>PORTABILITY</a:t>
                      </a:r>
                    </a:p>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tx1"/>
                          </a:solidFill>
                          <a:effectLst/>
                          <a:latin typeface="Calibri" pitchFamily="34" charset="0"/>
                        </a:rPr>
                        <a:t>BREADTH</a:t>
                      </a:r>
                    </a:p>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tx1"/>
                          </a:solidFill>
                          <a:effectLst/>
                          <a:latin typeface="Calibri" pitchFamily="34" charset="0"/>
                        </a:rPr>
                        <a:t>CAREER DEVELOPMENT</a:t>
                      </a:r>
                    </a:p>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tx1"/>
                          </a:solidFill>
                          <a:effectLst/>
                          <a:latin typeface="Calibri" pitchFamily="34" charset="0"/>
                        </a:rPr>
                        <a:t>INDIVIDUAL DEVELOPMENT</a:t>
                      </a:r>
                    </a:p>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tx1"/>
                          </a:solidFill>
                          <a:effectLst/>
                          <a:latin typeface="Calibri" pitchFamily="34" charset="0"/>
                        </a:rPr>
                        <a:t>RECOGNITION</a:t>
                      </a:r>
                    </a:p>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tx1"/>
                          </a:solidFill>
                          <a:effectLst/>
                          <a:latin typeface="Calibri" pitchFamily="34" charset="0"/>
                        </a:rPr>
                        <a:t>REWARD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bg1">
                              <a:lumMod val="75000"/>
                            </a:schemeClr>
                          </a:solidFill>
                          <a:effectLst/>
                          <a:latin typeface="Calibri" pitchFamily="34" charset="0"/>
                        </a:rPr>
                        <a:t>EDUCATED AND ACTIVE CITIZENS</a:t>
                      </a:r>
                    </a:p>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bg1">
                              <a:lumMod val="75000"/>
                            </a:schemeClr>
                          </a:solidFill>
                          <a:effectLst/>
                          <a:latin typeface="Calibri" pitchFamily="34" charset="0"/>
                        </a:rPr>
                        <a:t>BASIC NUMERACY, LITERACY</a:t>
                      </a:r>
                    </a:p>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bg1">
                              <a:lumMod val="75000"/>
                            </a:schemeClr>
                          </a:solidFill>
                          <a:effectLst/>
                          <a:latin typeface="Calibri" pitchFamily="34" charset="0"/>
                        </a:rPr>
                        <a:t>CULTURAL IDENTITY</a:t>
                      </a:r>
                    </a:p>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bg1">
                              <a:lumMod val="75000"/>
                            </a:schemeClr>
                          </a:solidFill>
                          <a:effectLst/>
                          <a:latin typeface="Calibri" pitchFamily="34" charset="0"/>
                        </a:rPr>
                        <a:t>ACCOUNTABILITY</a:t>
                      </a:r>
                    </a:p>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bg1">
                              <a:lumMod val="75000"/>
                            </a:schemeClr>
                          </a:solidFill>
                          <a:effectLst/>
                          <a:latin typeface="Calibri" pitchFamily="34" charset="0"/>
                        </a:rPr>
                        <a:t>PROGRESSION</a:t>
                      </a:r>
                    </a:p>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bg1">
                              <a:lumMod val="75000"/>
                            </a:schemeClr>
                          </a:solidFill>
                          <a:effectLst/>
                          <a:latin typeface="Calibri" pitchFamily="34" charset="0"/>
                        </a:rPr>
                        <a:t>QUALIFIED WORKFORCE</a:t>
                      </a:r>
                    </a:p>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bg1">
                              <a:lumMod val="75000"/>
                            </a:schemeClr>
                          </a:solidFill>
                          <a:effectLst/>
                          <a:latin typeface="Calibri" pitchFamily="34" charset="0"/>
                        </a:rPr>
                        <a:t>EMPLOYABILITY</a:t>
                      </a:r>
                    </a:p>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bg1">
                              <a:lumMod val="75000"/>
                            </a:schemeClr>
                          </a:solidFill>
                          <a:effectLst/>
                          <a:latin typeface="Calibri" pitchFamily="34" charset="0"/>
                        </a:rPr>
                        <a:t>MOBILITY</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pic>
        <p:nvPicPr>
          <p:cNvPr id="4" name="Picture 3" descr="ETF MASTER LOGO.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434" y="0"/>
            <a:ext cx="2187302" cy="957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00275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0114" name="Rectangle 2"/>
          <p:cNvSpPr>
            <a:spLocks noGrp="1"/>
          </p:cNvSpPr>
          <p:nvPr>
            <p:ph type="title"/>
          </p:nvPr>
        </p:nvSpPr>
        <p:spPr>
          <a:xfrm>
            <a:off x="0" y="0"/>
            <a:ext cx="9144000" cy="981075"/>
          </a:xfrm>
          <a:solidFill>
            <a:schemeClr val="bg1">
              <a:alpha val="46000"/>
            </a:schemeClr>
          </a:solidFill>
        </p:spPr>
        <p:txBody>
          <a:bodyPr>
            <a:normAutofit/>
          </a:bodyPr>
          <a:lstStyle/>
          <a:p>
            <a:pPr algn="r" eaLnBrk="1" hangingPunct="1">
              <a:defRPr/>
            </a:pPr>
            <a:r>
              <a:rPr lang="en-GB" sz="2400" b="1" dirty="0" smtClean="0"/>
              <a:t>How to ensure that qualifications are meaningful</a:t>
            </a:r>
            <a:r>
              <a:rPr lang="en-GB" sz="2400" b="1" dirty="0" smtClean="0">
                <a:solidFill>
                  <a:schemeClr val="bg1"/>
                </a:solidFill>
              </a:rPr>
              <a:t>?</a:t>
            </a:r>
            <a:r>
              <a:rPr lang="en-GB" sz="2400" b="1" dirty="0" smtClean="0"/>
              <a:t> </a:t>
            </a:r>
            <a:endParaRPr lang="en-GB" sz="2400" dirty="0" smtClean="0"/>
          </a:p>
        </p:txBody>
      </p:sp>
      <p:graphicFrame>
        <p:nvGraphicFramePr>
          <p:cNvPr id="730115" name="Group 3"/>
          <p:cNvGraphicFramePr>
            <a:graphicFrameLocks noGrp="1"/>
          </p:cNvGraphicFramePr>
          <p:nvPr>
            <p:ph sz="half" idx="2"/>
            <p:extLst>
              <p:ext uri="{D42A27DB-BD31-4B8C-83A1-F6EECF244321}">
                <p14:modId xmlns:p14="http://schemas.microsoft.com/office/powerpoint/2010/main" val="496752861"/>
              </p:ext>
            </p:extLst>
          </p:nvPr>
        </p:nvGraphicFramePr>
        <p:xfrm>
          <a:off x="0" y="980728"/>
          <a:ext cx="9144000" cy="5751860"/>
        </p:xfrm>
        <a:graphic>
          <a:graphicData uri="http://schemas.openxmlformats.org/drawingml/2006/table">
            <a:tbl>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tblGrid>
              <a:tr h="576610">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it-IT" sz="2400" b="1" i="0" u="none" strike="noStrike" cap="none" normalizeH="0" baseline="0" dirty="0" smtClean="0">
                          <a:ln>
                            <a:noFill/>
                          </a:ln>
                          <a:solidFill>
                            <a:schemeClr val="accent1">
                              <a:lumMod val="60000"/>
                              <a:lumOff val="40000"/>
                            </a:schemeClr>
                          </a:solidFill>
                          <a:effectLst/>
                          <a:latin typeface="Calibri" pitchFamily="34" charset="0"/>
                        </a:rPr>
                        <a:t>EMPLOYERS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it-IT" sz="2400" b="1" i="0" u="none" strike="noStrike" cap="none" normalizeH="0" baseline="0" dirty="0" smtClean="0">
                          <a:ln>
                            <a:noFill/>
                          </a:ln>
                          <a:solidFill>
                            <a:schemeClr val="accent1">
                              <a:lumMod val="60000"/>
                              <a:lumOff val="40000"/>
                            </a:schemeClr>
                          </a:solidFill>
                          <a:effectLst/>
                          <a:latin typeface="Calibri" pitchFamily="34" charset="0"/>
                        </a:rPr>
                        <a:t>INDIVIDUALS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it-IT" sz="2400" b="1" i="0" u="none" strike="noStrike" cap="none" normalizeH="0" baseline="0" dirty="0" smtClean="0">
                          <a:ln>
                            <a:noFill/>
                          </a:ln>
                          <a:solidFill>
                            <a:schemeClr val="bg1"/>
                          </a:solidFill>
                          <a:effectLst/>
                          <a:latin typeface="Calibri" pitchFamily="34" charset="0"/>
                        </a:rPr>
                        <a:t>SOCIETY</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0"/>
                  </a:ext>
                </a:extLst>
              </a:tr>
              <a:tr h="5175250">
                <a:tc>
                  <a:txBody>
                    <a:bodyPr/>
                    <a:lstStyle/>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bg1">
                              <a:lumMod val="75000"/>
                            </a:schemeClr>
                          </a:solidFill>
                          <a:effectLst/>
                          <a:latin typeface="Calibri" pitchFamily="34" charset="0"/>
                        </a:rPr>
                        <a:t>RECRUITMENT</a:t>
                      </a:r>
                    </a:p>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bg1">
                              <a:lumMod val="75000"/>
                            </a:schemeClr>
                          </a:solidFill>
                          <a:effectLst/>
                          <a:latin typeface="Calibri" pitchFamily="34" charset="0"/>
                        </a:rPr>
                        <a:t>RELEVANCE</a:t>
                      </a:r>
                    </a:p>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bg1">
                              <a:lumMod val="75000"/>
                            </a:schemeClr>
                          </a:solidFill>
                          <a:effectLst/>
                          <a:latin typeface="Calibri" pitchFamily="34" charset="0"/>
                        </a:rPr>
                        <a:t>SPECIFICITY</a:t>
                      </a:r>
                    </a:p>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bg1">
                              <a:lumMod val="75000"/>
                            </a:schemeClr>
                          </a:solidFill>
                          <a:effectLst/>
                          <a:latin typeface="Calibri" pitchFamily="34" charset="0"/>
                        </a:rPr>
                        <a:t>COMPETENCE</a:t>
                      </a:r>
                    </a:p>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bg1">
                              <a:lumMod val="75000"/>
                            </a:schemeClr>
                          </a:solidFill>
                          <a:effectLst/>
                          <a:latin typeface="Calibri" pitchFamily="34" charset="0"/>
                        </a:rPr>
                        <a:t>ADAPTABILITY</a:t>
                      </a:r>
                    </a:p>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bg1">
                              <a:lumMod val="75000"/>
                            </a:schemeClr>
                          </a:solidFill>
                          <a:effectLst/>
                          <a:latin typeface="Calibri" pitchFamily="34" charset="0"/>
                        </a:rPr>
                        <a:t>ACCOUNTABILITY</a:t>
                      </a:r>
                    </a:p>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bg1">
                              <a:lumMod val="75000"/>
                            </a:schemeClr>
                          </a:solidFill>
                          <a:effectLst/>
                          <a:latin typeface="Calibri" pitchFamily="34" charset="0"/>
                        </a:rPr>
                        <a:t>RETURN ON INVESTMENT</a:t>
                      </a:r>
                    </a:p>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bg1">
                              <a:lumMod val="75000"/>
                            </a:schemeClr>
                          </a:solidFill>
                          <a:effectLst/>
                          <a:latin typeface="Calibri" pitchFamily="34" charset="0"/>
                        </a:rPr>
                        <a:t>LEGAL OBLIGATIONS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bg1">
                              <a:lumMod val="75000"/>
                            </a:schemeClr>
                          </a:solidFill>
                          <a:effectLst/>
                          <a:latin typeface="Calibri" pitchFamily="34" charset="0"/>
                        </a:rPr>
                        <a:t>MOBILITY</a:t>
                      </a:r>
                    </a:p>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bg1">
                              <a:lumMod val="75000"/>
                            </a:schemeClr>
                          </a:solidFill>
                          <a:effectLst/>
                          <a:latin typeface="Calibri" pitchFamily="34" charset="0"/>
                        </a:rPr>
                        <a:t>PROGRESSION</a:t>
                      </a:r>
                    </a:p>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bg1">
                              <a:lumMod val="75000"/>
                            </a:schemeClr>
                          </a:solidFill>
                          <a:effectLst/>
                          <a:latin typeface="Calibri" pitchFamily="34" charset="0"/>
                        </a:rPr>
                        <a:t>PORTABILITY</a:t>
                      </a:r>
                    </a:p>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bg1">
                              <a:lumMod val="75000"/>
                            </a:schemeClr>
                          </a:solidFill>
                          <a:effectLst/>
                          <a:latin typeface="Calibri" pitchFamily="34" charset="0"/>
                        </a:rPr>
                        <a:t>BREADTH</a:t>
                      </a:r>
                    </a:p>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bg1">
                              <a:lumMod val="75000"/>
                            </a:schemeClr>
                          </a:solidFill>
                          <a:effectLst/>
                          <a:latin typeface="Calibri" pitchFamily="34" charset="0"/>
                        </a:rPr>
                        <a:t>CAREER DEVELOPMENT</a:t>
                      </a:r>
                    </a:p>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bg1">
                              <a:lumMod val="75000"/>
                            </a:schemeClr>
                          </a:solidFill>
                          <a:effectLst/>
                          <a:latin typeface="Calibri" pitchFamily="34" charset="0"/>
                        </a:rPr>
                        <a:t>INDIVIDUAL DEVELOPMENT</a:t>
                      </a:r>
                    </a:p>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bg1">
                              <a:lumMod val="75000"/>
                            </a:schemeClr>
                          </a:solidFill>
                          <a:effectLst/>
                          <a:latin typeface="Calibri" pitchFamily="34" charset="0"/>
                        </a:rPr>
                        <a:t>RECOGNITION</a:t>
                      </a:r>
                    </a:p>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bg1">
                              <a:lumMod val="75000"/>
                            </a:schemeClr>
                          </a:solidFill>
                          <a:effectLst/>
                          <a:latin typeface="Calibri" pitchFamily="34" charset="0"/>
                        </a:rPr>
                        <a:t>REWARD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tx1"/>
                          </a:solidFill>
                          <a:effectLst/>
                          <a:latin typeface="Calibri" pitchFamily="34" charset="0"/>
                        </a:rPr>
                        <a:t>EDUCATED AND ACTIVE CITIZENS</a:t>
                      </a:r>
                    </a:p>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tx1"/>
                          </a:solidFill>
                          <a:effectLst/>
                          <a:latin typeface="Calibri" pitchFamily="34" charset="0"/>
                        </a:rPr>
                        <a:t>BASIC NUMERACY, LITERACY</a:t>
                      </a:r>
                    </a:p>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tx1"/>
                          </a:solidFill>
                          <a:effectLst/>
                          <a:latin typeface="Calibri" pitchFamily="34" charset="0"/>
                        </a:rPr>
                        <a:t>CULTURAL IDENTITY</a:t>
                      </a:r>
                    </a:p>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tx1"/>
                          </a:solidFill>
                          <a:effectLst/>
                          <a:latin typeface="Calibri" pitchFamily="34" charset="0"/>
                        </a:rPr>
                        <a:t>ACCOUNTABILITY</a:t>
                      </a:r>
                    </a:p>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tx1"/>
                          </a:solidFill>
                          <a:effectLst/>
                          <a:latin typeface="Calibri" pitchFamily="34" charset="0"/>
                        </a:rPr>
                        <a:t>PROGRESSION</a:t>
                      </a:r>
                    </a:p>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tx1"/>
                          </a:solidFill>
                          <a:effectLst/>
                          <a:latin typeface="Calibri" pitchFamily="34" charset="0"/>
                        </a:rPr>
                        <a:t>QUALIFIED WORKFORCE</a:t>
                      </a:r>
                    </a:p>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tx1"/>
                          </a:solidFill>
                          <a:effectLst/>
                          <a:latin typeface="Calibri" pitchFamily="34" charset="0"/>
                        </a:rPr>
                        <a:t>EMPLOYABILITY</a:t>
                      </a:r>
                    </a:p>
                    <a:p>
                      <a:pPr marL="457200" marR="0" lvl="1" indent="0" algn="l" defTabSz="914400" rtl="0" eaLnBrk="1" fontAlgn="base" latinLnBrk="0" hangingPunct="1">
                        <a:lnSpc>
                          <a:spcPct val="100000"/>
                        </a:lnSpc>
                        <a:spcBef>
                          <a:spcPct val="20000"/>
                        </a:spcBef>
                        <a:spcAft>
                          <a:spcPct val="0"/>
                        </a:spcAft>
                        <a:buClrTx/>
                        <a:buSzTx/>
                        <a:buFont typeface="Arial" charset="0"/>
                        <a:buNone/>
                        <a:tabLst/>
                      </a:pPr>
                      <a:r>
                        <a:rPr kumimoji="0" lang="it-IT" sz="2400" b="0" i="0" u="none" strike="noStrike" cap="none" normalizeH="0" baseline="0" dirty="0" smtClean="0">
                          <a:ln>
                            <a:noFill/>
                          </a:ln>
                          <a:solidFill>
                            <a:schemeClr val="tx1"/>
                          </a:solidFill>
                          <a:effectLst/>
                          <a:latin typeface="Calibri" pitchFamily="34" charset="0"/>
                        </a:rPr>
                        <a:t>MOBILITY</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pic>
        <p:nvPicPr>
          <p:cNvPr id="4" name="Picture 3" descr="ETF MASTER LOGO.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434" y="0"/>
            <a:ext cx="2187302" cy="957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01157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251520" y="188640"/>
            <a:ext cx="8640960" cy="6408712"/>
          </a:xfrm>
          <a:solidFill>
            <a:srgbClr val="0092BB"/>
          </a:solidFill>
        </p:spPr>
        <p:txBody>
          <a:bodyPr>
            <a:normAutofit/>
          </a:bodyPr>
          <a:lstStyle/>
          <a:p>
            <a:pPr marL="342900" lvl="1" indent="0" algn="ctr">
              <a:buNone/>
            </a:pPr>
            <a:endParaRPr lang="en-GB" altLang="en-US" sz="4400" b="1" dirty="0" smtClean="0">
              <a:solidFill>
                <a:schemeClr val="bg1"/>
              </a:solidFill>
            </a:endParaRPr>
          </a:p>
          <a:p>
            <a:pPr marL="342900" lvl="1" indent="0" algn="ctr">
              <a:buNone/>
            </a:pPr>
            <a:endParaRPr lang="en-GB" altLang="en-US" sz="4400" b="1" dirty="0">
              <a:solidFill>
                <a:schemeClr val="bg1"/>
              </a:solidFill>
            </a:endParaRPr>
          </a:p>
          <a:p>
            <a:pPr marL="342900" lvl="1" indent="0" algn="ctr">
              <a:buNone/>
            </a:pPr>
            <a:r>
              <a:rPr lang="en-GB" altLang="en-US" sz="4400" b="1" dirty="0" smtClean="0">
                <a:solidFill>
                  <a:schemeClr val="bg1"/>
                </a:solidFill>
              </a:rPr>
              <a:t>Basic notions</a:t>
            </a:r>
          </a:p>
          <a:p>
            <a:pPr marL="342900" lvl="1" indent="0" algn="ctr">
              <a:buNone/>
            </a:pPr>
            <a:endParaRPr lang="en-GB" altLang="en-US" sz="4400" b="1" dirty="0">
              <a:solidFill>
                <a:schemeClr val="bg1"/>
              </a:solidFill>
            </a:endParaRPr>
          </a:p>
          <a:p>
            <a:pPr marL="342900" lvl="1" indent="0" algn="ctr">
              <a:buNone/>
            </a:pPr>
            <a:r>
              <a:rPr lang="en-GB" altLang="en-US" sz="4400" b="1" dirty="0" smtClean="0">
                <a:solidFill>
                  <a:schemeClr val="bg1"/>
                </a:solidFill>
              </a:rPr>
              <a:t>Linking labour market needs with what students should learn</a:t>
            </a:r>
            <a:endParaRPr lang="en-GB" altLang="en-US" sz="4400" b="1" dirty="0">
              <a:solidFill>
                <a:schemeClr val="bg1"/>
              </a:solidFill>
            </a:endParaRPr>
          </a:p>
        </p:txBody>
      </p:sp>
    </p:spTree>
    <p:extLst>
      <p:ext uri="{BB962C8B-B14F-4D97-AF65-F5344CB8AC3E}">
        <p14:creationId xmlns:p14="http://schemas.microsoft.com/office/powerpoint/2010/main" val="100216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578" name="Group 2"/>
          <p:cNvGrpSpPr>
            <a:grpSpLocks/>
          </p:cNvGrpSpPr>
          <p:nvPr/>
        </p:nvGrpSpPr>
        <p:grpSpPr bwMode="auto">
          <a:xfrm>
            <a:off x="1828801" y="1430779"/>
            <a:ext cx="5172075" cy="4206832"/>
            <a:chOff x="1296" y="1008"/>
            <a:chExt cx="2976" cy="2208"/>
          </a:xfrm>
        </p:grpSpPr>
        <p:sp>
          <p:nvSpPr>
            <p:cNvPr id="24682" name="Line 3"/>
            <p:cNvSpPr>
              <a:spLocks noChangeShapeType="1"/>
            </p:cNvSpPr>
            <p:nvPr/>
          </p:nvSpPr>
          <p:spPr bwMode="auto">
            <a:xfrm>
              <a:off x="1296" y="1008"/>
              <a:ext cx="1488" cy="864"/>
            </a:xfrm>
            <a:prstGeom prst="line">
              <a:avLst/>
            </a:prstGeom>
            <a:noFill/>
            <a:ln w="28575">
              <a:solidFill>
                <a:srgbClr val="FF3300"/>
              </a:solidFill>
              <a:round/>
              <a:headEnd/>
              <a:tailEnd/>
            </a:ln>
            <a:extLst>
              <a:ext uri="{909E8E84-426E-40DD-AFC4-6F175D3DCCD1}">
                <a14:hiddenFill xmlns:a14="http://schemas.microsoft.com/office/drawing/2010/main">
                  <a:noFill/>
                </a14:hiddenFill>
              </a:ext>
            </a:extLst>
          </p:spPr>
          <p:txBody>
            <a:bodyPr/>
            <a:lstStyle/>
            <a:p>
              <a:endParaRPr lang="en-GB" sz="1350"/>
            </a:p>
          </p:txBody>
        </p:sp>
        <p:sp>
          <p:nvSpPr>
            <p:cNvPr id="24683" name="Line 4"/>
            <p:cNvSpPr>
              <a:spLocks noChangeShapeType="1"/>
            </p:cNvSpPr>
            <p:nvPr/>
          </p:nvSpPr>
          <p:spPr bwMode="auto">
            <a:xfrm flipV="1">
              <a:off x="1296" y="2352"/>
              <a:ext cx="1488" cy="864"/>
            </a:xfrm>
            <a:prstGeom prst="line">
              <a:avLst/>
            </a:prstGeom>
            <a:noFill/>
            <a:ln w="28575">
              <a:solidFill>
                <a:srgbClr val="FF3300"/>
              </a:solidFill>
              <a:round/>
              <a:headEnd/>
              <a:tailEnd/>
            </a:ln>
            <a:extLst>
              <a:ext uri="{909E8E84-426E-40DD-AFC4-6F175D3DCCD1}">
                <a14:hiddenFill xmlns:a14="http://schemas.microsoft.com/office/drawing/2010/main">
                  <a:noFill/>
                </a14:hiddenFill>
              </a:ext>
            </a:extLst>
          </p:spPr>
          <p:txBody>
            <a:bodyPr/>
            <a:lstStyle/>
            <a:p>
              <a:endParaRPr lang="en-GB" sz="1350"/>
            </a:p>
          </p:txBody>
        </p:sp>
        <p:sp>
          <p:nvSpPr>
            <p:cNvPr id="24684" name="Line 5"/>
            <p:cNvSpPr>
              <a:spLocks noChangeShapeType="1"/>
            </p:cNvSpPr>
            <p:nvPr/>
          </p:nvSpPr>
          <p:spPr bwMode="auto">
            <a:xfrm flipH="1">
              <a:off x="2784" y="1008"/>
              <a:ext cx="1488" cy="864"/>
            </a:xfrm>
            <a:prstGeom prst="line">
              <a:avLst/>
            </a:prstGeom>
            <a:noFill/>
            <a:ln w="28575">
              <a:solidFill>
                <a:srgbClr val="FF3300"/>
              </a:solidFill>
              <a:round/>
              <a:headEnd/>
              <a:tailEnd/>
            </a:ln>
            <a:extLst>
              <a:ext uri="{909E8E84-426E-40DD-AFC4-6F175D3DCCD1}">
                <a14:hiddenFill xmlns:a14="http://schemas.microsoft.com/office/drawing/2010/main">
                  <a:noFill/>
                </a14:hiddenFill>
              </a:ext>
            </a:extLst>
          </p:spPr>
          <p:txBody>
            <a:bodyPr/>
            <a:lstStyle/>
            <a:p>
              <a:endParaRPr lang="en-GB" sz="1350"/>
            </a:p>
          </p:txBody>
        </p:sp>
        <p:sp>
          <p:nvSpPr>
            <p:cNvPr id="24685" name="Line 6"/>
            <p:cNvSpPr>
              <a:spLocks noChangeShapeType="1"/>
            </p:cNvSpPr>
            <p:nvPr/>
          </p:nvSpPr>
          <p:spPr bwMode="auto">
            <a:xfrm flipH="1" flipV="1">
              <a:off x="2784" y="2352"/>
              <a:ext cx="1488" cy="864"/>
            </a:xfrm>
            <a:prstGeom prst="line">
              <a:avLst/>
            </a:prstGeom>
            <a:noFill/>
            <a:ln w="28575">
              <a:solidFill>
                <a:srgbClr val="FF3300"/>
              </a:solidFill>
              <a:round/>
              <a:headEnd/>
              <a:tailEnd/>
            </a:ln>
            <a:extLst>
              <a:ext uri="{909E8E84-426E-40DD-AFC4-6F175D3DCCD1}">
                <a14:hiddenFill xmlns:a14="http://schemas.microsoft.com/office/drawing/2010/main">
                  <a:noFill/>
                </a14:hiddenFill>
              </a:ext>
            </a:extLst>
          </p:spPr>
          <p:txBody>
            <a:bodyPr/>
            <a:lstStyle/>
            <a:p>
              <a:endParaRPr lang="en-GB" sz="1350"/>
            </a:p>
          </p:txBody>
        </p:sp>
      </p:grpSp>
      <p:sp>
        <p:nvSpPr>
          <p:cNvPr id="24579" name="Text Box 8"/>
          <p:cNvSpPr txBox="1">
            <a:spLocks noChangeArrowheads="1"/>
          </p:cNvSpPr>
          <p:nvPr/>
        </p:nvSpPr>
        <p:spPr bwMode="auto">
          <a:xfrm>
            <a:off x="2167535" y="3696044"/>
            <a:ext cx="1540720" cy="41549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eaLnBrk="1" hangingPunct="1"/>
            <a:r>
              <a:rPr lang="en-GB" altLang="en-US" sz="1050" b="1" dirty="0">
                <a:latin typeface="Arial" charset="0"/>
              </a:rPr>
              <a:t>Occupational standards</a:t>
            </a:r>
            <a:endParaRPr lang="nl-NL" altLang="en-US" sz="1050" b="1" dirty="0">
              <a:latin typeface="Arial" charset="0"/>
            </a:endParaRPr>
          </a:p>
        </p:txBody>
      </p:sp>
      <p:sp>
        <p:nvSpPr>
          <p:cNvPr id="24580" name="Text Box 9"/>
          <p:cNvSpPr txBox="1">
            <a:spLocks noChangeArrowheads="1"/>
          </p:cNvSpPr>
          <p:nvPr/>
        </p:nvSpPr>
        <p:spPr bwMode="auto">
          <a:xfrm>
            <a:off x="3328656" y="3294460"/>
            <a:ext cx="1132111" cy="41549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eaLnBrk="1" hangingPunct="1"/>
            <a:r>
              <a:rPr lang="en-GB" altLang="en-US" sz="1050" b="1" dirty="0">
                <a:latin typeface="Arial" charset="0"/>
              </a:rPr>
              <a:t>Qualification standards</a:t>
            </a:r>
            <a:endParaRPr lang="nl-NL" altLang="en-US" sz="1050" b="1" dirty="0">
              <a:latin typeface="Arial" charset="0"/>
            </a:endParaRPr>
          </a:p>
        </p:txBody>
      </p:sp>
      <p:sp>
        <p:nvSpPr>
          <p:cNvPr id="24581" name="Text Box 10"/>
          <p:cNvSpPr txBox="1">
            <a:spLocks noChangeArrowheads="1"/>
          </p:cNvSpPr>
          <p:nvPr/>
        </p:nvSpPr>
        <p:spPr bwMode="auto">
          <a:xfrm>
            <a:off x="5629276" y="3454004"/>
            <a:ext cx="1028700" cy="25391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eaLnBrk="1" hangingPunct="1"/>
            <a:r>
              <a:rPr lang="en-GB" altLang="en-US" sz="1050" b="1" dirty="0">
                <a:latin typeface="Arial" charset="0"/>
              </a:rPr>
              <a:t>Curricula</a:t>
            </a:r>
            <a:endParaRPr lang="nl-NL" altLang="en-US" sz="1050" b="1" dirty="0">
              <a:latin typeface="Arial" charset="0"/>
            </a:endParaRPr>
          </a:p>
        </p:txBody>
      </p:sp>
      <p:sp>
        <p:nvSpPr>
          <p:cNvPr id="24582" name="Text Box 11"/>
          <p:cNvSpPr txBox="1">
            <a:spLocks noChangeArrowheads="1"/>
          </p:cNvSpPr>
          <p:nvPr/>
        </p:nvSpPr>
        <p:spPr bwMode="auto">
          <a:xfrm>
            <a:off x="4428804" y="3657846"/>
            <a:ext cx="1361206" cy="415498"/>
          </a:xfrm>
          <a:prstGeom prst="rect">
            <a:avLst/>
          </a:prstGeom>
          <a:noFill/>
          <a:ln>
            <a:noFill/>
          </a:ln>
          <a:extLst/>
        </p:spPr>
        <p:txBody>
          <a:bodyPr wrap="square">
            <a:spAutoFit/>
          </a:bodyP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eaLnBrk="1" hangingPunct="1"/>
            <a:r>
              <a:rPr lang="en-GB" altLang="en-US" sz="1050" b="1" dirty="0">
                <a:latin typeface="Arial" charset="0"/>
              </a:rPr>
              <a:t>Educational standards</a:t>
            </a:r>
            <a:endParaRPr lang="nl-NL" altLang="en-US" sz="1050" b="1" dirty="0">
              <a:latin typeface="Arial" charset="0"/>
            </a:endParaRPr>
          </a:p>
        </p:txBody>
      </p:sp>
      <p:sp>
        <p:nvSpPr>
          <p:cNvPr id="24583" name="Text Box 12"/>
          <p:cNvSpPr txBox="1">
            <a:spLocks noChangeArrowheads="1"/>
          </p:cNvSpPr>
          <p:nvPr/>
        </p:nvSpPr>
        <p:spPr bwMode="auto">
          <a:xfrm>
            <a:off x="6868129" y="3549464"/>
            <a:ext cx="760144" cy="25391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eaLnBrk="1" hangingPunct="1"/>
            <a:r>
              <a:rPr lang="en-GB" altLang="en-US" sz="1050" b="1" dirty="0">
                <a:latin typeface="Arial" charset="0"/>
              </a:rPr>
              <a:t>Students</a:t>
            </a:r>
            <a:endParaRPr lang="nl-NL" altLang="en-US" sz="1050" b="1" dirty="0">
              <a:latin typeface="Arial" charset="0"/>
            </a:endParaRPr>
          </a:p>
        </p:txBody>
      </p:sp>
      <p:sp>
        <p:nvSpPr>
          <p:cNvPr id="24584" name="Oval 13"/>
          <p:cNvSpPr>
            <a:spLocks noChangeArrowheads="1"/>
          </p:cNvSpPr>
          <p:nvPr/>
        </p:nvSpPr>
        <p:spPr bwMode="auto">
          <a:xfrm>
            <a:off x="1428750" y="22086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85" name="Oval 14"/>
          <p:cNvSpPr>
            <a:spLocks noChangeArrowheads="1"/>
          </p:cNvSpPr>
          <p:nvPr/>
        </p:nvSpPr>
        <p:spPr bwMode="auto">
          <a:xfrm>
            <a:off x="1600200" y="25515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86" name="Oval 15"/>
          <p:cNvSpPr>
            <a:spLocks noChangeArrowheads="1"/>
          </p:cNvSpPr>
          <p:nvPr/>
        </p:nvSpPr>
        <p:spPr bwMode="auto">
          <a:xfrm>
            <a:off x="1714500" y="28944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87" name="Oval 16"/>
          <p:cNvSpPr>
            <a:spLocks noChangeArrowheads="1"/>
          </p:cNvSpPr>
          <p:nvPr/>
        </p:nvSpPr>
        <p:spPr bwMode="auto">
          <a:xfrm>
            <a:off x="1943100" y="23800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88" name="Oval 17"/>
          <p:cNvSpPr>
            <a:spLocks noChangeArrowheads="1"/>
          </p:cNvSpPr>
          <p:nvPr/>
        </p:nvSpPr>
        <p:spPr bwMode="auto">
          <a:xfrm>
            <a:off x="1428750" y="30087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89" name="Oval 18"/>
          <p:cNvSpPr>
            <a:spLocks noChangeArrowheads="1"/>
          </p:cNvSpPr>
          <p:nvPr/>
        </p:nvSpPr>
        <p:spPr bwMode="auto">
          <a:xfrm>
            <a:off x="1257300" y="32944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0" name="Oval 19"/>
          <p:cNvSpPr>
            <a:spLocks noChangeArrowheads="1"/>
          </p:cNvSpPr>
          <p:nvPr/>
        </p:nvSpPr>
        <p:spPr bwMode="auto">
          <a:xfrm>
            <a:off x="1428750" y="40945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1" name="Oval 20"/>
          <p:cNvSpPr>
            <a:spLocks noChangeArrowheads="1"/>
          </p:cNvSpPr>
          <p:nvPr/>
        </p:nvSpPr>
        <p:spPr bwMode="auto">
          <a:xfrm>
            <a:off x="1900238" y="4085035"/>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2" name="Oval 21"/>
          <p:cNvSpPr>
            <a:spLocks noChangeArrowheads="1"/>
          </p:cNvSpPr>
          <p:nvPr/>
        </p:nvSpPr>
        <p:spPr bwMode="auto">
          <a:xfrm>
            <a:off x="1418245" y="4370785"/>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3" name="Oval 22"/>
          <p:cNvSpPr>
            <a:spLocks noChangeArrowheads="1"/>
          </p:cNvSpPr>
          <p:nvPr/>
        </p:nvSpPr>
        <p:spPr bwMode="auto">
          <a:xfrm>
            <a:off x="1771650" y="47232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4" name="Oval 23"/>
          <p:cNvSpPr>
            <a:spLocks noChangeArrowheads="1"/>
          </p:cNvSpPr>
          <p:nvPr/>
        </p:nvSpPr>
        <p:spPr bwMode="auto">
          <a:xfrm>
            <a:off x="2000250" y="30087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5" name="Oval 24"/>
          <p:cNvSpPr>
            <a:spLocks noChangeArrowheads="1"/>
          </p:cNvSpPr>
          <p:nvPr/>
        </p:nvSpPr>
        <p:spPr bwMode="auto">
          <a:xfrm>
            <a:off x="2584217" y="31230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6" name="Oval 25"/>
          <p:cNvSpPr>
            <a:spLocks noChangeArrowheads="1"/>
          </p:cNvSpPr>
          <p:nvPr/>
        </p:nvSpPr>
        <p:spPr bwMode="auto">
          <a:xfrm>
            <a:off x="2431466" y="4111937"/>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7" name="Oval 26"/>
          <p:cNvSpPr>
            <a:spLocks noChangeArrowheads="1"/>
          </p:cNvSpPr>
          <p:nvPr/>
        </p:nvSpPr>
        <p:spPr bwMode="auto">
          <a:xfrm>
            <a:off x="2914650" y="31801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8" name="Oval 27"/>
          <p:cNvSpPr>
            <a:spLocks noChangeArrowheads="1"/>
          </p:cNvSpPr>
          <p:nvPr/>
        </p:nvSpPr>
        <p:spPr bwMode="auto">
          <a:xfrm>
            <a:off x="2628900" y="42660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9" name="Oval 28"/>
          <p:cNvSpPr>
            <a:spLocks noChangeArrowheads="1"/>
          </p:cNvSpPr>
          <p:nvPr/>
        </p:nvSpPr>
        <p:spPr bwMode="auto">
          <a:xfrm>
            <a:off x="2971800" y="39802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0" name="Oval 29"/>
          <p:cNvSpPr>
            <a:spLocks noChangeArrowheads="1"/>
          </p:cNvSpPr>
          <p:nvPr/>
        </p:nvSpPr>
        <p:spPr bwMode="auto">
          <a:xfrm>
            <a:off x="2743200" y="28944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1" name="Oval 30"/>
          <p:cNvSpPr>
            <a:spLocks noChangeArrowheads="1"/>
          </p:cNvSpPr>
          <p:nvPr/>
        </p:nvSpPr>
        <p:spPr bwMode="auto">
          <a:xfrm>
            <a:off x="6057900" y="32944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2" name="Oval 31"/>
          <p:cNvSpPr>
            <a:spLocks noChangeArrowheads="1"/>
          </p:cNvSpPr>
          <p:nvPr/>
        </p:nvSpPr>
        <p:spPr bwMode="auto">
          <a:xfrm>
            <a:off x="6134420" y="3793644"/>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3" name="Oval 32"/>
          <p:cNvSpPr>
            <a:spLocks noChangeArrowheads="1"/>
          </p:cNvSpPr>
          <p:nvPr/>
        </p:nvSpPr>
        <p:spPr bwMode="auto">
          <a:xfrm>
            <a:off x="5829300" y="32944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4" name="Oval 33"/>
          <p:cNvSpPr>
            <a:spLocks noChangeArrowheads="1"/>
          </p:cNvSpPr>
          <p:nvPr/>
        </p:nvSpPr>
        <p:spPr bwMode="auto">
          <a:xfrm>
            <a:off x="5772150" y="30658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5" name="Oval 34"/>
          <p:cNvSpPr>
            <a:spLocks noChangeArrowheads="1"/>
          </p:cNvSpPr>
          <p:nvPr/>
        </p:nvSpPr>
        <p:spPr bwMode="auto">
          <a:xfrm>
            <a:off x="6115050" y="27801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6" name="Oval 35"/>
          <p:cNvSpPr>
            <a:spLocks noChangeArrowheads="1"/>
          </p:cNvSpPr>
          <p:nvPr/>
        </p:nvSpPr>
        <p:spPr bwMode="auto">
          <a:xfrm>
            <a:off x="6057900" y="42088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7" name="Oval 36"/>
          <p:cNvSpPr>
            <a:spLocks noChangeArrowheads="1"/>
          </p:cNvSpPr>
          <p:nvPr/>
        </p:nvSpPr>
        <p:spPr bwMode="auto">
          <a:xfrm>
            <a:off x="5772150" y="42088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8" name="Oval 37"/>
          <p:cNvSpPr>
            <a:spLocks noChangeArrowheads="1"/>
          </p:cNvSpPr>
          <p:nvPr/>
        </p:nvSpPr>
        <p:spPr bwMode="auto">
          <a:xfrm>
            <a:off x="6743700" y="22657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9" name="Oval 38"/>
          <p:cNvSpPr>
            <a:spLocks noChangeArrowheads="1"/>
          </p:cNvSpPr>
          <p:nvPr/>
        </p:nvSpPr>
        <p:spPr bwMode="auto">
          <a:xfrm>
            <a:off x="6858000" y="24943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0" name="Oval 39"/>
          <p:cNvSpPr>
            <a:spLocks noChangeArrowheads="1"/>
          </p:cNvSpPr>
          <p:nvPr/>
        </p:nvSpPr>
        <p:spPr bwMode="auto">
          <a:xfrm>
            <a:off x="7029450" y="29515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1" name="Oval 40"/>
          <p:cNvSpPr>
            <a:spLocks noChangeArrowheads="1"/>
          </p:cNvSpPr>
          <p:nvPr/>
        </p:nvSpPr>
        <p:spPr bwMode="auto">
          <a:xfrm>
            <a:off x="7258050" y="24372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2" name="Oval 41"/>
          <p:cNvSpPr>
            <a:spLocks noChangeArrowheads="1"/>
          </p:cNvSpPr>
          <p:nvPr/>
        </p:nvSpPr>
        <p:spPr bwMode="auto">
          <a:xfrm>
            <a:off x="6743700" y="30658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3" name="Oval 42"/>
          <p:cNvSpPr>
            <a:spLocks noChangeArrowheads="1"/>
          </p:cNvSpPr>
          <p:nvPr/>
        </p:nvSpPr>
        <p:spPr bwMode="auto">
          <a:xfrm>
            <a:off x="7372350" y="29515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4" name="Oval 43"/>
          <p:cNvSpPr>
            <a:spLocks noChangeArrowheads="1"/>
          </p:cNvSpPr>
          <p:nvPr/>
        </p:nvSpPr>
        <p:spPr bwMode="auto">
          <a:xfrm>
            <a:off x="7486650" y="38659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5" name="Oval 44"/>
          <p:cNvSpPr>
            <a:spLocks noChangeArrowheads="1"/>
          </p:cNvSpPr>
          <p:nvPr/>
        </p:nvSpPr>
        <p:spPr bwMode="auto">
          <a:xfrm>
            <a:off x="6800850" y="39802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6" name="Oval 45"/>
          <p:cNvSpPr>
            <a:spLocks noChangeArrowheads="1"/>
          </p:cNvSpPr>
          <p:nvPr/>
        </p:nvSpPr>
        <p:spPr bwMode="auto">
          <a:xfrm>
            <a:off x="7143750" y="43803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7" name="Oval 46"/>
          <p:cNvSpPr>
            <a:spLocks noChangeArrowheads="1"/>
          </p:cNvSpPr>
          <p:nvPr/>
        </p:nvSpPr>
        <p:spPr bwMode="auto">
          <a:xfrm>
            <a:off x="6686550" y="44946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8" name="Oval 47"/>
          <p:cNvSpPr>
            <a:spLocks noChangeArrowheads="1"/>
          </p:cNvSpPr>
          <p:nvPr/>
        </p:nvSpPr>
        <p:spPr bwMode="auto">
          <a:xfrm>
            <a:off x="7143750" y="49518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9" name="Oval 48"/>
          <p:cNvSpPr>
            <a:spLocks noChangeArrowheads="1"/>
          </p:cNvSpPr>
          <p:nvPr/>
        </p:nvSpPr>
        <p:spPr bwMode="auto">
          <a:xfrm>
            <a:off x="7315200" y="31801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20" name="Oval 49"/>
          <p:cNvSpPr>
            <a:spLocks noChangeArrowheads="1"/>
          </p:cNvSpPr>
          <p:nvPr/>
        </p:nvSpPr>
        <p:spPr bwMode="auto">
          <a:xfrm>
            <a:off x="7200900" y="39802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21" name="Oval 50"/>
          <p:cNvSpPr>
            <a:spLocks noChangeArrowheads="1"/>
          </p:cNvSpPr>
          <p:nvPr/>
        </p:nvSpPr>
        <p:spPr bwMode="auto">
          <a:xfrm>
            <a:off x="5029200" y="4170760"/>
            <a:ext cx="171450" cy="171450"/>
          </a:xfrm>
          <a:prstGeom prst="ellipse">
            <a:avLst/>
          </a:prstGeom>
          <a:solidFill>
            <a:srgbClr val="CC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endParaRPr lang="nl-NL" altLang="en-US" sz="1350" dirty="0">
              <a:latin typeface="Arial" charset="0"/>
            </a:endParaRPr>
          </a:p>
        </p:txBody>
      </p:sp>
      <p:sp>
        <p:nvSpPr>
          <p:cNvPr id="24622" name="Oval 51"/>
          <p:cNvSpPr>
            <a:spLocks noChangeArrowheads="1"/>
          </p:cNvSpPr>
          <p:nvPr/>
        </p:nvSpPr>
        <p:spPr bwMode="auto">
          <a:xfrm>
            <a:off x="5029200" y="3294460"/>
            <a:ext cx="171450" cy="171450"/>
          </a:xfrm>
          <a:prstGeom prst="ellipse">
            <a:avLst/>
          </a:prstGeom>
          <a:solidFill>
            <a:srgbClr val="CC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endParaRPr lang="nl-NL" altLang="en-US" sz="1350" dirty="0">
              <a:latin typeface="Arial" charset="0"/>
            </a:endParaRPr>
          </a:p>
        </p:txBody>
      </p:sp>
      <p:sp>
        <p:nvSpPr>
          <p:cNvPr id="24623" name="Oval 52"/>
          <p:cNvSpPr>
            <a:spLocks noChangeArrowheads="1"/>
          </p:cNvSpPr>
          <p:nvPr/>
        </p:nvSpPr>
        <p:spPr bwMode="auto">
          <a:xfrm>
            <a:off x="4776026" y="3465910"/>
            <a:ext cx="171450" cy="171450"/>
          </a:xfrm>
          <a:prstGeom prst="ellipse">
            <a:avLst/>
          </a:prstGeom>
          <a:solidFill>
            <a:srgbClr val="CC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endParaRPr lang="nl-NL" altLang="en-US" sz="1350" dirty="0">
              <a:latin typeface="Arial" charset="0"/>
            </a:endParaRPr>
          </a:p>
        </p:txBody>
      </p:sp>
      <p:sp>
        <p:nvSpPr>
          <p:cNvPr id="24624" name="Oval 53"/>
          <p:cNvSpPr>
            <a:spLocks noChangeArrowheads="1"/>
          </p:cNvSpPr>
          <p:nvPr/>
        </p:nvSpPr>
        <p:spPr bwMode="auto">
          <a:xfrm>
            <a:off x="5029200" y="3008710"/>
            <a:ext cx="171450" cy="171450"/>
          </a:xfrm>
          <a:prstGeom prst="ellipse">
            <a:avLst/>
          </a:prstGeom>
          <a:solidFill>
            <a:srgbClr val="CC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endParaRPr lang="nl-NL" altLang="en-US" sz="1350" dirty="0">
              <a:latin typeface="Arial" charset="0"/>
            </a:endParaRPr>
          </a:p>
        </p:txBody>
      </p:sp>
      <p:sp>
        <p:nvSpPr>
          <p:cNvPr id="24625" name="Oval 54"/>
          <p:cNvSpPr>
            <a:spLocks noChangeArrowheads="1"/>
          </p:cNvSpPr>
          <p:nvPr/>
        </p:nvSpPr>
        <p:spPr bwMode="auto">
          <a:xfrm>
            <a:off x="2571750" y="2753816"/>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26" name="Oval 55"/>
          <p:cNvSpPr>
            <a:spLocks noChangeArrowheads="1"/>
          </p:cNvSpPr>
          <p:nvPr/>
        </p:nvSpPr>
        <p:spPr bwMode="auto">
          <a:xfrm>
            <a:off x="2514600" y="47232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27" name="Oval 56"/>
          <p:cNvSpPr>
            <a:spLocks noChangeArrowheads="1"/>
          </p:cNvSpPr>
          <p:nvPr/>
        </p:nvSpPr>
        <p:spPr bwMode="auto">
          <a:xfrm>
            <a:off x="5886450" y="45517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28" name="Oval 57"/>
          <p:cNvSpPr>
            <a:spLocks noChangeArrowheads="1"/>
          </p:cNvSpPr>
          <p:nvPr/>
        </p:nvSpPr>
        <p:spPr bwMode="auto">
          <a:xfrm>
            <a:off x="5829300" y="27801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30" name="Oval 59"/>
          <p:cNvSpPr>
            <a:spLocks noChangeArrowheads="1"/>
          </p:cNvSpPr>
          <p:nvPr/>
        </p:nvSpPr>
        <p:spPr bwMode="auto">
          <a:xfrm>
            <a:off x="1600200" y="44374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32" name="Oval 61"/>
          <p:cNvSpPr>
            <a:spLocks noChangeArrowheads="1"/>
          </p:cNvSpPr>
          <p:nvPr/>
        </p:nvSpPr>
        <p:spPr bwMode="auto">
          <a:xfrm>
            <a:off x="1600200" y="49518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33" name="Oval 62"/>
          <p:cNvSpPr>
            <a:spLocks noChangeArrowheads="1"/>
          </p:cNvSpPr>
          <p:nvPr/>
        </p:nvSpPr>
        <p:spPr bwMode="auto">
          <a:xfrm>
            <a:off x="1885950" y="43231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34" name="Oval 63"/>
          <p:cNvSpPr>
            <a:spLocks noChangeArrowheads="1"/>
          </p:cNvSpPr>
          <p:nvPr/>
        </p:nvSpPr>
        <p:spPr bwMode="auto">
          <a:xfrm>
            <a:off x="1885950" y="27229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35" name="Oval 64"/>
          <p:cNvSpPr>
            <a:spLocks noChangeArrowheads="1"/>
          </p:cNvSpPr>
          <p:nvPr/>
        </p:nvSpPr>
        <p:spPr bwMode="auto">
          <a:xfrm>
            <a:off x="7029450" y="22657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36" name="Oval 65"/>
          <p:cNvSpPr>
            <a:spLocks noChangeArrowheads="1"/>
          </p:cNvSpPr>
          <p:nvPr/>
        </p:nvSpPr>
        <p:spPr bwMode="auto">
          <a:xfrm>
            <a:off x="7086600" y="26086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37" name="Oval 66"/>
          <p:cNvSpPr>
            <a:spLocks noChangeArrowheads="1"/>
          </p:cNvSpPr>
          <p:nvPr/>
        </p:nvSpPr>
        <p:spPr bwMode="auto">
          <a:xfrm>
            <a:off x="7143750" y="32373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38" name="Oval 67"/>
          <p:cNvSpPr>
            <a:spLocks noChangeArrowheads="1"/>
          </p:cNvSpPr>
          <p:nvPr/>
        </p:nvSpPr>
        <p:spPr bwMode="auto">
          <a:xfrm>
            <a:off x="7372350" y="42660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39" name="Oval 68"/>
          <p:cNvSpPr>
            <a:spLocks noChangeArrowheads="1"/>
          </p:cNvSpPr>
          <p:nvPr/>
        </p:nvSpPr>
        <p:spPr bwMode="auto">
          <a:xfrm>
            <a:off x="6915150" y="42660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40" name="Oval 69"/>
          <p:cNvSpPr>
            <a:spLocks noChangeArrowheads="1"/>
          </p:cNvSpPr>
          <p:nvPr/>
        </p:nvSpPr>
        <p:spPr bwMode="auto">
          <a:xfrm>
            <a:off x="6972300" y="46660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41" name="Oval 70"/>
          <p:cNvSpPr>
            <a:spLocks noChangeArrowheads="1"/>
          </p:cNvSpPr>
          <p:nvPr/>
        </p:nvSpPr>
        <p:spPr bwMode="auto">
          <a:xfrm>
            <a:off x="6858000" y="48946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42" name="Oval 71"/>
          <p:cNvSpPr>
            <a:spLocks noChangeArrowheads="1"/>
          </p:cNvSpPr>
          <p:nvPr/>
        </p:nvSpPr>
        <p:spPr bwMode="auto">
          <a:xfrm>
            <a:off x="7200900" y="52375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43" name="Oval 72"/>
          <p:cNvSpPr>
            <a:spLocks noChangeArrowheads="1"/>
          </p:cNvSpPr>
          <p:nvPr/>
        </p:nvSpPr>
        <p:spPr bwMode="auto">
          <a:xfrm>
            <a:off x="7086600" y="20371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44" name="Oval 73"/>
          <p:cNvSpPr>
            <a:spLocks noChangeArrowheads="1"/>
          </p:cNvSpPr>
          <p:nvPr/>
        </p:nvSpPr>
        <p:spPr bwMode="auto">
          <a:xfrm>
            <a:off x="6057900" y="24943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45" name="Oval 74"/>
          <p:cNvSpPr>
            <a:spLocks noChangeArrowheads="1"/>
          </p:cNvSpPr>
          <p:nvPr/>
        </p:nvSpPr>
        <p:spPr bwMode="auto">
          <a:xfrm>
            <a:off x="2800350" y="26086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46" name="Oval 75"/>
          <p:cNvSpPr>
            <a:spLocks noChangeArrowheads="1"/>
          </p:cNvSpPr>
          <p:nvPr/>
        </p:nvSpPr>
        <p:spPr bwMode="auto">
          <a:xfrm>
            <a:off x="2857500" y="44946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48" name="Oval 77"/>
          <p:cNvSpPr>
            <a:spLocks noChangeArrowheads="1"/>
          </p:cNvSpPr>
          <p:nvPr/>
        </p:nvSpPr>
        <p:spPr bwMode="auto">
          <a:xfrm>
            <a:off x="1314450" y="35230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49" name="Oval 78"/>
          <p:cNvSpPr>
            <a:spLocks noChangeArrowheads="1"/>
          </p:cNvSpPr>
          <p:nvPr/>
        </p:nvSpPr>
        <p:spPr bwMode="auto">
          <a:xfrm>
            <a:off x="3623756" y="3818680"/>
            <a:ext cx="171450" cy="171450"/>
          </a:xfrm>
          <a:prstGeom prst="ellipse">
            <a:avLst/>
          </a:prstGeom>
          <a:solidFill>
            <a:srgbClr val="CC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endParaRPr lang="nl-NL" altLang="en-US" sz="1350" dirty="0">
              <a:latin typeface="Arial" charset="0"/>
            </a:endParaRPr>
          </a:p>
        </p:txBody>
      </p:sp>
      <p:sp>
        <p:nvSpPr>
          <p:cNvPr id="24650" name="Oval 79"/>
          <p:cNvSpPr>
            <a:spLocks noChangeArrowheads="1"/>
          </p:cNvSpPr>
          <p:nvPr/>
        </p:nvSpPr>
        <p:spPr bwMode="auto">
          <a:xfrm>
            <a:off x="3654151" y="3132450"/>
            <a:ext cx="171450" cy="171450"/>
          </a:xfrm>
          <a:prstGeom prst="ellipse">
            <a:avLst/>
          </a:prstGeom>
          <a:solidFill>
            <a:srgbClr val="CC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endParaRPr lang="nl-NL" altLang="en-US" sz="1350" dirty="0">
              <a:latin typeface="Arial" charset="0"/>
            </a:endParaRPr>
          </a:p>
        </p:txBody>
      </p:sp>
      <p:sp>
        <p:nvSpPr>
          <p:cNvPr id="24651" name="Oval 80"/>
          <p:cNvSpPr>
            <a:spLocks noChangeArrowheads="1"/>
          </p:cNvSpPr>
          <p:nvPr/>
        </p:nvSpPr>
        <p:spPr bwMode="auto">
          <a:xfrm>
            <a:off x="3843128" y="3686875"/>
            <a:ext cx="171450" cy="171450"/>
          </a:xfrm>
          <a:prstGeom prst="ellipse">
            <a:avLst/>
          </a:prstGeom>
          <a:solidFill>
            <a:srgbClr val="CC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endParaRPr lang="nl-NL" altLang="en-US" sz="1350" dirty="0">
              <a:latin typeface="Arial" charset="0"/>
            </a:endParaRPr>
          </a:p>
        </p:txBody>
      </p:sp>
      <p:sp>
        <p:nvSpPr>
          <p:cNvPr id="24652" name="Oval 81"/>
          <p:cNvSpPr>
            <a:spLocks noChangeArrowheads="1"/>
          </p:cNvSpPr>
          <p:nvPr/>
        </p:nvSpPr>
        <p:spPr bwMode="auto">
          <a:xfrm>
            <a:off x="3837385" y="3008710"/>
            <a:ext cx="171450" cy="171450"/>
          </a:xfrm>
          <a:prstGeom prst="ellipse">
            <a:avLst/>
          </a:prstGeom>
          <a:solidFill>
            <a:srgbClr val="CC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endParaRPr lang="nl-NL" altLang="en-US" sz="1350" dirty="0">
              <a:latin typeface="Arial" charset="0"/>
            </a:endParaRPr>
          </a:p>
        </p:txBody>
      </p:sp>
      <p:sp>
        <p:nvSpPr>
          <p:cNvPr id="24656" name="Oval 85"/>
          <p:cNvSpPr>
            <a:spLocks noChangeArrowheads="1"/>
          </p:cNvSpPr>
          <p:nvPr/>
        </p:nvSpPr>
        <p:spPr bwMode="auto">
          <a:xfrm>
            <a:off x="6858000" y="28372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57" name="Oval 86"/>
          <p:cNvSpPr>
            <a:spLocks noChangeArrowheads="1"/>
          </p:cNvSpPr>
          <p:nvPr/>
        </p:nvSpPr>
        <p:spPr bwMode="auto">
          <a:xfrm>
            <a:off x="7315200" y="26086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58" name="Oval 87"/>
          <p:cNvSpPr>
            <a:spLocks noChangeArrowheads="1"/>
          </p:cNvSpPr>
          <p:nvPr/>
        </p:nvSpPr>
        <p:spPr bwMode="auto">
          <a:xfrm>
            <a:off x="6858000" y="32944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59" name="Oval 88"/>
          <p:cNvSpPr>
            <a:spLocks noChangeArrowheads="1"/>
          </p:cNvSpPr>
          <p:nvPr/>
        </p:nvSpPr>
        <p:spPr bwMode="auto">
          <a:xfrm>
            <a:off x="6734495" y="37516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0" name="Oval 89"/>
          <p:cNvSpPr>
            <a:spLocks noChangeArrowheads="1"/>
          </p:cNvSpPr>
          <p:nvPr/>
        </p:nvSpPr>
        <p:spPr bwMode="auto">
          <a:xfrm>
            <a:off x="6572250" y="48946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1" name="Oval 90"/>
          <p:cNvSpPr>
            <a:spLocks noChangeArrowheads="1"/>
          </p:cNvSpPr>
          <p:nvPr/>
        </p:nvSpPr>
        <p:spPr bwMode="auto">
          <a:xfrm>
            <a:off x="6858000" y="51232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2" name="Oval 91"/>
          <p:cNvSpPr>
            <a:spLocks noChangeArrowheads="1"/>
          </p:cNvSpPr>
          <p:nvPr/>
        </p:nvSpPr>
        <p:spPr bwMode="auto">
          <a:xfrm>
            <a:off x="5772150" y="26086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3" name="Oval 92"/>
          <p:cNvSpPr>
            <a:spLocks noChangeArrowheads="1"/>
          </p:cNvSpPr>
          <p:nvPr/>
        </p:nvSpPr>
        <p:spPr bwMode="auto">
          <a:xfrm>
            <a:off x="6172200" y="30658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4" name="Oval 93"/>
          <p:cNvSpPr>
            <a:spLocks noChangeArrowheads="1"/>
          </p:cNvSpPr>
          <p:nvPr/>
        </p:nvSpPr>
        <p:spPr bwMode="auto">
          <a:xfrm>
            <a:off x="5943600" y="31230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5" name="Oval 94"/>
          <p:cNvSpPr>
            <a:spLocks noChangeArrowheads="1"/>
          </p:cNvSpPr>
          <p:nvPr/>
        </p:nvSpPr>
        <p:spPr bwMode="auto">
          <a:xfrm>
            <a:off x="6000750" y="30087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6" name="Oval 95"/>
          <p:cNvSpPr>
            <a:spLocks noChangeArrowheads="1"/>
          </p:cNvSpPr>
          <p:nvPr/>
        </p:nvSpPr>
        <p:spPr bwMode="auto">
          <a:xfrm>
            <a:off x="6172200" y="40374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7" name="Oval 96"/>
          <p:cNvSpPr>
            <a:spLocks noChangeArrowheads="1"/>
          </p:cNvSpPr>
          <p:nvPr/>
        </p:nvSpPr>
        <p:spPr bwMode="auto">
          <a:xfrm>
            <a:off x="5657850" y="44946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8" name="Oval 97"/>
          <p:cNvSpPr>
            <a:spLocks noChangeArrowheads="1"/>
          </p:cNvSpPr>
          <p:nvPr/>
        </p:nvSpPr>
        <p:spPr bwMode="auto">
          <a:xfrm>
            <a:off x="5943600" y="40374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9" name="Oval 98"/>
          <p:cNvSpPr>
            <a:spLocks noChangeArrowheads="1"/>
          </p:cNvSpPr>
          <p:nvPr/>
        </p:nvSpPr>
        <p:spPr bwMode="auto">
          <a:xfrm>
            <a:off x="5657850" y="39231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70" name="Oval 101"/>
          <p:cNvSpPr>
            <a:spLocks noChangeArrowheads="1"/>
          </p:cNvSpPr>
          <p:nvPr/>
        </p:nvSpPr>
        <p:spPr bwMode="auto">
          <a:xfrm>
            <a:off x="3038475" y="2808685"/>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71" name="Oval 102"/>
          <p:cNvSpPr>
            <a:spLocks noChangeArrowheads="1"/>
          </p:cNvSpPr>
          <p:nvPr/>
        </p:nvSpPr>
        <p:spPr bwMode="auto">
          <a:xfrm>
            <a:off x="3038475" y="4237435"/>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72" name="Oval 103"/>
          <p:cNvSpPr>
            <a:spLocks noChangeArrowheads="1"/>
          </p:cNvSpPr>
          <p:nvPr/>
        </p:nvSpPr>
        <p:spPr bwMode="auto">
          <a:xfrm>
            <a:off x="2014967" y="3309565"/>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74" name="Oval 105"/>
          <p:cNvSpPr>
            <a:spLocks noChangeArrowheads="1"/>
          </p:cNvSpPr>
          <p:nvPr/>
        </p:nvSpPr>
        <p:spPr bwMode="auto">
          <a:xfrm>
            <a:off x="2601183" y="3472067"/>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75" name="Oval 106"/>
          <p:cNvSpPr>
            <a:spLocks noChangeArrowheads="1"/>
          </p:cNvSpPr>
          <p:nvPr/>
        </p:nvSpPr>
        <p:spPr bwMode="auto">
          <a:xfrm>
            <a:off x="2820591" y="4180285"/>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76" name="Oval 107"/>
          <p:cNvSpPr>
            <a:spLocks noChangeArrowheads="1"/>
          </p:cNvSpPr>
          <p:nvPr/>
        </p:nvSpPr>
        <p:spPr bwMode="auto">
          <a:xfrm>
            <a:off x="2998625" y="3466818"/>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77" name="Oval 108"/>
          <p:cNvSpPr>
            <a:spLocks noChangeArrowheads="1"/>
          </p:cNvSpPr>
          <p:nvPr/>
        </p:nvSpPr>
        <p:spPr bwMode="auto">
          <a:xfrm>
            <a:off x="1943100" y="382905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78" name="Oval 109"/>
          <p:cNvSpPr>
            <a:spLocks noChangeArrowheads="1"/>
          </p:cNvSpPr>
          <p:nvPr/>
        </p:nvSpPr>
        <p:spPr bwMode="auto">
          <a:xfrm>
            <a:off x="1895475" y="5037535"/>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79" name="Text Box 111"/>
          <p:cNvSpPr txBox="1">
            <a:spLocks noChangeArrowheads="1"/>
          </p:cNvSpPr>
          <p:nvPr/>
        </p:nvSpPr>
        <p:spPr bwMode="auto">
          <a:xfrm>
            <a:off x="1401095" y="866775"/>
            <a:ext cx="1213794" cy="300082"/>
          </a:xfrm>
          <a:prstGeom prst="rect">
            <a:avLst/>
          </a:prstGeom>
          <a:solidFill>
            <a:schemeClr val="bg1"/>
          </a:solidFill>
          <a:ln w="9525">
            <a:solidFill>
              <a:schemeClr val="accent2"/>
            </a:solidFill>
            <a:miter lim="800000"/>
            <a:headEnd/>
            <a:tailEnd/>
          </a:ln>
        </p:spPr>
        <p:txBody>
          <a:bodyPr wrap="none">
            <a:spAutoFit/>
          </a:bodyP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r>
              <a:rPr lang="en-GB" altLang="en-US" sz="1350" u="sng" dirty="0">
                <a:latin typeface="Arial" panose="020B0604020202020204" pitchFamily="34" charset="0"/>
              </a:rPr>
              <a:t>What to learn</a:t>
            </a:r>
            <a:endParaRPr lang="nl-NL" altLang="en-US" sz="1350" dirty="0">
              <a:latin typeface="Arial" panose="020B0604020202020204" pitchFamily="34" charset="0"/>
            </a:endParaRPr>
          </a:p>
        </p:txBody>
      </p:sp>
      <p:sp>
        <p:nvSpPr>
          <p:cNvPr id="24680" name="Text Box 112"/>
          <p:cNvSpPr txBox="1">
            <a:spLocks noChangeArrowheads="1"/>
          </p:cNvSpPr>
          <p:nvPr/>
        </p:nvSpPr>
        <p:spPr bwMode="auto">
          <a:xfrm>
            <a:off x="6421042" y="875110"/>
            <a:ext cx="1156086" cy="300082"/>
          </a:xfrm>
          <a:prstGeom prst="rect">
            <a:avLst/>
          </a:prstGeom>
          <a:solidFill>
            <a:schemeClr val="bg1"/>
          </a:solidFill>
          <a:ln w="9525">
            <a:solidFill>
              <a:schemeClr val="accent2"/>
            </a:solidFill>
            <a:miter lim="800000"/>
            <a:headEnd/>
            <a:tailEnd/>
          </a:ln>
        </p:spPr>
        <p:txBody>
          <a:bodyPr wrap="none">
            <a:spAutoFit/>
          </a:bodyP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eaLnBrk="1" hangingPunct="1">
              <a:spcBef>
                <a:spcPct val="50000"/>
              </a:spcBef>
            </a:pPr>
            <a:r>
              <a:rPr lang="en-GB" altLang="en-US" sz="1350" u="sng" dirty="0">
                <a:latin typeface="Arial" panose="020B0604020202020204" pitchFamily="34" charset="0"/>
              </a:rPr>
              <a:t>How to learn</a:t>
            </a:r>
            <a:endParaRPr lang="nl-NL" altLang="en-US" sz="1350" dirty="0">
              <a:latin typeface="Arial" panose="020B0604020202020204" pitchFamily="34" charset="0"/>
            </a:endParaRPr>
          </a:p>
        </p:txBody>
      </p:sp>
      <p:sp>
        <p:nvSpPr>
          <p:cNvPr id="24681" name="Text Box 113"/>
          <p:cNvSpPr txBox="1">
            <a:spLocks noChangeArrowheads="1"/>
          </p:cNvSpPr>
          <p:nvPr/>
        </p:nvSpPr>
        <p:spPr bwMode="auto">
          <a:xfrm>
            <a:off x="1408861" y="3505161"/>
            <a:ext cx="795338" cy="623248"/>
          </a:xfrm>
          <a:prstGeom prst="rect">
            <a:avLst/>
          </a:prstGeom>
          <a:solidFill>
            <a:schemeClr val="bg1">
              <a:alpha val="1176"/>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r>
              <a:rPr lang="en-GB" altLang="en-US" sz="1050" b="1" dirty="0">
                <a:latin typeface="Arial" panose="020B0604020202020204" pitchFamily="34" charset="0"/>
              </a:rPr>
              <a:t>Jobs</a:t>
            </a:r>
            <a:endParaRPr lang="nl-NL" altLang="en-US" sz="1050" b="1" dirty="0">
              <a:latin typeface="Arial" panose="020B0604020202020204" pitchFamily="34" charset="0"/>
            </a:endParaRPr>
          </a:p>
          <a:p>
            <a:pPr algn="ctr" eaLnBrk="1" hangingPunct="1"/>
            <a:r>
              <a:rPr lang="nl-NL" altLang="en-US" sz="1200" b="1" dirty="0">
                <a:latin typeface="Arial" charset="0"/>
              </a:rPr>
              <a:t> </a:t>
            </a:r>
          </a:p>
          <a:p>
            <a:pPr algn="l" eaLnBrk="1" hangingPunct="1"/>
            <a:endParaRPr lang="nl-NL" altLang="en-US" sz="1200" b="1" dirty="0">
              <a:latin typeface="Arial" charset="0"/>
            </a:endParaRPr>
          </a:p>
        </p:txBody>
      </p:sp>
      <p:sp>
        <p:nvSpPr>
          <p:cNvPr id="109" name="Oval 21"/>
          <p:cNvSpPr>
            <a:spLocks noChangeArrowheads="1"/>
          </p:cNvSpPr>
          <p:nvPr/>
        </p:nvSpPr>
        <p:spPr bwMode="auto">
          <a:xfrm>
            <a:off x="1504951" y="4637485"/>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0" name="Oval 21"/>
          <p:cNvSpPr>
            <a:spLocks noChangeArrowheads="1"/>
          </p:cNvSpPr>
          <p:nvPr/>
        </p:nvSpPr>
        <p:spPr bwMode="auto">
          <a:xfrm>
            <a:off x="1318232" y="4980385"/>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1" name="Oval 21"/>
          <p:cNvSpPr>
            <a:spLocks noChangeArrowheads="1"/>
          </p:cNvSpPr>
          <p:nvPr/>
        </p:nvSpPr>
        <p:spPr bwMode="auto">
          <a:xfrm>
            <a:off x="1243504" y="4218315"/>
            <a:ext cx="171450" cy="18252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2" name="Oval 21"/>
          <p:cNvSpPr>
            <a:spLocks noChangeArrowheads="1"/>
          </p:cNvSpPr>
          <p:nvPr/>
        </p:nvSpPr>
        <p:spPr bwMode="auto">
          <a:xfrm>
            <a:off x="1600200" y="4222292"/>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3" name="Oval 21"/>
          <p:cNvSpPr>
            <a:spLocks noChangeArrowheads="1"/>
          </p:cNvSpPr>
          <p:nvPr/>
        </p:nvSpPr>
        <p:spPr bwMode="auto">
          <a:xfrm>
            <a:off x="1809750" y="4510571"/>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4" name="Oval 21"/>
          <p:cNvSpPr>
            <a:spLocks noChangeArrowheads="1"/>
          </p:cNvSpPr>
          <p:nvPr/>
        </p:nvSpPr>
        <p:spPr bwMode="auto">
          <a:xfrm>
            <a:off x="1640681" y="3979404"/>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5" name="Oval 21"/>
          <p:cNvSpPr>
            <a:spLocks noChangeArrowheads="1"/>
          </p:cNvSpPr>
          <p:nvPr/>
        </p:nvSpPr>
        <p:spPr bwMode="auto">
          <a:xfrm>
            <a:off x="1323626" y="3869063"/>
            <a:ext cx="176913" cy="163964"/>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6" name="Oval 21"/>
          <p:cNvSpPr>
            <a:spLocks noChangeArrowheads="1"/>
          </p:cNvSpPr>
          <p:nvPr/>
        </p:nvSpPr>
        <p:spPr bwMode="auto">
          <a:xfrm>
            <a:off x="1277471" y="4644971"/>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7" name="Oval 21"/>
          <p:cNvSpPr>
            <a:spLocks noChangeArrowheads="1"/>
          </p:cNvSpPr>
          <p:nvPr/>
        </p:nvSpPr>
        <p:spPr bwMode="auto">
          <a:xfrm>
            <a:off x="1498367" y="3275325"/>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8" name="Oval 21"/>
          <p:cNvSpPr>
            <a:spLocks noChangeArrowheads="1"/>
          </p:cNvSpPr>
          <p:nvPr/>
        </p:nvSpPr>
        <p:spPr bwMode="auto">
          <a:xfrm>
            <a:off x="1746366" y="3253208"/>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9" name="Oval 21"/>
          <p:cNvSpPr>
            <a:spLocks noChangeArrowheads="1"/>
          </p:cNvSpPr>
          <p:nvPr/>
        </p:nvSpPr>
        <p:spPr bwMode="auto">
          <a:xfrm>
            <a:off x="1228725" y="28944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21" name="Oval 13"/>
          <p:cNvSpPr>
            <a:spLocks noChangeArrowheads="1"/>
          </p:cNvSpPr>
          <p:nvPr/>
        </p:nvSpPr>
        <p:spPr bwMode="auto">
          <a:xfrm>
            <a:off x="1666875" y="2275285"/>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22" name="Oval 13"/>
          <p:cNvSpPr>
            <a:spLocks noChangeArrowheads="1"/>
          </p:cNvSpPr>
          <p:nvPr/>
        </p:nvSpPr>
        <p:spPr bwMode="auto">
          <a:xfrm>
            <a:off x="1361515" y="24372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24" name="Oval 13"/>
          <p:cNvSpPr>
            <a:spLocks noChangeArrowheads="1"/>
          </p:cNvSpPr>
          <p:nvPr/>
        </p:nvSpPr>
        <p:spPr bwMode="auto">
          <a:xfrm>
            <a:off x="1663514" y="2041861"/>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25" name="Oval 13"/>
          <p:cNvSpPr>
            <a:spLocks noChangeArrowheads="1"/>
          </p:cNvSpPr>
          <p:nvPr/>
        </p:nvSpPr>
        <p:spPr bwMode="auto">
          <a:xfrm>
            <a:off x="1394712" y="2645018"/>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26" name="Oval 13"/>
          <p:cNvSpPr>
            <a:spLocks noChangeArrowheads="1"/>
          </p:cNvSpPr>
          <p:nvPr/>
        </p:nvSpPr>
        <p:spPr bwMode="auto">
          <a:xfrm>
            <a:off x="1503410" y="2827028"/>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27" name="Oval 13"/>
          <p:cNvSpPr>
            <a:spLocks noChangeArrowheads="1"/>
          </p:cNvSpPr>
          <p:nvPr/>
        </p:nvSpPr>
        <p:spPr bwMode="auto">
          <a:xfrm>
            <a:off x="1877126" y="2147952"/>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Tree>
    <p:extLst>
      <p:ext uri="{BB962C8B-B14F-4D97-AF65-F5344CB8AC3E}">
        <p14:creationId xmlns:p14="http://schemas.microsoft.com/office/powerpoint/2010/main" val="18635735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578" name="Group 2"/>
          <p:cNvGrpSpPr>
            <a:grpSpLocks/>
          </p:cNvGrpSpPr>
          <p:nvPr/>
        </p:nvGrpSpPr>
        <p:grpSpPr bwMode="auto">
          <a:xfrm>
            <a:off x="1828801" y="1430779"/>
            <a:ext cx="5172075" cy="4206832"/>
            <a:chOff x="1296" y="1008"/>
            <a:chExt cx="2976" cy="2208"/>
          </a:xfrm>
        </p:grpSpPr>
        <p:sp>
          <p:nvSpPr>
            <p:cNvPr id="24682" name="Line 3"/>
            <p:cNvSpPr>
              <a:spLocks noChangeShapeType="1"/>
            </p:cNvSpPr>
            <p:nvPr/>
          </p:nvSpPr>
          <p:spPr bwMode="auto">
            <a:xfrm>
              <a:off x="1296" y="1008"/>
              <a:ext cx="1488" cy="864"/>
            </a:xfrm>
            <a:prstGeom prst="line">
              <a:avLst/>
            </a:prstGeom>
            <a:noFill/>
            <a:ln w="28575">
              <a:solidFill>
                <a:srgbClr val="FF3300"/>
              </a:solidFill>
              <a:round/>
              <a:headEnd/>
              <a:tailEnd/>
            </a:ln>
            <a:extLst>
              <a:ext uri="{909E8E84-426E-40DD-AFC4-6F175D3DCCD1}">
                <a14:hiddenFill xmlns:a14="http://schemas.microsoft.com/office/drawing/2010/main">
                  <a:noFill/>
                </a14:hiddenFill>
              </a:ext>
            </a:extLst>
          </p:spPr>
          <p:txBody>
            <a:bodyPr/>
            <a:lstStyle/>
            <a:p>
              <a:endParaRPr lang="en-GB" sz="1350"/>
            </a:p>
          </p:txBody>
        </p:sp>
        <p:sp>
          <p:nvSpPr>
            <p:cNvPr id="24683" name="Line 4"/>
            <p:cNvSpPr>
              <a:spLocks noChangeShapeType="1"/>
            </p:cNvSpPr>
            <p:nvPr/>
          </p:nvSpPr>
          <p:spPr bwMode="auto">
            <a:xfrm flipV="1">
              <a:off x="1296" y="2352"/>
              <a:ext cx="1488" cy="864"/>
            </a:xfrm>
            <a:prstGeom prst="line">
              <a:avLst/>
            </a:prstGeom>
            <a:noFill/>
            <a:ln w="28575">
              <a:solidFill>
                <a:srgbClr val="FF3300"/>
              </a:solidFill>
              <a:round/>
              <a:headEnd/>
              <a:tailEnd/>
            </a:ln>
            <a:extLst>
              <a:ext uri="{909E8E84-426E-40DD-AFC4-6F175D3DCCD1}">
                <a14:hiddenFill xmlns:a14="http://schemas.microsoft.com/office/drawing/2010/main">
                  <a:noFill/>
                </a14:hiddenFill>
              </a:ext>
            </a:extLst>
          </p:spPr>
          <p:txBody>
            <a:bodyPr/>
            <a:lstStyle/>
            <a:p>
              <a:endParaRPr lang="en-GB" sz="1350"/>
            </a:p>
          </p:txBody>
        </p:sp>
        <p:sp>
          <p:nvSpPr>
            <p:cNvPr id="24684" name="Line 5"/>
            <p:cNvSpPr>
              <a:spLocks noChangeShapeType="1"/>
            </p:cNvSpPr>
            <p:nvPr/>
          </p:nvSpPr>
          <p:spPr bwMode="auto">
            <a:xfrm flipH="1">
              <a:off x="2784" y="1008"/>
              <a:ext cx="1488" cy="864"/>
            </a:xfrm>
            <a:prstGeom prst="line">
              <a:avLst/>
            </a:prstGeom>
            <a:noFill/>
            <a:ln w="28575">
              <a:solidFill>
                <a:srgbClr val="FF3300"/>
              </a:solidFill>
              <a:round/>
              <a:headEnd/>
              <a:tailEnd/>
            </a:ln>
            <a:extLst>
              <a:ext uri="{909E8E84-426E-40DD-AFC4-6F175D3DCCD1}">
                <a14:hiddenFill xmlns:a14="http://schemas.microsoft.com/office/drawing/2010/main">
                  <a:noFill/>
                </a14:hiddenFill>
              </a:ext>
            </a:extLst>
          </p:spPr>
          <p:txBody>
            <a:bodyPr/>
            <a:lstStyle/>
            <a:p>
              <a:endParaRPr lang="en-GB" sz="1350"/>
            </a:p>
          </p:txBody>
        </p:sp>
        <p:sp>
          <p:nvSpPr>
            <p:cNvPr id="24685" name="Line 6"/>
            <p:cNvSpPr>
              <a:spLocks noChangeShapeType="1"/>
            </p:cNvSpPr>
            <p:nvPr/>
          </p:nvSpPr>
          <p:spPr bwMode="auto">
            <a:xfrm flipH="1" flipV="1">
              <a:off x="2784" y="2352"/>
              <a:ext cx="1488" cy="864"/>
            </a:xfrm>
            <a:prstGeom prst="line">
              <a:avLst/>
            </a:prstGeom>
            <a:noFill/>
            <a:ln w="28575">
              <a:solidFill>
                <a:srgbClr val="FF3300"/>
              </a:solidFill>
              <a:round/>
              <a:headEnd/>
              <a:tailEnd/>
            </a:ln>
            <a:extLst>
              <a:ext uri="{909E8E84-426E-40DD-AFC4-6F175D3DCCD1}">
                <a14:hiddenFill xmlns:a14="http://schemas.microsoft.com/office/drawing/2010/main">
                  <a:noFill/>
                </a14:hiddenFill>
              </a:ext>
            </a:extLst>
          </p:spPr>
          <p:txBody>
            <a:bodyPr/>
            <a:lstStyle/>
            <a:p>
              <a:endParaRPr lang="en-GB" sz="1350"/>
            </a:p>
          </p:txBody>
        </p:sp>
      </p:grpSp>
      <p:sp>
        <p:nvSpPr>
          <p:cNvPr id="24579" name="Text Box 8"/>
          <p:cNvSpPr txBox="1">
            <a:spLocks noChangeArrowheads="1"/>
          </p:cNvSpPr>
          <p:nvPr/>
        </p:nvSpPr>
        <p:spPr bwMode="auto">
          <a:xfrm>
            <a:off x="2167535" y="3696044"/>
            <a:ext cx="1540720" cy="41549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eaLnBrk="1" hangingPunct="1"/>
            <a:r>
              <a:rPr lang="en-GB" altLang="en-US" sz="1050" b="1" dirty="0">
                <a:latin typeface="Arial" charset="0"/>
              </a:rPr>
              <a:t>Occupational standards</a:t>
            </a:r>
            <a:endParaRPr lang="nl-NL" altLang="en-US" sz="1050" b="1" dirty="0">
              <a:latin typeface="Arial" charset="0"/>
            </a:endParaRPr>
          </a:p>
        </p:txBody>
      </p:sp>
      <p:sp>
        <p:nvSpPr>
          <p:cNvPr id="24580" name="Text Box 9"/>
          <p:cNvSpPr txBox="1">
            <a:spLocks noChangeArrowheads="1"/>
          </p:cNvSpPr>
          <p:nvPr/>
        </p:nvSpPr>
        <p:spPr bwMode="auto">
          <a:xfrm>
            <a:off x="3328656" y="3294460"/>
            <a:ext cx="1132111" cy="41549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eaLnBrk="1" hangingPunct="1"/>
            <a:r>
              <a:rPr lang="en-GB" altLang="en-US" sz="1050" b="1" dirty="0">
                <a:latin typeface="Arial" charset="0"/>
              </a:rPr>
              <a:t>Qualification standards</a:t>
            </a:r>
            <a:endParaRPr lang="nl-NL" altLang="en-US" sz="1050" b="1" dirty="0">
              <a:latin typeface="Arial" charset="0"/>
            </a:endParaRPr>
          </a:p>
        </p:txBody>
      </p:sp>
      <p:sp>
        <p:nvSpPr>
          <p:cNvPr id="24581" name="Text Box 10"/>
          <p:cNvSpPr txBox="1">
            <a:spLocks noChangeArrowheads="1"/>
          </p:cNvSpPr>
          <p:nvPr/>
        </p:nvSpPr>
        <p:spPr bwMode="auto">
          <a:xfrm>
            <a:off x="5629276" y="3454004"/>
            <a:ext cx="1028700" cy="25391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eaLnBrk="1" hangingPunct="1"/>
            <a:r>
              <a:rPr lang="en-GB" altLang="en-US" sz="1050" b="1" dirty="0">
                <a:latin typeface="Arial" charset="0"/>
              </a:rPr>
              <a:t>Curricula</a:t>
            </a:r>
            <a:endParaRPr lang="nl-NL" altLang="en-US" sz="1050" b="1" dirty="0">
              <a:latin typeface="Arial" charset="0"/>
            </a:endParaRPr>
          </a:p>
        </p:txBody>
      </p:sp>
      <p:sp>
        <p:nvSpPr>
          <p:cNvPr id="24582" name="Text Box 11"/>
          <p:cNvSpPr txBox="1">
            <a:spLocks noChangeArrowheads="1"/>
          </p:cNvSpPr>
          <p:nvPr/>
        </p:nvSpPr>
        <p:spPr bwMode="auto">
          <a:xfrm>
            <a:off x="4428804" y="3657846"/>
            <a:ext cx="1361206" cy="415498"/>
          </a:xfrm>
          <a:prstGeom prst="rect">
            <a:avLst/>
          </a:prstGeom>
          <a:noFill/>
          <a:ln>
            <a:noFill/>
          </a:ln>
          <a:extLst/>
        </p:spPr>
        <p:txBody>
          <a:bodyPr wrap="square">
            <a:spAutoFit/>
          </a:bodyP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eaLnBrk="1" hangingPunct="1"/>
            <a:r>
              <a:rPr lang="en-GB" altLang="en-US" sz="1050" b="1" dirty="0">
                <a:latin typeface="Arial" charset="0"/>
              </a:rPr>
              <a:t>Educational standards</a:t>
            </a:r>
            <a:endParaRPr lang="nl-NL" altLang="en-US" sz="1050" b="1" dirty="0">
              <a:latin typeface="Arial" charset="0"/>
            </a:endParaRPr>
          </a:p>
        </p:txBody>
      </p:sp>
      <p:sp>
        <p:nvSpPr>
          <p:cNvPr id="24583" name="Text Box 12"/>
          <p:cNvSpPr txBox="1">
            <a:spLocks noChangeArrowheads="1"/>
          </p:cNvSpPr>
          <p:nvPr/>
        </p:nvSpPr>
        <p:spPr bwMode="auto">
          <a:xfrm>
            <a:off x="6868129" y="3549464"/>
            <a:ext cx="760144" cy="25391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eaLnBrk="1" hangingPunct="1"/>
            <a:r>
              <a:rPr lang="en-GB" altLang="en-US" sz="1050" b="1" dirty="0">
                <a:latin typeface="Arial" charset="0"/>
              </a:rPr>
              <a:t>Students</a:t>
            </a:r>
            <a:endParaRPr lang="nl-NL" altLang="en-US" sz="1050" b="1" dirty="0">
              <a:latin typeface="Arial" charset="0"/>
            </a:endParaRPr>
          </a:p>
        </p:txBody>
      </p:sp>
      <p:sp>
        <p:nvSpPr>
          <p:cNvPr id="24584" name="Oval 13"/>
          <p:cNvSpPr>
            <a:spLocks noChangeArrowheads="1"/>
          </p:cNvSpPr>
          <p:nvPr/>
        </p:nvSpPr>
        <p:spPr bwMode="auto">
          <a:xfrm>
            <a:off x="1428750" y="22086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85" name="Oval 14"/>
          <p:cNvSpPr>
            <a:spLocks noChangeArrowheads="1"/>
          </p:cNvSpPr>
          <p:nvPr/>
        </p:nvSpPr>
        <p:spPr bwMode="auto">
          <a:xfrm>
            <a:off x="1600200" y="25515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86" name="Oval 15"/>
          <p:cNvSpPr>
            <a:spLocks noChangeArrowheads="1"/>
          </p:cNvSpPr>
          <p:nvPr/>
        </p:nvSpPr>
        <p:spPr bwMode="auto">
          <a:xfrm>
            <a:off x="1714500" y="28944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87" name="Oval 16"/>
          <p:cNvSpPr>
            <a:spLocks noChangeArrowheads="1"/>
          </p:cNvSpPr>
          <p:nvPr/>
        </p:nvSpPr>
        <p:spPr bwMode="auto">
          <a:xfrm>
            <a:off x="1943100" y="23800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88" name="Oval 17"/>
          <p:cNvSpPr>
            <a:spLocks noChangeArrowheads="1"/>
          </p:cNvSpPr>
          <p:nvPr/>
        </p:nvSpPr>
        <p:spPr bwMode="auto">
          <a:xfrm>
            <a:off x="1428750" y="30087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89" name="Oval 18"/>
          <p:cNvSpPr>
            <a:spLocks noChangeArrowheads="1"/>
          </p:cNvSpPr>
          <p:nvPr/>
        </p:nvSpPr>
        <p:spPr bwMode="auto">
          <a:xfrm>
            <a:off x="1257300" y="32944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0" name="Oval 19"/>
          <p:cNvSpPr>
            <a:spLocks noChangeArrowheads="1"/>
          </p:cNvSpPr>
          <p:nvPr/>
        </p:nvSpPr>
        <p:spPr bwMode="auto">
          <a:xfrm>
            <a:off x="1428750" y="40945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1" name="Oval 20"/>
          <p:cNvSpPr>
            <a:spLocks noChangeArrowheads="1"/>
          </p:cNvSpPr>
          <p:nvPr/>
        </p:nvSpPr>
        <p:spPr bwMode="auto">
          <a:xfrm>
            <a:off x="1900238" y="4085035"/>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2" name="Oval 21"/>
          <p:cNvSpPr>
            <a:spLocks noChangeArrowheads="1"/>
          </p:cNvSpPr>
          <p:nvPr/>
        </p:nvSpPr>
        <p:spPr bwMode="auto">
          <a:xfrm>
            <a:off x="1418245" y="4370785"/>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3" name="Oval 22"/>
          <p:cNvSpPr>
            <a:spLocks noChangeArrowheads="1"/>
          </p:cNvSpPr>
          <p:nvPr/>
        </p:nvSpPr>
        <p:spPr bwMode="auto">
          <a:xfrm>
            <a:off x="1771650" y="47232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4" name="Oval 23"/>
          <p:cNvSpPr>
            <a:spLocks noChangeArrowheads="1"/>
          </p:cNvSpPr>
          <p:nvPr/>
        </p:nvSpPr>
        <p:spPr bwMode="auto">
          <a:xfrm>
            <a:off x="2000250" y="30087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5" name="Oval 24"/>
          <p:cNvSpPr>
            <a:spLocks noChangeArrowheads="1"/>
          </p:cNvSpPr>
          <p:nvPr/>
        </p:nvSpPr>
        <p:spPr bwMode="auto">
          <a:xfrm>
            <a:off x="2584217" y="31230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6" name="Oval 25"/>
          <p:cNvSpPr>
            <a:spLocks noChangeArrowheads="1"/>
          </p:cNvSpPr>
          <p:nvPr/>
        </p:nvSpPr>
        <p:spPr bwMode="auto">
          <a:xfrm>
            <a:off x="2431466" y="4111937"/>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7" name="Oval 26"/>
          <p:cNvSpPr>
            <a:spLocks noChangeArrowheads="1"/>
          </p:cNvSpPr>
          <p:nvPr/>
        </p:nvSpPr>
        <p:spPr bwMode="auto">
          <a:xfrm>
            <a:off x="2914650" y="31801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8" name="Oval 27"/>
          <p:cNvSpPr>
            <a:spLocks noChangeArrowheads="1"/>
          </p:cNvSpPr>
          <p:nvPr/>
        </p:nvSpPr>
        <p:spPr bwMode="auto">
          <a:xfrm>
            <a:off x="2628900" y="42660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9" name="Oval 28"/>
          <p:cNvSpPr>
            <a:spLocks noChangeArrowheads="1"/>
          </p:cNvSpPr>
          <p:nvPr/>
        </p:nvSpPr>
        <p:spPr bwMode="auto">
          <a:xfrm>
            <a:off x="2971800" y="39802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0" name="Oval 29"/>
          <p:cNvSpPr>
            <a:spLocks noChangeArrowheads="1"/>
          </p:cNvSpPr>
          <p:nvPr/>
        </p:nvSpPr>
        <p:spPr bwMode="auto">
          <a:xfrm>
            <a:off x="2743200" y="28944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1" name="Oval 30"/>
          <p:cNvSpPr>
            <a:spLocks noChangeArrowheads="1"/>
          </p:cNvSpPr>
          <p:nvPr/>
        </p:nvSpPr>
        <p:spPr bwMode="auto">
          <a:xfrm>
            <a:off x="6057900" y="32944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2" name="Oval 31"/>
          <p:cNvSpPr>
            <a:spLocks noChangeArrowheads="1"/>
          </p:cNvSpPr>
          <p:nvPr/>
        </p:nvSpPr>
        <p:spPr bwMode="auto">
          <a:xfrm>
            <a:off x="6134420" y="3793644"/>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3" name="Oval 32"/>
          <p:cNvSpPr>
            <a:spLocks noChangeArrowheads="1"/>
          </p:cNvSpPr>
          <p:nvPr/>
        </p:nvSpPr>
        <p:spPr bwMode="auto">
          <a:xfrm>
            <a:off x="5829300" y="32944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4" name="Oval 33"/>
          <p:cNvSpPr>
            <a:spLocks noChangeArrowheads="1"/>
          </p:cNvSpPr>
          <p:nvPr/>
        </p:nvSpPr>
        <p:spPr bwMode="auto">
          <a:xfrm>
            <a:off x="5772150" y="30658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5" name="Oval 34"/>
          <p:cNvSpPr>
            <a:spLocks noChangeArrowheads="1"/>
          </p:cNvSpPr>
          <p:nvPr/>
        </p:nvSpPr>
        <p:spPr bwMode="auto">
          <a:xfrm>
            <a:off x="6115050" y="27801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6" name="Oval 35"/>
          <p:cNvSpPr>
            <a:spLocks noChangeArrowheads="1"/>
          </p:cNvSpPr>
          <p:nvPr/>
        </p:nvSpPr>
        <p:spPr bwMode="auto">
          <a:xfrm>
            <a:off x="6057900" y="42088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7" name="Oval 36"/>
          <p:cNvSpPr>
            <a:spLocks noChangeArrowheads="1"/>
          </p:cNvSpPr>
          <p:nvPr/>
        </p:nvSpPr>
        <p:spPr bwMode="auto">
          <a:xfrm>
            <a:off x="5772150" y="42088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8" name="Oval 37"/>
          <p:cNvSpPr>
            <a:spLocks noChangeArrowheads="1"/>
          </p:cNvSpPr>
          <p:nvPr/>
        </p:nvSpPr>
        <p:spPr bwMode="auto">
          <a:xfrm>
            <a:off x="6743700" y="22657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9" name="Oval 38"/>
          <p:cNvSpPr>
            <a:spLocks noChangeArrowheads="1"/>
          </p:cNvSpPr>
          <p:nvPr/>
        </p:nvSpPr>
        <p:spPr bwMode="auto">
          <a:xfrm>
            <a:off x="6858000" y="24943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0" name="Oval 39"/>
          <p:cNvSpPr>
            <a:spLocks noChangeArrowheads="1"/>
          </p:cNvSpPr>
          <p:nvPr/>
        </p:nvSpPr>
        <p:spPr bwMode="auto">
          <a:xfrm>
            <a:off x="7029450" y="29515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1" name="Oval 40"/>
          <p:cNvSpPr>
            <a:spLocks noChangeArrowheads="1"/>
          </p:cNvSpPr>
          <p:nvPr/>
        </p:nvSpPr>
        <p:spPr bwMode="auto">
          <a:xfrm>
            <a:off x="7258050" y="24372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2" name="Oval 41"/>
          <p:cNvSpPr>
            <a:spLocks noChangeArrowheads="1"/>
          </p:cNvSpPr>
          <p:nvPr/>
        </p:nvSpPr>
        <p:spPr bwMode="auto">
          <a:xfrm>
            <a:off x="6743700" y="30658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3" name="Oval 42"/>
          <p:cNvSpPr>
            <a:spLocks noChangeArrowheads="1"/>
          </p:cNvSpPr>
          <p:nvPr/>
        </p:nvSpPr>
        <p:spPr bwMode="auto">
          <a:xfrm>
            <a:off x="7372350" y="29515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4" name="Oval 43"/>
          <p:cNvSpPr>
            <a:spLocks noChangeArrowheads="1"/>
          </p:cNvSpPr>
          <p:nvPr/>
        </p:nvSpPr>
        <p:spPr bwMode="auto">
          <a:xfrm>
            <a:off x="7486650" y="38659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5" name="Oval 44"/>
          <p:cNvSpPr>
            <a:spLocks noChangeArrowheads="1"/>
          </p:cNvSpPr>
          <p:nvPr/>
        </p:nvSpPr>
        <p:spPr bwMode="auto">
          <a:xfrm>
            <a:off x="6800850" y="39802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6" name="Oval 45"/>
          <p:cNvSpPr>
            <a:spLocks noChangeArrowheads="1"/>
          </p:cNvSpPr>
          <p:nvPr/>
        </p:nvSpPr>
        <p:spPr bwMode="auto">
          <a:xfrm>
            <a:off x="7143750" y="43803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7" name="Oval 46"/>
          <p:cNvSpPr>
            <a:spLocks noChangeArrowheads="1"/>
          </p:cNvSpPr>
          <p:nvPr/>
        </p:nvSpPr>
        <p:spPr bwMode="auto">
          <a:xfrm>
            <a:off x="6686550" y="44946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8" name="Oval 47"/>
          <p:cNvSpPr>
            <a:spLocks noChangeArrowheads="1"/>
          </p:cNvSpPr>
          <p:nvPr/>
        </p:nvSpPr>
        <p:spPr bwMode="auto">
          <a:xfrm>
            <a:off x="7143750" y="49518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9" name="Oval 48"/>
          <p:cNvSpPr>
            <a:spLocks noChangeArrowheads="1"/>
          </p:cNvSpPr>
          <p:nvPr/>
        </p:nvSpPr>
        <p:spPr bwMode="auto">
          <a:xfrm>
            <a:off x="7315200" y="31801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20" name="Oval 49"/>
          <p:cNvSpPr>
            <a:spLocks noChangeArrowheads="1"/>
          </p:cNvSpPr>
          <p:nvPr/>
        </p:nvSpPr>
        <p:spPr bwMode="auto">
          <a:xfrm>
            <a:off x="7200900" y="39802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21" name="Oval 50"/>
          <p:cNvSpPr>
            <a:spLocks noChangeArrowheads="1"/>
          </p:cNvSpPr>
          <p:nvPr/>
        </p:nvSpPr>
        <p:spPr bwMode="auto">
          <a:xfrm>
            <a:off x="5029200" y="4170760"/>
            <a:ext cx="171450" cy="171450"/>
          </a:xfrm>
          <a:prstGeom prst="ellipse">
            <a:avLst/>
          </a:prstGeom>
          <a:solidFill>
            <a:srgbClr val="CC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endParaRPr lang="nl-NL" altLang="en-US" sz="1350" dirty="0">
              <a:latin typeface="Arial" charset="0"/>
            </a:endParaRPr>
          </a:p>
        </p:txBody>
      </p:sp>
      <p:sp>
        <p:nvSpPr>
          <p:cNvPr id="24622" name="Oval 51"/>
          <p:cNvSpPr>
            <a:spLocks noChangeArrowheads="1"/>
          </p:cNvSpPr>
          <p:nvPr/>
        </p:nvSpPr>
        <p:spPr bwMode="auto">
          <a:xfrm>
            <a:off x="5029200" y="3294460"/>
            <a:ext cx="171450" cy="171450"/>
          </a:xfrm>
          <a:prstGeom prst="ellipse">
            <a:avLst/>
          </a:prstGeom>
          <a:solidFill>
            <a:srgbClr val="CC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endParaRPr lang="nl-NL" altLang="en-US" sz="1350" dirty="0">
              <a:latin typeface="Arial" charset="0"/>
            </a:endParaRPr>
          </a:p>
        </p:txBody>
      </p:sp>
      <p:sp>
        <p:nvSpPr>
          <p:cNvPr id="24623" name="Oval 52"/>
          <p:cNvSpPr>
            <a:spLocks noChangeArrowheads="1"/>
          </p:cNvSpPr>
          <p:nvPr/>
        </p:nvSpPr>
        <p:spPr bwMode="auto">
          <a:xfrm>
            <a:off x="4776026" y="3465910"/>
            <a:ext cx="171450" cy="171450"/>
          </a:xfrm>
          <a:prstGeom prst="ellipse">
            <a:avLst/>
          </a:prstGeom>
          <a:solidFill>
            <a:srgbClr val="CC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endParaRPr lang="nl-NL" altLang="en-US" sz="1350" dirty="0">
              <a:latin typeface="Arial" charset="0"/>
            </a:endParaRPr>
          </a:p>
        </p:txBody>
      </p:sp>
      <p:sp>
        <p:nvSpPr>
          <p:cNvPr id="24624" name="Oval 53"/>
          <p:cNvSpPr>
            <a:spLocks noChangeArrowheads="1"/>
          </p:cNvSpPr>
          <p:nvPr/>
        </p:nvSpPr>
        <p:spPr bwMode="auto">
          <a:xfrm>
            <a:off x="5029200" y="3008710"/>
            <a:ext cx="171450" cy="171450"/>
          </a:xfrm>
          <a:prstGeom prst="ellipse">
            <a:avLst/>
          </a:prstGeom>
          <a:solidFill>
            <a:srgbClr val="CC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endParaRPr lang="nl-NL" altLang="en-US" sz="1350" dirty="0">
              <a:latin typeface="Arial" charset="0"/>
            </a:endParaRPr>
          </a:p>
        </p:txBody>
      </p:sp>
      <p:sp>
        <p:nvSpPr>
          <p:cNvPr id="24625" name="Oval 54"/>
          <p:cNvSpPr>
            <a:spLocks noChangeArrowheads="1"/>
          </p:cNvSpPr>
          <p:nvPr/>
        </p:nvSpPr>
        <p:spPr bwMode="auto">
          <a:xfrm>
            <a:off x="2571750" y="2753816"/>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26" name="Oval 55"/>
          <p:cNvSpPr>
            <a:spLocks noChangeArrowheads="1"/>
          </p:cNvSpPr>
          <p:nvPr/>
        </p:nvSpPr>
        <p:spPr bwMode="auto">
          <a:xfrm>
            <a:off x="2514600" y="47232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27" name="Oval 56"/>
          <p:cNvSpPr>
            <a:spLocks noChangeArrowheads="1"/>
          </p:cNvSpPr>
          <p:nvPr/>
        </p:nvSpPr>
        <p:spPr bwMode="auto">
          <a:xfrm>
            <a:off x="5886450" y="45517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28" name="Oval 57"/>
          <p:cNvSpPr>
            <a:spLocks noChangeArrowheads="1"/>
          </p:cNvSpPr>
          <p:nvPr/>
        </p:nvSpPr>
        <p:spPr bwMode="auto">
          <a:xfrm>
            <a:off x="5829300" y="27801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30" name="Oval 59"/>
          <p:cNvSpPr>
            <a:spLocks noChangeArrowheads="1"/>
          </p:cNvSpPr>
          <p:nvPr/>
        </p:nvSpPr>
        <p:spPr bwMode="auto">
          <a:xfrm>
            <a:off x="1600200" y="44374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32" name="Oval 61"/>
          <p:cNvSpPr>
            <a:spLocks noChangeArrowheads="1"/>
          </p:cNvSpPr>
          <p:nvPr/>
        </p:nvSpPr>
        <p:spPr bwMode="auto">
          <a:xfrm>
            <a:off x="1600200" y="49518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33" name="Oval 62"/>
          <p:cNvSpPr>
            <a:spLocks noChangeArrowheads="1"/>
          </p:cNvSpPr>
          <p:nvPr/>
        </p:nvSpPr>
        <p:spPr bwMode="auto">
          <a:xfrm>
            <a:off x="1885950" y="43231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34" name="Oval 63"/>
          <p:cNvSpPr>
            <a:spLocks noChangeArrowheads="1"/>
          </p:cNvSpPr>
          <p:nvPr/>
        </p:nvSpPr>
        <p:spPr bwMode="auto">
          <a:xfrm>
            <a:off x="1885950" y="27229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35" name="Oval 64"/>
          <p:cNvSpPr>
            <a:spLocks noChangeArrowheads="1"/>
          </p:cNvSpPr>
          <p:nvPr/>
        </p:nvSpPr>
        <p:spPr bwMode="auto">
          <a:xfrm>
            <a:off x="7029450" y="22657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36" name="Oval 65"/>
          <p:cNvSpPr>
            <a:spLocks noChangeArrowheads="1"/>
          </p:cNvSpPr>
          <p:nvPr/>
        </p:nvSpPr>
        <p:spPr bwMode="auto">
          <a:xfrm>
            <a:off x="7086600" y="26086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37" name="Oval 66"/>
          <p:cNvSpPr>
            <a:spLocks noChangeArrowheads="1"/>
          </p:cNvSpPr>
          <p:nvPr/>
        </p:nvSpPr>
        <p:spPr bwMode="auto">
          <a:xfrm>
            <a:off x="7143750" y="32373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38" name="Oval 67"/>
          <p:cNvSpPr>
            <a:spLocks noChangeArrowheads="1"/>
          </p:cNvSpPr>
          <p:nvPr/>
        </p:nvSpPr>
        <p:spPr bwMode="auto">
          <a:xfrm>
            <a:off x="7372350" y="42660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39" name="Oval 68"/>
          <p:cNvSpPr>
            <a:spLocks noChangeArrowheads="1"/>
          </p:cNvSpPr>
          <p:nvPr/>
        </p:nvSpPr>
        <p:spPr bwMode="auto">
          <a:xfrm>
            <a:off x="6915150" y="42660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40" name="Oval 69"/>
          <p:cNvSpPr>
            <a:spLocks noChangeArrowheads="1"/>
          </p:cNvSpPr>
          <p:nvPr/>
        </p:nvSpPr>
        <p:spPr bwMode="auto">
          <a:xfrm>
            <a:off x="6972300" y="46660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41" name="Oval 70"/>
          <p:cNvSpPr>
            <a:spLocks noChangeArrowheads="1"/>
          </p:cNvSpPr>
          <p:nvPr/>
        </p:nvSpPr>
        <p:spPr bwMode="auto">
          <a:xfrm>
            <a:off x="6858000" y="48946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42" name="Oval 71"/>
          <p:cNvSpPr>
            <a:spLocks noChangeArrowheads="1"/>
          </p:cNvSpPr>
          <p:nvPr/>
        </p:nvSpPr>
        <p:spPr bwMode="auto">
          <a:xfrm>
            <a:off x="7200900" y="52375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43" name="Oval 72"/>
          <p:cNvSpPr>
            <a:spLocks noChangeArrowheads="1"/>
          </p:cNvSpPr>
          <p:nvPr/>
        </p:nvSpPr>
        <p:spPr bwMode="auto">
          <a:xfrm>
            <a:off x="7086600" y="20371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44" name="Oval 73"/>
          <p:cNvSpPr>
            <a:spLocks noChangeArrowheads="1"/>
          </p:cNvSpPr>
          <p:nvPr/>
        </p:nvSpPr>
        <p:spPr bwMode="auto">
          <a:xfrm>
            <a:off x="6057900" y="24943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45" name="Oval 74"/>
          <p:cNvSpPr>
            <a:spLocks noChangeArrowheads="1"/>
          </p:cNvSpPr>
          <p:nvPr/>
        </p:nvSpPr>
        <p:spPr bwMode="auto">
          <a:xfrm>
            <a:off x="2800350" y="26086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46" name="Oval 75"/>
          <p:cNvSpPr>
            <a:spLocks noChangeArrowheads="1"/>
          </p:cNvSpPr>
          <p:nvPr/>
        </p:nvSpPr>
        <p:spPr bwMode="auto">
          <a:xfrm>
            <a:off x="2857500" y="44946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48" name="Oval 77"/>
          <p:cNvSpPr>
            <a:spLocks noChangeArrowheads="1"/>
          </p:cNvSpPr>
          <p:nvPr/>
        </p:nvSpPr>
        <p:spPr bwMode="auto">
          <a:xfrm>
            <a:off x="1314450" y="35230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49" name="Oval 78"/>
          <p:cNvSpPr>
            <a:spLocks noChangeArrowheads="1"/>
          </p:cNvSpPr>
          <p:nvPr/>
        </p:nvSpPr>
        <p:spPr bwMode="auto">
          <a:xfrm>
            <a:off x="3623756" y="3818680"/>
            <a:ext cx="171450" cy="171450"/>
          </a:xfrm>
          <a:prstGeom prst="ellipse">
            <a:avLst/>
          </a:prstGeom>
          <a:solidFill>
            <a:srgbClr val="CC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endParaRPr lang="nl-NL" altLang="en-US" sz="1350" dirty="0">
              <a:latin typeface="Arial" charset="0"/>
            </a:endParaRPr>
          </a:p>
        </p:txBody>
      </p:sp>
      <p:sp>
        <p:nvSpPr>
          <p:cNvPr id="24650" name="Oval 79"/>
          <p:cNvSpPr>
            <a:spLocks noChangeArrowheads="1"/>
          </p:cNvSpPr>
          <p:nvPr/>
        </p:nvSpPr>
        <p:spPr bwMode="auto">
          <a:xfrm>
            <a:off x="3654151" y="3132450"/>
            <a:ext cx="171450" cy="171450"/>
          </a:xfrm>
          <a:prstGeom prst="ellipse">
            <a:avLst/>
          </a:prstGeom>
          <a:solidFill>
            <a:srgbClr val="CC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endParaRPr lang="nl-NL" altLang="en-US" sz="1350" dirty="0">
              <a:latin typeface="Arial" charset="0"/>
            </a:endParaRPr>
          </a:p>
        </p:txBody>
      </p:sp>
      <p:sp>
        <p:nvSpPr>
          <p:cNvPr id="24651" name="Oval 80"/>
          <p:cNvSpPr>
            <a:spLocks noChangeArrowheads="1"/>
          </p:cNvSpPr>
          <p:nvPr/>
        </p:nvSpPr>
        <p:spPr bwMode="auto">
          <a:xfrm>
            <a:off x="3843128" y="3686875"/>
            <a:ext cx="171450" cy="171450"/>
          </a:xfrm>
          <a:prstGeom prst="ellipse">
            <a:avLst/>
          </a:prstGeom>
          <a:solidFill>
            <a:srgbClr val="CC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endParaRPr lang="nl-NL" altLang="en-US" sz="1350" dirty="0">
              <a:latin typeface="Arial" charset="0"/>
            </a:endParaRPr>
          </a:p>
        </p:txBody>
      </p:sp>
      <p:sp>
        <p:nvSpPr>
          <p:cNvPr id="24652" name="Oval 81"/>
          <p:cNvSpPr>
            <a:spLocks noChangeArrowheads="1"/>
          </p:cNvSpPr>
          <p:nvPr/>
        </p:nvSpPr>
        <p:spPr bwMode="auto">
          <a:xfrm>
            <a:off x="3837385" y="3008710"/>
            <a:ext cx="171450" cy="171450"/>
          </a:xfrm>
          <a:prstGeom prst="ellipse">
            <a:avLst/>
          </a:prstGeom>
          <a:solidFill>
            <a:srgbClr val="CC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endParaRPr lang="nl-NL" altLang="en-US" sz="1350" dirty="0">
              <a:latin typeface="Arial" charset="0"/>
            </a:endParaRPr>
          </a:p>
        </p:txBody>
      </p:sp>
      <p:sp>
        <p:nvSpPr>
          <p:cNvPr id="24656" name="Oval 85"/>
          <p:cNvSpPr>
            <a:spLocks noChangeArrowheads="1"/>
          </p:cNvSpPr>
          <p:nvPr/>
        </p:nvSpPr>
        <p:spPr bwMode="auto">
          <a:xfrm>
            <a:off x="6858000" y="28372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57" name="Oval 86"/>
          <p:cNvSpPr>
            <a:spLocks noChangeArrowheads="1"/>
          </p:cNvSpPr>
          <p:nvPr/>
        </p:nvSpPr>
        <p:spPr bwMode="auto">
          <a:xfrm>
            <a:off x="7315200" y="26086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58" name="Oval 87"/>
          <p:cNvSpPr>
            <a:spLocks noChangeArrowheads="1"/>
          </p:cNvSpPr>
          <p:nvPr/>
        </p:nvSpPr>
        <p:spPr bwMode="auto">
          <a:xfrm>
            <a:off x="6858000" y="32944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59" name="Oval 88"/>
          <p:cNvSpPr>
            <a:spLocks noChangeArrowheads="1"/>
          </p:cNvSpPr>
          <p:nvPr/>
        </p:nvSpPr>
        <p:spPr bwMode="auto">
          <a:xfrm>
            <a:off x="6734495" y="37516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0" name="Oval 89"/>
          <p:cNvSpPr>
            <a:spLocks noChangeArrowheads="1"/>
          </p:cNvSpPr>
          <p:nvPr/>
        </p:nvSpPr>
        <p:spPr bwMode="auto">
          <a:xfrm>
            <a:off x="6572250" y="48946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1" name="Oval 90"/>
          <p:cNvSpPr>
            <a:spLocks noChangeArrowheads="1"/>
          </p:cNvSpPr>
          <p:nvPr/>
        </p:nvSpPr>
        <p:spPr bwMode="auto">
          <a:xfrm>
            <a:off x="6858000" y="51232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2" name="Oval 91"/>
          <p:cNvSpPr>
            <a:spLocks noChangeArrowheads="1"/>
          </p:cNvSpPr>
          <p:nvPr/>
        </p:nvSpPr>
        <p:spPr bwMode="auto">
          <a:xfrm>
            <a:off x="5772150" y="26086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3" name="Oval 92"/>
          <p:cNvSpPr>
            <a:spLocks noChangeArrowheads="1"/>
          </p:cNvSpPr>
          <p:nvPr/>
        </p:nvSpPr>
        <p:spPr bwMode="auto">
          <a:xfrm>
            <a:off x="6172200" y="30658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4" name="Oval 93"/>
          <p:cNvSpPr>
            <a:spLocks noChangeArrowheads="1"/>
          </p:cNvSpPr>
          <p:nvPr/>
        </p:nvSpPr>
        <p:spPr bwMode="auto">
          <a:xfrm>
            <a:off x="5943600" y="31230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5" name="Oval 94"/>
          <p:cNvSpPr>
            <a:spLocks noChangeArrowheads="1"/>
          </p:cNvSpPr>
          <p:nvPr/>
        </p:nvSpPr>
        <p:spPr bwMode="auto">
          <a:xfrm>
            <a:off x="6000750" y="30087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6" name="Oval 95"/>
          <p:cNvSpPr>
            <a:spLocks noChangeArrowheads="1"/>
          </p:cNvSpPr>
          <p:nvPr/>
        </p:nvSpPr>
        <p:spPr bwMode="auto">
          <a:xfrm>
            <a:off x="6172200" y="40374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7" name="Oval 96"/>
          <p:cNvSpPr>
            <a:spLocks noChangeArrowheads="1"/>
          </p:cNvSpPr>
          <p:nvPr/>
        </p:nvSpPr>
        <p:spPr bwMode="auto">
          <a:xfrm>
            <a:off x="5657850" y="44946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8" name="Oval 97"/>
          <p:cNvSpPr>
            <a:spLocks noChangeArrowheads="1"/>
          </p:cNvSpPr>
          <p:nvPr/>
        </p:nvSpPr>
        <p:spPr bwMode="auto">
          <a:xfrm>
            <a:off x="5943600" y="40374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9" name="Oval 98"/>
          <p:cNvSpPr>
            <a:spLocks noChangeArrowheads="1"/>
          </p:cNvSpPr>
          <p:nvPr/>
        </p:nvSpPr>
        <p:spPr bwMode="auto">
          <a:xfrm>
            <a:off x="5657850" y="39231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70" name="Oval 101"/>
          <p:cNvSpPr>
            <a:spLocks noChangeArrowheads="1"/>
          </p:cNvSpPr>
          <p:nvPr/>
        </p:nvSpPr>
        <p:spPr bwMode="auto">
          <a:xfrm>
            <a:off x="3038475" y="2808685"/>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71" name="Oval 102"/>
          <p:cNvSpPr>
            <a:spLocks noChangeArrowheads="1"/>
          </p:cNvSpPr>
          <p:nvPr/>
        </p:nvSpPr>
        <p:spPr bwMode="auto">
          <a:xfrm>
            <a:off x="3038475" y="4237435"/>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72" name="Oval 103"/>
          <p:cNvSpPr>
            <a:spLocks noChangeArrowheads="1"/>
          </p:cNvSpPr>
          <p:nvPr/>
        </p:nvSpPr>
        <p:spPr bwMode="auto">
          <a:xfrm>
            <a:off x="2014967" y="3309565"/>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74" name="Oval 105"/>
          <p:cNvSpPr>
            <a:spLocks noChangeArrowheads="1"/>
          </p:cNvSpPr>
          <p:nvPr/>
        </p:nvSpPr>
        <p:spPr bwMode="auto">
          <a:xfrm>
            <a:off x="2601183" y="3472067"/>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75" name="Oval 106"/>
          <p:cNvSpPr>
            <a:spLocks noChangeArrowheads="1"/>
          </p:cNvSpPr>
          <p:nvPr/>
        </p:nvSpPr>
        <p:spPr bwMode="auto">
          <a:xfrm>
            <a:off x="2820591" y="4180285"/>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76" name="Oval 107"/>
          <p:cNvSpPr>
            <a:spLocks noChangeArrowheads="1"/>
          </p:cNvSpPr>
          <p:nvPr/>
        </p:nvSpPr>
        <p:spPr bwMode="auto">
          <a:xfrm>
            <a:off x="2998625" y="3466818"/>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77" name="Oval 108"/>
          <p:cNvSpPr>
            <a:spLocks noChangeArrowheads="1"/>
          </p:cNvSpPr>
          <p:nvPr/>
        </p:nvSpPr>
        <p:spPr bwMode="auto">
          <a:xfrm>
            <a:off x="1943100" y="382905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78" name="Oval 109"/>
          <p:cNvSpPr>
            <a:spLocks noChangeArrowheads="1"/>
          </p:cNvSpPr>
          <p:nvPr/>
        </p:nvSpPr>
        <p:spPr bwMode="auto">
          <a:xfrm>
            <a:off x="1895475" y="5037535"/>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79" name="Text Box 111"/>
          <p:cNvSpPr txBox="1">
            <a:spLocks noChangeArrowheads="1"/>
          </p:cNvSpPr>
          <p:nvPr/>
        </p:nvSpPr>
        <p:spPr bwMode="auto">
          <a:xfrm>
            <a:off x="1401095" y="866775"/>
            <a:ext cx="1213794" cy="300082"/>
          </a:xfrm>
          <a:prstGeom prst="rect">
            <a:avLst/>
          </a:prstGeom>
          <a:solidFill>
            <a:schemeClr val="bg1"/>
          </a:solidFill>
          <a:ln w="9525">
            <a:solidFill>
              <a:schemeClr val="accent2"/>
            </a:solidFill>
            <a:miter lim="800000"/>
            <a:headEnd/>
            <a:tailEnd/>
          </a:ln>
        </p:spPr>
        <p:txBody>
          <a:bodyPr wrap="none">
            <a:spAutoFit/>
          </a:bodyP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r>
              <a:rPr lang="en-GB" altLang="en-US" sz="1350" u="sng" dirty="0">
                <a:latin typeface="Arial" panose="020B0604020202020204" pitchFamily="34" charset="0"/>
              </a:rPr>
              <a:t>What to learn</a:t>
            </a:r>
            <a:endParaRPr lang="nl-NL" altLang="en-US" sz="1350" dirty="0">
              <a:latin typeface="Arial" panose="020B0604020202020204" pitchFamily="34" charset="0"/>
            </a:endParaRPr>
          </a:p>
        </p:txBody>
      </p:sp>
      <p:sp>
        <p:nvSpPr>
          <p:cNvPr id="24680" name="Text Box 112"/>
          <p:cNvSpPr txBox="1">
            <a:spLocks noChangeArrowheads="1"/>
          </p:cNvSpPr>
          <p:nvPr/>
        </p:nvSpPr>
        <p:spPr bwMode="auto">
          <a:xfrm>
            <a:off x="6421042" y="875110"/>
            <a:ext cx="1156086" cy="300082"/>
          </a:xfrm>
          <a:prstGeom prst="rect">
            <a:avLst/>
          </a:prstGeom>
          <a:solidFill>
            <a:schemeClr val="bg1"/>
          </a:solidFill>
          <a:ln w="9525">
            <a:solidFill>
              <a:schemeClr val="accent2"/>
            </a:solidFill>
            <a:miter lim="800000"/>
            <a:headEnd/>
            <a:tailEnd/>
          </a:ln>
        </p:spPr>
        <p:txBody>
          <a:bodyPr wrap="none">
            <a:spAutoFit/>
          </a:bodyP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eaLnBrk="1" hangingPunct="1">
              <a:spcBef>
                <a:spcPct val="50000"/>
              </a:spcBef>
            </a:pPr>
            <a:r>
              <a:rPr lang="en-GB" altLang="en-US" sz="1350" u="sng" dirty="0">
                <a:latin typeface="Arial" panose="020B0604020202020204" pitchFamily="34" charset="0"/>
              </a:rPr>
              <a:t>How to learn</a:t>
            </a:r>
            <a:endParaRPr lang="nl-NL" altLang="en-US" sz="1350" dirty="0">
              <a:latin typeface="Arial" panose="020B0604020202020204" pitchFamily="34" charset="0"/>
            </a:endParaRPr>
          </a:p>
        </p:txBody>
      </p:sp>
      <p:sp>
        <p:nvSpPr>
          <p:cNvPr id="24681" name="Text Box 113"/>
          <p:cNvSpPr txBox="1">
            <a:spLocks noChangeArrowheads="1"/>
          </p:cNvSpPr>
          <p:nvPr/>
        </p:nvSpPr>
        <p:spPr bwMode="auto">
          <a:xfrm>
            <a:off x="1408861" y="3505161"/>
            <a:ext cx="795338" cy="623248"/>
          </a:xfrm>
          <a:prstGeom prst="rect">
            <a:avLst/>
          </a:prstGeom>
          <a:solidFill>
            <a:schemeClr val="bg1">
              <a:alpha val="1176"/>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r>
              <a:rPr lang="en-GB" altLang="en-US" sz="1050" b="1" dirty="0">
                <a:solidFill>
                  <a:srgbClr val="FF0000"/>
                </a:solidFill>
                <a:latin typeface="Arial" panose="020B0604020202020204" pitchFamily="34" charset="0"/>
              </a:rPr>
              <a:t>Jobs</a:t>
            </a:r>
            <a:endParaRPr lang="nl-NL" altLang="en-US" sz="1050" b="1" dirty="0">
              <a:solidFill>
                <a:srgbClr val="FF0000"/>
              </a:solidFill>
              <a:latin typeface="Arial" panose="020B0604020202020204" pitchFamily="34" charset="0"/>
            </a:endParaRPr>
          </a:p>
          <a:p>
            <a:pPr algn="ctr" eaLnBrk="1" hangingPunct="1"/>
            <a:r>
              <a:rPr lang="nl-NL" altLang="en-US" sz="1200" b="1" dirty="0">
                <a:latin typeface="Arial" charset="0"/>
              </a:rPr>
              <a:t> </a:t>
            </a:r>
          </a:p>
          <a:p>
            <a:pPr algn="l" eaLnBrk="1" hangingPunct="1"/>
            <a:endParaRPr lang="nl-NL" altLang="en-US" sz="1200" b="1" dirty="0">
              <a:latin typeface="Arial" charset="0"/>
            </a:endParaRPr>
          </a:p>
        </p:txBody>
      </p:sp>
      <p:sp>
        <p:nvSpPr>
          <p:cNvPr id="109" name="Oval 21"/>
          <p:cNvSpPr>
            <a:spLocks noChangeArrowheads="1"/>
          </p:cNvSpPr>
          <p:nvPr/>
        </p:nvSpPr>
        <p:spPr bwMode="auto">
          <a:xfrm>
            <a:off x="1504951" y="4637485"/>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0" name="Oval 21"/>
          <p:cNvSpPr>
            <a:spLocks noChangeArrowheads="1"/>
          </p:cNvSpPr>
          <p:nvPr/>
        </p:nvSpPr>
        <p:spPr bwMode="auto">
          <a:xfrm>
            <a:off x="1318232" y="4980385"/>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1" name="Oval 21"/>
          <p:cNvSpPr>
            <a:spLocks noChangeArrowheads="1"/>
          </p:cNvSpPr>
          <p:nvPr/>
        </p:nvSpPr>
        <p:spPr bwMode="auto">
          <a:xfrm>
            <a:off x="1243504" y="4218315"/>
            <a:ext cx="171450" cy="18252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2" name="Oval 21"/>
          <p:cNvSpPr>
            <a:spLocks noChangeArrowheads="1"/>
          </p:cNvSpPr>
          <p:nvPr/>
        </p:nvSpPr>
        <p:spPr bwMode="auto">
          <a:xfrm>
            <a:off x="1600200" y="4222292"/>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3" name="Oval 21"/>
          <p:cNvSpPr>
            <a:spLocks noChangeArrowheads="1"/>
          </p:cNvSpPr>
          <p:nvPr/>
        </p:nvSpPr>
        <p:spPr bwMode="auto">
          <a:xfrm>
            <a:off x="1809750" y="4510571"/>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4" name="Oval 21"/>
          <p:cNvSpPr>
            <a:spLocks noChangeArrowheads="1"/>
          </p:cNvSpPr>
          <p:nvPr/>
        </p:nvSpPr>
        <p:spPr bwMode="auto">
          <a:xfrm>
            <a:off x="1640681" y="3979404"/>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5" name="Oval 21"/>
          <p:cNvSpPr>
            <a:spLocks noChangeArrowheads="1"/>
          </p:cNvSpPr>
          <p:nvPr/>
        </p:nvSpPr>
        <p:spPr bwMode="auto">
          <a:xfrm>
            <a:off x="1323626" y="3869063"/>
            <a:ext cx="176913" cy="163964"/>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6" name="Oval 21"/>
          <p:cNvSpPr>
            <a:spLocks noChangeArrowheads="1"/>
          </p:cNvSpPr>
          <p:nvPr/>
        </p:nvSpPr>
        <p:spPr bwMode="auto">
          <a:xfrm>
            <a:off x="1277471" y="4644971"/>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7" name="Oval 21"/>
          <p:cNvSpPr>
            <a:spLocks noChangeArrowheads="1"/>
          </p:cNvSpPr>
          <p:nvPr/>
        </p:nvSpPr>
        <p:spPr bwMode="auto">
          <a:xfrm>
            <a:off x="1498367" y="3275325"/>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8" name="Oval 21"/>
          <p:cNvSpPr>
            <a:spLocks noChangeArrowheads="1"/>
          </p:cNvSpPr>
          <p:nvPr/>
        </p:nvSpPr>
        <p:spPr bwMode="auto">
          <a:xfrm>
            <a:off x="1746366" y="3253208"/>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9" name="Oval 21"/>
          <p:cNvSpPr>
            <a:spLocks noChangeArrowheads="1"/>
          </p:cNvSpPr>
          <p:nvPr/>
        </p:nvSpPr>
        <p:spPr bwMode="auto">
          <a:xfrm>
            <a:off x="1228725" y="28944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21" name="Oval 13"/>
          <p:cNvSpPr>
            <a:spLocks noChangeArrowheads="1"/>
          </p:cNvSpPr>
          <p:nvPr/>
        </p:nvSpPr>
        <p:spPr bwMode="auto">
          <a:xfrm>
            <a:off x="1666875" y="2275285"/>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22" name="Oval 13"/>
          <p:cNvSpPr>
            <a:spLocks noChangeArrowheads="1"/>
          </p:cNvSpPr>
          <p:nvPr/>
        </p:nvSpPr>
        <p:spPr bwMode="auto">
          <a:xfrm>
            <a:off x="1361515" y="24372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24" name="Oval 13"/>
          <p:cNvSpPr>
            <a:spLocks noChangeArrowheads="1"/>
          </p:cNvSpPr>
          <p:nvPr/>
        </p:nvSpPr>
        <p:spPr bwMode="auto">
          <a:xfrm>
            <a:off x="1663514" y="2041861"/>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25" name="Oval 13"/>
          <p:cNvSpPr>
            <a:spLocks noChangeArrowheads="1"/>
          </p:cNvSpPr>
          <p:nvPr/>
        </p:nvSpPr>
        <p:spPr bwMode="auto">
          <a:xfrm>
            <a:off x="1394712" y="2645018"/>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26" name="Oval 13"/>
          <p:cNvSpPr>
            <a:spLocks noChangeArrowheads="1"/>
          </p:cNvSpPr>
          <p:nvPr/>
        </p:nvSpPr>
        <p:spPr bwMode="auto">
          <a:xfrm>
            <a:off x="1503410" y="2827028"/>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27" name="Oval 13"/>
          <p:cNvSpPr>
            <a:spLocks noChangeArrowheads="1"/>
          </p:cNvSpPr>
          <p:nvPr/>
        </p:nvSpPr>
        <p:spPr bwMode="auto">
          <a:xfrm>
            <a:off x="1877126" y="2147952"/>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20" name="Oval 119"/>
          <p:cNvSpPr/>
          <p:nvPr/>
        </p:nvSpPr>
        <p:spPr>
          <a:xfrm>
            <a:off x="1131549" y="2028134"/>
            <a:ext cx="1241034" cy="342741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23" name="Line Callout 2 122"/>
          <p:cNvSpPr/>
          <p:nvPr/>
        </p:nvSpPr>
        <p:spPr>
          <a:xfrm>
            <a:off x="2679205" y="1076516"/>
            <a:ext cx="1349606" cy="995282"/>
          </a:xfrm>
          <a:prstGeom prst="borderCallout2">
            <a:avLst>
              <a:gd name="adj1" fmla="val 44917"/>
              <a:gd name="adj2" fmla="val -2544"/>
              <a:gd name="adj3" fmla="val 44044"/>
              <a:gd name="adj4" fmla="val -17310"/>
              <a:gd name="adj5" fmla="val 93920"/>
              <a:gd name="adj6" fmla="val -6408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 name="TextBox 1"/>
          <p:cNvSpPr txBox="1"/>
          <p:nvPr/>
        </p:nvSpPr>
        <p:spPr>
          <a:xfrm>
            <a:off x="2664583" y="1098550"/>
            <a:ext cx="1393345" cy="830997"/>
          </a:xfrm>
          <a:prstGeom prst="rect">
            <a:avLst/>
          </a:prstGeom>
          <a:noFill/>
        </p:spPr>
        <p:txBody>
          <a:bodyPr wrap="square" rtlCol="0">
            <a:spAutoFit/>
          </a:bodyPr>
          <a:lstStyle/>
          <a:p>
            <a:r>
              <a:rPr lang="en-GB" sz="1200" dirty="0"/>
              <a:t>DEFINE REQUIRED COMPETENCES FOR EVERY SINGLE JOB</a:t>
            </a:r>
            <a:endParaRPr lang="en-GB" sz="1200" dirty="0"/>
          </a:p>
        </p:txBody>
      </p:sp>
    </p:spTree>
    <p:extLst>
      <p:ext uri="{BB962C8B-B14F-4D97-AF65-F5344CB8AC3E}">
        <p14:creationId xmlns:p14="http://schemas.microsoft.com/office/powerpoint/2010/main" val="19556888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578" name="Group 2"/>
          <p:cNvGrpSpPr>
            <a:grpSpLocks/>
          </p:cNvGrpSpPr>
          <p:nvPr/>
        </p:nvGrpSpPr>
        <p:grpSpPr bwMode="auto">
          <a:xfrm>
            <a:off x="1828801" y="1430779"/>
            <a:ext cx="5172075" cy="4206832"/>
            <a:chOff x="1296" y="1008"/>
            <a:chExt cx="2976" cy="2208"/>
          </a:xfrm>
        </p:grpSpPr>
        <p:sp>
          <p:nvSpPr>
            <p:cNvPr id="24682" name="Line 3"/>
            <p:cNvSpPr>
              <a:spLocks noChangeShapeType="1"/>
            </p:cNvSpPr>
            <p:nvPr/>
          </p:nvSpPr>
          <p:spPr bwMode="auto">
            <a:xfrm>
              <a:off x="1296" y="1008"/>
              <a:ext cx="1488" cy="864"/>
            </a:xfrm>
            <a:prstGeom prst="line">
              <a:avLst/>
            </a:prstGeom>
            <a:noFill/>
            <a:ln w="28575">
              <a:solidFill>
                <a:srgbClr val="FF3300"/>
              </a:solidFill>
              <a:round/>
              <a:headEnd/>
              <a:tailEnd/>
            </a:ln>
            <a:extLst>
              <a:ext uri="{909E8E84-426E-40DD-AFC4-6F175D3DCCD1}">
                <a14:hiddenFill xmlns:a14="http://schemas.microsoft.com/office/drawing/2010/main">
                  <a:noFill/>
                </a14:hiddenFill>
              </a:ext>
            </a:extLst>
          </p:spPr>
          <p:txBody>
            <a:bodyPr/>
            <a:lstStyle/>
            <a:p>
              <a:endParaRPr lang="en-GB" sz="1350"/>
            </a:p>
          </p:txBody>
        </p:sp>
        <p:sp>
          <p:nvSpPr>
            <p:cNvPr id="24683" name="Line 4"/>
            <p:cNvSpPr>
              <a:spLocks noChangeShapeType="1"/>
            </p:cNvSpPr>
            <p:nvPr/>
          </p:nvSpPr>
          <p:spPr bwMode="auto">
            <a:xfrm flipV="1">
              <a:off x="1296" y="2352"/>
              <a:ext cx="1488" cy="864"/>
            </a:xfrm>
            <a:prstGeom prst="line">
              <a:avLst/>
            </a:prstGeom>
            <a:noFill/>
            <a:ln w="28575">
              <a:solidFill>
                <a:srgbClr val="FF3300"/>
              </a:solidFill>
              <a:round/>
              <a:headEnd/>
              <a:tailEnd/>
            </a:ln>
            <a:extLst>
              <a:ext uri="{909E8E84-426E-40DD-AFC4-6F175D3DCCD1}">
                <a14:hiddenFill xmlns:a14="http://schemas.microsoft.com/office/drawing/2010/main">
                  <a:noFill/>
                </a14:hiddenFill>
              </a:ext>
            </a:extLst>
          </p:spPr>
          <p:txBody>
            <a:bodyPr/>
            <a:lstStyle/>
            <a:p>
              <a:endParaRPr lang="en-GB" sz="1350"/>
            </a:p>
          </p:txBody>
        </p:sp>
        <p:sp>
          <p:nvSpPr>
            <p:cNvPr id="24684" name="Line 5"/>
            <p:cNvSpPr>
              <a:spLocks noChangeShapeType="1"/>
            </p:cNvSpPr>
            <p:nvPr/>
          </p:nvSpPr>
          <p:spPr bwMode="auto">
            <a:xfrm flipH="1">
              <a:off x="2784" y="1008"/>
              <a:ext cx="1488" cy="864"/>
            </a:xfrm>
            <a:prstGeom prst="line">
              <a:avLst/>
            </a:prstGeom>
            <a:noFill/>
            <a:ln w="28575">
              <a:solidFill>
                <a:srgbClr val="FF3300"/>
              </a:solidFill>
              <a:round/>
              <a:headEnd/>
              <a:tailEnd/>
            </a:ln>
            <a:extLst>
              <a:ext uri="{909E8E84-426E-40DD-AFC4-6F175D3DCCD1}">
                <a14:hiddenFill xmlns:a14="http://schemas.microsoft.com/office/drawing/2010/main">
                  <a:noFill/>
                </a14:hiddenFill>
              </a:ext>
            </a:extLst>
          </p:spPr>
          <p:txBody>
            <a:bodyPr/>
            <a:lstStyle/>
            <a:p>
              <a:endParaRPr lang="en-GB" sz="1350"/>
            </a:p>
          </p:txBody>
        </p:sp>
        <p:sp>
          <p:nvSpPr>
            <p:cNvPr id="24685" name="Line 6"/>
            <p:cNvSpPr>
              <a:spLocks noChangeShapeType="1"/>
            </p:cNvSpPr>
            <p:nvPr/>
          </p:nvSpPr>
          <p:spPr bwMode="auto">
            <a:xfrm flipH="1" flipV="1">
              <a:off x="2784" y="2352"/>
              <a:ext cx="1488" cy="864"/>
            </a:xfrm>
            <a:prstGeom prst="line">
              <a:avLst/>
            </a:prstGeom>
            <a:noFill/>
            <a:ln w="28575">
              <a:solidFill>
                <a:srgbClr val="FF3300"/>
              </a:solidFill>
              <a:round/>
              <a:headEnd/>
              <a:tailEnd/>
            </a:ln>
            <a:extLst>
              <a:ext uri="{909E8E84-426E-40DD-AFC4-6F175D3DCCD1}">
                <a14:hiddenFill xmlns:a14="http://schemas.microsoft.com/office/drawing/2010/main">
                  <a:noFill/>
                </a14:hiddenFill>
              </a:ext>
            </a:extLst>
          </p:spPr>
          <p:txBody>
            <a:bodyPr/>
            <a:lstStyle/>
            <a:p>
              <a:endParaRPr lang="en-GB" sz="1350"/>
            </a:p>
          </p:txBody>
        </p:sp>
      </p:grpSp>
      <p:sp>
        <p:nvSpPr>
          <p:cNvPr id="24579" name="Text Box 8"/>
          <p:cNvSpPr txBox="1">
            <a:spLocks noChangeArrowheads="1"/>
          </p:cNvSpPr>
          <p:nvPr/>
        </p:nvSpPr>
        <p:spPr bwMode="auto">
          <a:xfrm>
            <a:off x="2167535" y="3696044"/>
            <a:ext cx="1540720" cy="41549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eaLnBrk="1" hangingPunct="1"/>
            <a:r>
              <a:rPr lang="en-GB" altLang="en-US" sz="1050" b="1" dirty="0">
                <a:solidFill>
                  <a:srgbClr val="FF0000"/>
                </a:solidFill>
                <a:latin typeface="Arial" charset="0"/>
              </a:rPr>
              <a:t>Occupational standards</a:t>
            </a:r>
            <a:endParaRPr lang="nl-NL" altLang="en-US" sz="1050" b="1" dirty="0">
              <a:solidFill>
                <a:srgbClr val="FF0000"/>
              </a:solidFill>
              <a:latin typeface="Arial" charset="0"/>
            </a:endParaRPr>
          </a:p>
        </p:txBody>
      </p:sp>
      <p:sp>
        <p:nvSpPr>
          <p:cNvPr id="24580" name="Text Box 9"/>
          <p:cNvSpPr txBox="1">
            <a:spLocks noChangeArrowheads="1"/>
          </p:cNvSpPr>
          <p:nvPr/>
        </p:nvSpPr>
        <p:spPr bwMode="auto">
          <a:xfrm>
            <a:off x="3328656" y="3294460"/>
            <a:ext cx="1132111" cy="41549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eaLnBrk="1" hangingPunct="1"/>
            <a:r>
              <a:rPr lang="en-GB" altLang="en-US" sz="1050" b="1" dirty="0">
                <a:latin typeface="Arial" charset="0"/>
              </a:rPr>
              <a:t>Qualification standards</a:t>
            </a:r>
            <a:endParaRPr lang="nl-NL" altLang="en-US" sz="1050" b="1" dirty="0">
              <a:latin typeface="Arial" charset="0"/>
            </a:endParaRPr>
          </a:p>
        </p:txBody>
      </p:sp>
      <p:sp>
        <p:nvSpPr>
          <p:cNvPr id="24581" name="Text Box 10"/>
          <p:cNvSpPr txBox="1">
            <a:spLocks noChangeArrowheads="1"/>
          </p:cNvSpPr>
          <p:nvPr/>
        </p:nvSpPr>
        <p:spPr bwMode="auto">
          <a:xfrm>
            <a:off x="5629276" y="3454004"/>
            <a:ext cx="1028700" cy="25391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eaLnBrk="1" hangingPunct="1"/>
            <a:r>
              <a:rPr lang="en-GB" altLang="en-US" sz="1050" b="1" dirty="0">
                <a:latin typeface="Arial" charset="0"/>
              </a:rPr>
              <a:t>Curricula</a:t>
            </a:r>
            <a:endParaRPr lang="nl-NL" altLang="en-US" sz="1050" b="1" dirty="0">
              <a:latin typeface="Arial" charset="0"/>
            </a:endParaRPr>
          </a:p>
        </p:txBody>
      </p:sp>
      <p:sp>
        <p:nvSpPr>
          <p:cNvPr id="24582" name="Text Box 11"/>
          <p:cNvSpPr txBox="1">
            <a:spLocks noChangeArrowheads="1"/>
          </p:cNvSpPr>
          <p:nvPr/>
        </p:nvSpPr>
        <p:spPr bwMode="auto">
          <a:xfrm>
            <a:off x="4428804" y="3657846"/>
            <a:ext cx="1361206" cy="415498"/>
          </a:xfrm>
          <a:prstGeom prst="rect">
            <a:avLst/>
          </a:prstGeom>
          <a:noFill/>
          <a:ln>
            <a:noFill/>
          </a:ln>
          <a:extLst/>
        </p:spPr>
        <p:txBody>
          <a:bodyPr wrap="square">
            <a:spAutoFit/>
          </a:bodyP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eaLnBrk="1" hangingPunct="1"/>
            <a:r>
              <a:rPr lang="en-GB" altLang="en-US" sz="1050" b="1" dirty="0">
                <a:latin typeface="Arial" charset="0"/>
              </a:rPr>
              <a:t>Educational standards</a:t>
            </a:r>
            <a:endParaRPr lang="nl-NL" altLang="en-US" sz="1050" b="1" dirty="0">
              <a:latin typeface="Arial" charset="0"/>
            </a:endParaRPr>
          </a:p>
        </p:txBody>
      </p:sp>
      <p:sp>
        <p:nvSpPr>
          <p:cNvPr id="24583" name="Text Box 12"/>
          <p:cNvSpPr txBox="1">
            <a:spLocks noChangeArrowheads="1"/>
          </p:cNvSpPr>
          <p:nvPr/>
        </p:nvSpPr>
        <p:spPr bwMode="auto">
          <a:xfrm>
            <a:off x="6868129" y="3549464"/>
            <a:ext cx="760144" cy="25391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eaLnBrk="1" hangingPunct="1"/>
            <a:r>
              <a:rPr lang="en-GB" altLang="en-US" sz="1050" b="1" dirty="0">
                <a:latin typeface="Arial" charset="0"/>
              </a:rPr>
              <a:t>Students</a:t>
            </a:r>
            <a:endParaRPr lang="nl-NL" altLang="en-US" sz="1050" b="1" dirty="0">
              <a:latin typeface="Arial" charset="0"/>
            </a:endParaRPr>
          </a:p>
        </p:txBody>
      </p:sp>
      <p:sp>
        <p:nvSpPr>
          <p:cNvPr id="24584" name="Oval 13"/>
          <p:cNvSpPr>
            <a:spLocks noChangeArrowheads="1"/>
          </p:cNvSpPr>
          <p:nvPr/>
        </p:nvSpPr>
        <p:spPr bwMode="auto">
          <a:xfrm>
            <a:off x="1428750" y="22086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85" name="Oval 14"/>
          <p:cNvSpPr>
            <a:spLocks noChangeArrowheads="1"/>
          </p:cNvSpPr>
          <p:nvPr/>
        </p:nvSpPr>
        <p:spPr bwMode="auto">
          <a:xfrm>
            <a:off x="1600200" y="25515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86" name="Oval 15"/>
          <p:cNvSpPr>
            <a:spLocks noChangeArrowheads="1"/>
          </p:cNvSpPr>
          <p:nvPr/>
        </p:nvSpPr>
        <p:spPr bwMode="auto">
          <a:xfrm>
            <a:off x="1714500" y="28944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87" name="Oval 16"/>
          <p:cNvSpPr>
            <a:spLocks noChangeArrowheads="1"/>
          </p:cNvSpPr>
          <p:nvPr/>
        </p:nvSpPr>
        <p:spPr bwMode="auto">
          <a:xfrm>
            <a:off x="1943100" y="23800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88" name="Oval 17"/>
          <p:cNvSpPr>
            <a:spLocks noChangeArrowheads="1"/>
          </p:cNvSpPr>
          <p:nvPr/>
        </p:nvSpPr>
        <p:spPr bwMode="auto">
          <a:xfrm>
            <a:off x="1428750" y="30087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89" name="Oval 18"/>
          <p:cNvSpPr>
            <a:spLocks noChangeArrowheads="1"/>
          </p:cNvSpPr>
          <p:nvPr/>
        </p:nvSpPr>
        <p:spPr bwMode="auto">
          <a:xfrm>
            <a:off x="1257300" y="32944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0" name="Oval 19"/>
          <p:cNvSpPr>
            <a:spLocks noChangeArrowheads="1"/>
          </p:cNvSpPr>
          <p:nvPr/>
        </p:nvSpPr>
        <p:spPr bwMode="auto">
          <a:xfrm>
            <a:off x="1428750" y="40945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1" name="Oval 20"/>
          <p:cNvSpPr>
            <a:spLocks noChangeArrowheads="1"/>
          </p:cNvSpPr>
          <p:nvPr/>
        </p:nvSpPr>
        <p:spPr bwMode="auto">
          <a:xfrm>
            <a:off x="1900238" y="4085035"/>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2" name="Oval 21"/>
          <p:cNvSpPr>
            <a:spLocks noChangeArrowheads="1"/>
          </p:cNvSpPr>
          <p:nvPr/>
        </p:nvSpPr>
        <p:spPr bwMode="auto">
          <a:xfrm>
            <a:off x="1418245" y="4370785"/>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3" name="Oval 22"/>
          <p:cNvSpPr>
            <a:spLocks noChangeArrowheads="1"/>
          </p:cNvSpPr>
          <p:nvPr/>
        </p:nvSpPr>
        <p:spPr bwMode="auto">
          <a:xfrm>
            <a:off x="1771650" y="47232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4" name="Oval 23"/>
          <p:cNvSpPr>
            <a:spLocks noChangeArrowheads="1"/>
          </p:cNvSpPr>
          <p:nvPr/>
        </p:nvSpPr>
        <p:spPr bwMode="auto">
          <a:xfrm>
            <a:off x="2000250" y="30087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5" name="Oval 24"/>
          <p:cNvSpPr>
            <a:spLocks noChangeArrowheads="1"/>
          </p:cNvSpPr>
          <p:nvPr/>
        </p:nvSpPr>
        <p:spPr bwMode="auto">
          <a:xfrm>
            <a:off x="2584217" y="31230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6" name="Oval 25"/>
          <p:cNvSpPr>
            <a:spLocks noChangeArrowheads="1"/>
          </p:cNvSpPr>
          <p:nvPr/>
        </p:nvSpPr>
        <p:spPr bwMode="auto">
          <a:xfrm>
            <a:off x="2431466" y="4111937"/>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7" name="Oval 26"/>
          <p:cNvSpPr>
            <a:spLocks noChangeArrowheads="1"/>
          </p:cNvSpPr>
          <p:nvPr/>
        </p:nvSpPr>
        <p:spPr bwMode="auto">
          <a:xfrm>
            <a:off x="2914650" y="31801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8" name="Oval 27"/>
          <p:cNvSpPr>
            <a:spLocks noChangeArrowheads="1"/>
          </p:cNvSpPr>
          <p:nvPr/>
        </p:nvSpPr>
        <p:spPr bwMode="auto">
          <a:xfrm>
            <a:off x="2628900" y="42660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9" name="Oval 28"/>
          <p:cNvSpPr>
            <a:spLocks noChangeArrowheads="1"/>
          </p:cNvSpPr>
          <p:nvPr/>
        </p:nvSpPr>
        <p:spPr bwMode="auto">
          <a:xfrm>
            <a:off x="2971800" y="39802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0" name="Oval 29"/>
          <p:cNvSpPr>
            <a:spLocks noChangeArrowheads="1"/>
          </p:cNvSpPr>
          <p:nvPr/>
        </p:nvSpPr>
        <p:spPr bwMode="auto">
          <a:xfrm>
            <a:off x="2743200" y="28944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1" name="Oval 30"/>
          <p:cNvSpPr>
            <a:spLocks noChangeArrowheads="1"/>
          </p:cNvSpPr>
          <p:nvPr/>
        </p:nvSpPr>
        <p:spPr bwMode="auto">
          <a:xfrm>
            <a:off x="6057900" y="32944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2" name="Oval 31"/>
          <p:cNvSpPr>
            <a:spLocks noChangeArrowheads="1"/>
          </p:cNvSpPr>
          <p:nvPr/>
        </p:nvSpPr>
        <p:spPr bwMode="auto">
          <a:xfrm>
            <a:off x="6134420" y="3793644"/>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3" name="Oval 32"/>
          <p:cNvSpPr>
            <a:spLocks noChangeArrowheads="1"/>
          </p:cNvSpPr>
          <p:nvPr/>
        </p:nvSpPr>
        <p:spPr bwMode="auto">
          <a:xfrm>
            <a:off x="5829300" y="32944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4" name="Oval 33"/>
          <p:cNvSpPr>
            <a:spLocks noChangeArrowheads="1"/>
          </p:cNvSpPr>
          <p:nvPr/>
        </p:nvSpPr>
        <p:spPr bwMode="auto">
          <a:xfrm>
            <a:off x="5772150" y="30658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5" name="Oval 34"/>
          <p:cNvSpPr>
            <a:spLocks noChangeArrowheads="1"/>
          </p:cNvSpPr>
          <p:nvPr/>
        </p:nvSpPr>
        <p:spPr bwMode="auto">
          <a:xfrm>
            <a:off x="6115050" y="27801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6" name="Oval 35"/>
          <p:cNvSpPr>
            <a:spLocks noChangeArrowheads="1"/>
          </p:cNvSpPr>
          <p:nvPr/>
        </p:nvSpPr>
        <p:spPr bwMode="auto">
          <a:xfrm>
            <a:off x="6057900" y="42088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7" name="Oval 36"/>
          <p:cNvSpPr>
            <a:spLocks noChangeArrowheads="1"/>
          </p:cNvSpPr>
          <p:nvPr/>
        </p:nvSpPr>
        <p:spPr bwMode="auto">
          <a:xfrm>
            <a:off x="5772150" y="42088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8" name="Oval 37"/>
          <p:cNvSpPr>
            <a:spLocks noChangeArrowheads="1"/>
          </p:cNvSpPr>
          <p:nvPr/>
        </p:nvSpPr>
        <p:spPr bwMode="auto">
          <a:xfrm>
            <a:off x="6743700" y="22657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9" name="Oval 38"/>
          <p:cNvSpPr>
            <a:spLocks noChangeArrowheads="1"/>
          </p:cNvSpPr>
          <p:nvPr/>
        </p:nvSpPr>
        <p:spPr bwMode="auto">
          <a:xfrm>
            <a:off x="6858000" y="24943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0" name="Oval 39"/>
          <p:cNvSpPr>
            <a:spLocks noChangeArrowheads="1"/>
          </p:cNvSpPr>
          <p:nvPr/>
        </p:nvSpPr>
        <p:spPr bwMode="auto">
          <a:xfrm>
            <a:off x="7029450" y="29515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1" name="Oval 40"/>
          <p:cNvSpPr>
            <a:spLocks noChangeArrowheads="1"/>
          </p:cNvSpPr>
          <p:nvPr/>
        </p:nvSpPr>
        <p:spPr bwMode="auto">
          <a:xfrm>
            <a:off x="7258050" y="24372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2" name="Oval 41"/>
          <p:cNvSpPr>
            <a:spLocks noChangeArrowheads="1"/>
          </p:cNvSpPr>
          <p:nvPr/>
        </p:nvSpPr>
        <p:spPr bwMode="auto">
          <a:xfrm>
            <a:off x="6743700" y="30658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3" name="Oval 42"/>
          <p:cNvSpPr>
            <a:spLocks noChangeArrowheads="1"/>
          </p:cNvSpPr>
          <p:nvPr/>
        </p:nvSpPr>
        <p:spPr bwMode="auto">
          <a:xfrm>
            <a:off x="7372350" y="29515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4" name="Oval 43"/>
          <p:cNvSpPr>
            <a:spLocks noChangeArrowheads="1"/>
          </p:cNvSpPr>
          <p:nvPr/>
        </p:nvSpPr>
        <p:spPr bwMode="auto">
          <a:xfrm>
            <a:off x="7486650" y="38659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5" name="Oval 44"/>
          <p:cNvSpPr>
            <a:spLocks noChangeArrowheads="1"/>
          </p:cNvSpPr>
          <p:nvPr/>
        </p:nvSpPr>
        <p:spPr bwMode="auto">
          <a:xfrm>
            <a:off x="6800850" y="39802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6" name="Oval 45"/>
          <p:cNvSpPr>
            <a:spLocks noChangeArrowheads="1"/>
          </p:cNvSpPr>
          <p:nvPr/>
        </p:nvSpPr>
        <p:spPr bwMode="auto">
          <a:xfrm>
            <a:off x="7143750" y="43803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7" name="Oval 46"/>
          <p:cNvSpPr>
            <a:spLocks noChangeArrowheads="1"/>
          </p:cNvSpPr>
          <p:nvPr/>
        </p:nvSpPr>
        <p:spPr bwMode="auto">
          <a:xfrm>
            <a:off x="6686550" y="44946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8" name="Oval 47"/>
          <p:cNvSpPr>
            <a:spLocks noChangeArrowheads="1"/>
          </p:cNvSpPr>
          <p:nvPr/>
        </p:nvSpPr>
        <p:spPr bwMode="auto">
          <a:xfrm>
            <a:off x="7143750" y="49518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9" name="Oval 48"/>
          <p:cNvSpPr>
            <a:spLocks noChangeArrowheads="1"/>
          </p:cNvSpPr>
          <p:nvPr/>
        </p:nvSpPr>
        <p:spPr bwMode="auto">
          <a:xfrm>
            <a:off x="7315200" y="31801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20" name="Oval 49"/>
          <p:cNvSpPr>
            <a:spLocks noChangeArrowheads="1"/>
          </p:cNvSpPr>
          <p:nvPr/>
        </p:nvSpPr>
        <p:spPr bwMode="auto">
          <a:xfrm>
            <a:off x="7200900" y="39802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21" name="Oval 50"/>
          <p:cNvSpPr>
            <a:spLocks noChangeArrowheads="1"/>
          </p:cNvSpPr>
          <p:nvPr/>
        </p:nvSpPr>
        <p:spPr bwMode="auto">
          <a:xfrm>
            <a:off x="5029200" y="4170760"/>
            <a:ext cx="171450" cy="171450"/>
          </a:xfrm>
          <a:prstGeom prst="ellipse">
            <a:avLst/>
          </a:prstGeom>
          <a:solidFill>
            <a:srgbClr val="CC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endParaRPr lang="nl-NL" altLang="en-US" sz="1350" dirty="0">
              <a:latin typeface="Arial" charset="0"/>
            </a:endParaRPr>
          </a:p>
        </p:txBody>
      </p:sp>
      <p:sp>
        <p:nvSpPr>
          <p:cNvPr id="24622" name="Oval 51"/>
          <p:cNvSpPr>
            <a:spLocks noChangeArrowheads="1"/>
          </p:cNvSpPr>
          <p:nvPr/>
        </p:nvSpPr>
        <p:spPr bwMode="auto">
          <a:xfrm>
            <a:off x="5029200" y="3294460"/>
            <a:ext cx="171450" cy="171450"/>
          </a:xfrm>
          <a:prstGeom prst="ellipse">
            <a:avLst/>
          </a:prstGeom>
          <a:solidFill>
            <a:srgbClr val="CC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endParaRPr lang="nl-NL" altLang="en-US" sz="1350" dirty="0">
              <a:latin typeface="Arial" charset="0"/>
            </a:endParaRPr>
          </a:p>
        </p:txBody>
      </p:sp>
      <p:sp>
        <p:nvSpPr>
          <p:cNvPr id="24623" name="Oval 52"/>
          <p:cNvSpPr>
            <a:spLocks noChangeArrowheads="1"/>
          </p:cNvSpPr>
          <p:nvPr/>
        </p:nvSpPr>
        <p:spPr bwMode="auto">
          <a:xfrm>
            <a:off x="4776026" y="3465910"/>
            <a:ext cx="171450" cy="171450"/>
          </a:xfrm>
          <a:prstGeom prst="ellipse">
            <a:avLst/>
          </a:prstGeom>
          <a:solidFill>
            <a:srgbClr val="CC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endParaRPr lang="nl-NL" altLang="en-US" sz="1350" dirty="0">
              <a:latin typeface="Arial" charset="0"/>
            </a:endParaRPr>
          </a:p>
        </p:txBody>
      </p:sp>
      <p:sp>
        <p:nvSpPr>
          <p:cNvPr id="24624" name="Oval 53"/>
          <p:cNvSpPr>
            <a:spLocks noChangeArrowheads="1"/>
          </p:cNvSpPr>
          <p:nvPr/>
        </p:nvSpPr>
        <p:spPr bwMode="auto">
          <a:xfrm>
            <a:off x="5029200" y="3008710"/>
            <a:ext cx="171450" cy="171450"/>
          </a:xfrm>
          <a:prstGeom prst="ellipse">
            <a:avLst/>
          </a:prstGeom>
          <a:solidFill>
            <a:srgbClr val="CC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endParaRPr lang="nl-NL" altLang="en-US" sz="1350" dirty="0">
              <a:latin typeface="Arial" charset="0"/>
            </a:endParaRPr>
          </a:p>
        </p:txBody>
      </p:sp>
      <p:sp>
        <p:nvSpPr>
          <p:cNvPr id="24625" name="Oval 54"/>
          <p:cNvSpPr>
            <a:spLocks noChangeArrowheads="1"/>
          </p:cNvSpPr>
          <p:nvPr/>
        </p:nvSpPr>
        <p:spPr bwMode="auto">
          <a:xfrm>
            <a:off x="2571750" y="2753816"/>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26" name="Oval 55"/>
          <p:cNvSpPr>
            <a:spLocks noChangeArrowheads="1"/>
          </p:cNvSpPr>
          <p:nvPr/>
        </p:nvSpPr>
        <p:spPr bwMode="auto">
          <a:xfrm>
            <a:off x="2514600" y="47232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27" name="Oval 56"/>
          <p:cNvSpPr>
            <a:spLocks noChangeArrowheads="1"/>
          </p:cNvSpPr>
          <p:nvPr/>
        </p:nvSpPr>
        <p:spPr bwMode="auto">
          <a:xfrm>
            <a:off x="5886450" y="45517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28" name="Oval 57"/>
          <p:cNvSpPr>
            <a:spLocks noChangeArrowheads="1"/>
          </p:cNvSpPr>
          <p:nvPr/>
        </p:nvSpPr>
        <p:spPr bwMode="auto">
          <a:xfrm>
            <a:off x="5829300" y="27801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30" name="Oval 59"/>
          <p:cNvSpPr>
            <a:spLocks noChangeArrowheads="1"/>
          </p:cNvSpPr>
          <p:nvPr/>
        </p:nvSpPr>
        <p:spPr bwMode="auto">
          <a:xfrm>
            <a:off x="1600200" y="44374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32" name="Oval 61"/>
          <p:cNvSpPr>
            <a:spLocks noChangeArrowheads="1"/>
          </p:cNvSpPr>
          <p:nvPr/>
        </p:nvSpPr>
        <p:spPr bwMode="auto">
          <a:xfrm>
            <a:off x="1600200" y="49518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33" name="Oval 62"/>
          <p:cNvSpPr>
            <a:spLocks noChangeArrowheads="1"/>
          </p:cNvSpPr>
          <p:nvPr/>
        </p:nvSpPr>
        <p:spPr bwMode="auto">
          <a:xfrm>
            <a:off x="1885950" y="43231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34" name="Oval 63"/>
          <p:cNvSpPr>
            <a:spLocks noChangeArrowheads="1"/>
          </p:cNvSpPr>
          <p:nvPr/>
        </p:nvSpPr>
        <p:spPr bwMode="auto">
          <a:xfrm>
            <a:off x="1885950" y="27229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35" name="Oval 64"/>
          <p:cNvSpPr>
            <a:spLocks noChangeArrowheads="1"/>
          </p:cNvSpPr>
          <p:nvPr/>
        </p:nvSpPr>
        <p:spPr bwMode="auto">
          <a:xfrm>
            <a:off x="7029450" y="22657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36" name="Oval 65"/>
          <p:cNvSpPr>
            <a:spLocks noChangeArrowheads="1"/>
          </p:cNvSpPr>
          <p:nvPr/>
        </p:nvSpPr>
        <p:spPr bwMode="auto">
          <a:xfrm>
            <a:off x="7086600" y="26086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37" name="Oval 66"/>
          <p:cNvSpPr>
            <a:spLocks noChangeArrowheads="1"/>
          </p:cNvSpPr>
          <p:nvPr/>
        </p:nvSpPr>
        <p:spPr bwMode="auto">
          <a:xfrm>
            <a:off x="7143750" y="32373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38" name="Oval 67"/>
          <p:cNvSpPr>
            <a:spLocks noChangeArrowheads="1"/>
          </p:cNvSpPr>
          <p:nvPr/>
        </p:nvSpPr>
        <p:spPr bwMode="auto">
          <a:xfrm>
            <a:off x="7372350" y="42660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39" name="Oval 68"/>
          <p:cNvSpPr>
            <a:spLocks noChangeArrowheads="1"/>
          </p:cNvSpPr>
          <p:nvPr/>
        </p:nvSpPr>
        <p:spPr bwMode="auto">
          <a:xfrm>
            <a:off x="6915150" y="42660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40" name="Oval 69"/>
          <p:cNvSpPr>
            <a:spLocks noChangeArrowheads="1"/>
          </p:cNvSpPr>
          <p:nvPr/>
        </p:nvSpPr>
        <p:spPr bwMode="auto">
          <a:xfrm>
            <a:off x="6972300" y="46660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41" name="Oval 70"/>
          <p:cNvSpPr>
            <a:spLocks noChangeArrowheads="1"/>
          </p:cNvSpPr>
          <p:nvPr/>
        </p:nvSpPr>
        <p:spPr bwMode="auto">
          <a:xfrm>
            <a:off x="6858000" y="48946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42" name="Oval 71"/>
          <p:cNvSpPr>
            <a:spLocks noChangeArrowheads="1"/>
          </p:cNvSpPr>
          <p:nvPr/>
        </p:nvSpPr>
        <p:spPr bwMode="auto">
          <a:xfrm>
            <a:off x="7200900" y="52375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43" name="Oval 72"/>
          <p:cNvSpPr>
            <a:spLocks noChangeArrowheads="1"/>
          </p:cNvSpPr>
          <p:nvPr/>
        </p:nvSpPr>
        <p:spPr bwMode="auto">
          <a:xfrm>
            <a:off x="7086600" y="20371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44" name="Oval 73"/>
          <p:cNvSpPr>
            <a:spLocks noChangeArrowheads="1"/>
          </p:cNvSpPr>
          <p:nvPr/>
        </p:nvSpPr>
        <p:spPr bwMode="auto">
          <a:xfrm>
            <a:off x="6057900" y="24943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45" name="Oval 74"/>
          <p:cNvSpPr>
            <a:spLocks noChangeArrowheads="1"/>
          </p:cNvSpPr>
          <p:nvPr/>
        </p:nvSpPr>
        <p:spPr bwMode="auto">
          <a:xfrm>
            <a:off x="2800350" y="26086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46" name="Oval 75"/>
          <p:cNvSpPr>
            <a:spLocks noChangeArrowheads="1"/>
          </p:cNvSpPr>
          <p:nvPr/>
        </p:nvSpPr>
        <p:spPr bwMode="auto">
          <a:xfrm>
            <a:off x="2857500" y="44946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48" name="Oval 77"/>
          <p:cNvSpPr>
            <a:spLocks noChangeArrowheads="1"/>
          </p:cNvSpPr>
          <p:nvPr/>
        </p:nvSpPr>
        <p:spPr bwMode="auto">
          <a:xfrm>
            <a:off x="1314450" y="35230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49" name="Oval 78"/>
          <p:cNvSpPr>
            <a:spLocks noChangeArrowheads="1"/>
          </p:cNvSpPr>
          <p:nvPr/>
        </p:nvSpPr>
        <p:spPr bwMode="auto">
          <a:xfrm>
            <a:off x="3623756" y="3818680"/>
            <a:ext cx="171450" cy="171450"/>
          </a:xfrm>
          <a:prstGeom prst="ellipse">
            <a:avLst/>
          </a:prstGeom>
          <a:solidFill>
            <a:srgbClr val="CC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endParaRPr lang="nl-NL" altLang="en-US" sz="1350" dirty="0">
              <a:latin typeface="Arial" charset="0"/>
            </a:endParaRPr>
          </a:p>
        </p:txBody>
      </p:sp>
      <p:sp>
        <p:nvSpPr>
          <p:cNvPr id="24650" name="Oval 79"/>
          <p:cNvSpPr>
            <a:spLocks noChangeArrowheads="1"/>
          </p:cNvSpPr>
          <p:nvPr/>
        </p:nvSpPr>
        <p:spPr bwMode="auto">
          <a:xfrm>
            <a:off x="3654151" y="3132450"/>
            <a:ext cx="171450" cy="171450"/>
          </a:xfrm>
          <a:prstGeom prst="ellipse">
            <a:avLst/>
          </a:prstGeom>
          <a:solidFill>
            <a:srgbClr val="CC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endParaRPr lang="nl-NL" altLang="en-US" sz="1350" dirty="0">
              <a:latin typeface="Arial" charset="0"/>
            </a:endParaRPr>
          </a:p>
        </p:txBody>
      </p:sp>
      <p:sp>
        <p:nvSpPr>
          <p:cNvPr id="24651" name="Oval 80"/>
          <p:cNvSpPr>
            <a:spLocks noChangeArrowheads="1"/>
          </p:cNvSpPr>
          <p:nvPr/>
        </p:nvSpPr>
        <p:spPr bwMode="auto">
          <a:xfrm>
            <a:off x="3843128" y="3686875"/>
            <a:ext cx="171450" cy="171450"/>
          </a:xfrm>
          <a:prstGeom prst="ellipse">
            <a:avLst/>
          </a:prstGeom>
          <a:solidFill>
            <a:srgbClr val="CC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endParaRPr lang="nl-NL" altLang="en-US" sz="1350" dirty="0">
              <a:latin typeface="Arial" charset="0"/>
            </a:endParaRPr>
          </a:p>
        </p:txBody>
      </p:sp>
      <p:sp>
        <p:nvSpPr>
          <p:cNvPr id="24652" name="Oval 81"/>
          <p:cNvSpPr>
            <a:spLocks noChangeArrowheads="1"/>
          </p:cNvSpPr>
          <p:nvPr/>
        </p:nvSpPr>
        <p:spPr bwMode="auto">
          <a:xfrm>
            <a:off x="3837385" y="3008710"/>
            <a:ext cx="171450" cy="171450"/>
          </a:xfrm>
          <a:prstGeom prst="ellipse">
            <a:avLst/>
          </a:prstGeom>
          <a:solidFill>
            <a:srgbClr val="CC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endParaRPr lang="nl-NL" altLang="en-US" sz="1350" dirty="0">
              <a:latin typeface="Arial" charset="0"/>
            </a:endParaRPr>
          </a:p>
        </p:txBody>
      </p:sp>
      <p:sp>
        <p:nvSpPr>
          <p:cNvPr id="24656" name="Oval 85"/>
          <p:cNvSpPr>
            <a:spLocks noChangeArrowheads="1"/>
          </p:cNvSpPr>
          <p:nvPr/>
        </p:nvSpPr>
        <p:spPr bwMode="auto">
          <a:xfrm>
            <a:off x="6858000" y="28372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57" name="Oval 86"/>
          <p:cNvSpPr>
            <a:spLocks noChangeArrowheads="1"/>
          </p:cNvSpPr>
          <p:nvPr/>
        </p:nvSpPr>
        <p:spPr bwMode="auto">
          <a:xfrm>
            <a:off x="7315200" y="26086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58" name="Oval 87"/>
          <p:cNvSpPr>
            <a:spLocks noChangeArrowheads="1"/>
          </p:cNvSpPr>
          <p:nvPr/>
        </p:nvSpPr>
        <p:spPr bwMode="auto">
          <a:xfrm>
            <a:off x="6858000" y="32944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59" name="Oval 88"/>
          <p:cNvSpPr>
            <a:spLocks noChangeArrowheads="1"/>
          </p:cNvSpPr>
          <p:nvPr/>
        </p:nvSpPr>
        <p:spPr bwMode="auto">
          <a:xfrm>
            <a:off x="6734495" y="37516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0" name="Oval 89"/>
          <p:cNvSpPr>
            <a:spLocks noChangeArrowheads="1"/>
          </p:cNvSpPr>
          <p:nvPr/>
        </p:nvSpPr>
        <p:spPr bwMode="auto">
          <a:xfrm>
            <a:off x="6572250" y="48946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1" name="Oval 90"/>
          <p:cNvSpPr>
            <a:spLocks noChangeArrowheads="1"/>
          </p:cNvSpPr>
          <p:nvPr/>
        </p:nvSpPr>
        <p:spPr bwMode="auto">
          <a:xfrm>
            <a:off x="6858000" y="51232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2" name="Oval 91"/>
          <p:cNvSpPr>
            <a:spLocks noChangeArrowheads="1"/>
          </p:cNvSpPr>
          <p:nvPr/>
        </p:nvSpPr>
        <p:spPr bwMode="auto">
          <a:xfrm>
            <a:off x="5772150" y="26086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3" name="Oval 92"/>
          <p:cNvSpPr>
            <a:spLocks noChangeArrowheads="1"/>
          </p:cNvSpPr>
          <p:nvPr/>
        </p:nvSpPr>
        <p:spPr bwMode="auto">
          <a:xfrm>
            <a:off x="6172200" y="30658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4" name="Oval 93"/>
          <p:cNvSpPr>
            <a:spLocks noChangeArrowheads="1"/>
          </p:cNvSpPr>
          <p:nvPr/>
        </p:nvSpPr>
        <p:spPr bwMode="auto">
          <a:xfrm>
            <a:off x="5943600" y="31230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5" name="Oval 94"/>
          <p:cNvSpPr>
            <a:spLocks noChangeArrowheads="1"/>
          </p:cNvSpPr>
          <p:nvPr/>
        </p:nvSpPr>
        <p:spPr bwMode="auto">
          <a:xfrm>
            <a:off x="6000750" y="30087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6" name="Oval 95"/>
          <p:cNvSpPr>
            <a:spLocks noChangeArrowheads="1"/>
          </p:cNvSpPr>
          <p:nvPr/>
        </p:nvSpPr>
        <p:spPr bwMode="auto">
          <a:xfrm>
            <a:off x="6172200" y="40374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7" name="Oval 96"/>
          <p:cNvSpPr>
            <a:spLocks noChangeArrowheads="1"/>
          </p:cNvSpPr>
          <p:nvPr/>
        </p:nvSpPr>
        <p:spPr bwMode="auto">
          <a:xfrm>
            <a:off x="5657850" y="44946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8" name="Oval 97"/>
          <p:cNvSpPr>
            <a:spLocks noChangeArrowheads="1"/>
          </p:cNvSpPr>
          <p:nvPr/>
        </p:nvSpPr>
        <p:spPr bwMode="auto">
          <a:xfrm>
            <a:off x="5943600" y="40374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9" name="Oval 98"/>
          <p:cNvSpPr>
            <a:spLocks noChangeArrowheads="1"/>
          </p:cNvSpPr>
          <p:nvPr/>
        </p:nvSpPr>
        <p:spPr bwMode="auto">
          <a:xfrm>
            <a:off x="5657850" y="39231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70" name="Oval 101"/>
          <p:cNvSpPr>
            <a:spLocks noChangeArrowheads="1"/>
          </p:cNvSpPr>
          <p:nvPr/>
        </p:nvSpPr>
        <p:spPr bwMode="auto">
          <a:xfrm>
            <a:off x="3038475" y="2808685"/>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71" name="Oval 102"/>
          <p:cNvSpPr>
            <a:spLocks noChangeArrowheads="1"/>
          </p:cNvSpPr>
          <p:nvPr/>
        </p:nvSpPr>
        <p:spPr bwMode="auto">
          <a:xfrm>
            <a:off x="3038475" y="4237435"/>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72" name="Oval 103"/>
          <p:cNvSpPr>
            <a:spLocks noChangeArrowheads="1"/>
          </p:cNvSpPr>
          <p:nvPr/>
        </p:nvSpPr>
        <p:spPr bwMode="auto">
          <a:xfrm>
            <a:off x="2014967" y="3309565"/>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74" name="Oval 105"/>
          <p:cNvSpPr>
            <a:spLocks noChangeArrowheads="1"/>
          </p:cNvSpPr>
          <p:nvPr/>
        </p:nvSpPr>
        <p:spPr bwMode="auto">
          <a:xfrm>
            <a:off x="2601183" y="3472067"/>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75" name="Oval 106"/>
          <p:cNvSpPr>
            <a:spLocks noChangeArrowheads="1"/>
          </p:cNvSpPr>
          <p:nvPr/>
        </p:nvSpPr>
        <p:spPr bwMode="auto">
          <a:xfrm>
            <a:off x="2820591" y="4180285"/>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76" name="Oval 107"/>
          <p:cNvSpPr>
            <a:spLocks noChangeArrowheads="1"/>
          </p:cNvSpPr>
          <p:nvPr/>
        </p:nvSpPr>
        <p:spPr bwMode="auto">
          <a:xfrm>
            <a:off x="2998625" y="3466818"/>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77" name="Oval 108"/>
          <p:cNvSpPr>
            <a:spLocks noChangeArrowheads="1"/>
          </p:cNvSpPr>
          <p:nvPr/>
        </p:nvSpPr>
        <p:spPr bwMode="auto">
          <a:xfrm>
            <a:off x="1943100" y="382905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78" name="Oval 109"/>
          <p:cNvSpPr>
            <a:spLocks noChangeArrowheads="1"/>
          </p:cNvSpPr>
          <p:nvPr/>
        </p:nvSpPr>
        <p:spPr bwMode="auto">
          <a:xfrm>
            <a:off x="1895475" y="5037535"/>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79" name="Text Box 111"/>
          <p:cNvSpPr txBox="1">
            <a:spLocks noChangeArrowheads="1"/>
          </p:cNvSpPr>
          <p:nvPr/>
        </p:nvSpPr>
        <p:spPr bwMode="auto">
          <a:xfrm>
            <a:off x="1401095" y="866775"/>
            <a:ext cx="1213794" cy="300082"/>
          </a:xfrm>
          <a:prstGeom prst="rect">
            <a:avLst/>
          </a:prstGeom>
          <a:solidFill>
            <a:schemeClr val="bg1"/>
          </a:solidFill>
          <a:ln w="9525">
            <a:solidFill>
              <a:schemeClr val="accent2"/>
            </a:solidFill>
            <a:miter lim="800000"/>
            <a:headEnd/>
            <a:tailEnd/>
          </a:ln>
        </p:spPr>
        <p:txBody>
          <a:bodyPr wrap="none">
            <a:spAutoFit/>
          </a:bodyP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r>
              <a:rPr lang="en-GB" altLang="en-US" sz="1350" u="sng" dirty="0">
                <a:latin typeface="Arial" panose="020B0604020202020204" pitchFamily="34" charset="0"/>
              </a:rPr>
              <a:t>What to learn</a:t>
            </a:r>
            <a:endParaRPr lang="nl-NL" altLang="en-US" sz="1350" dirty="0">
              <a:latin typeface="Arial" panose="020B0604020202020204" pitchFamily="34" charset="0"/>
            </a:endParaRPr>
          </a:p>
        </p:txBody>
      </p:sp>
      <p:sp>
        <p:nvSpPr>
          <p:cNvPr id="24680" name="Text Box 112"/>
          <p:cNvSpPr txBox="1">
            <a:spLocks noChangeArrowheads="1"/>
          </p:cNvSpPr>
          <p:nvPr/>
        </p:nvSpPr>
        <p:spPr bwMode="auto">
          <a:xfrm>
            <a:off x="6421042" y="875110"/>
            <a:ext cx="1156086" cy="300082"/>
          </a:xfrm>
          <a:prstGeom prst="rect">
            <a:avLst/>
          </a:prstGeom>
          <a:solidFill>
            <a:schemeClr val="bg1"/>
          </a:solidFill>
          <a:ln w="9525">
            <a:solidFill>
              <a:schemeClr val="accent2"/>
            </a:solidFill>
            <a:miter lim="800000"/>
            <a:headEnd/>
            <a:tailEnd/>
          </a:ln>
        </p:spPr>
        <p:txBody>
          <a:bodyPr wrap="none">
            <a:spAutoFit/>
          </a:bodyP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eaLnBrk="1" hangingPunct="1">
              <a:spcBef>
                <a:spcPct val="50000"/>
              </a:spcBef>
            </a:pPr>
            <a:r>
              <a:rPr lang="en-GB" altLang="en-US" sz="1350" u="sng" dirty="0">
                <a:latin typeface="Arial" panose="020B0604020202020204" pitchFamily="34" charset="0"/>
              </a:rPr>
              <a:t>How to learn</a:t>
            </a:r>
            <a:endParaRPr lang="nl-NL" altLang="en-US" sz="1350" dirty="0">
              <a:latin typeface="Arial" panose="020B0604020202020204" pitchFamily="34" charset="0"/>
            </a:endParaRPr>
          </a:p>
        </p:txBody>
      </p:sp>
      <p:sp>
        <p:nvSpPr>
          <p:cNvPr id="24681" name="Text Box 113"/>
          <p:cNvSpPr txBox="1">
            <a:spLocks noChangeArrowheads="1"/>
          </p:cNvSpPr>
          <p:nvPr/>
        </p:nvSpPr>
        <p:spPr bwMode="auto">
          <a:xfrm>
            <a:off x="1408861" y="3505161"/>
            <a:ext cx="795338" cy="623248"/>
          </a:xfrm>
          <a:prstGeom prst="rect">
            <a:avLst/>
          </a:prstGeom>
          <a:solidFill>
            <a:schemeClr val="bg1">
              <a:alpha val="1176"/>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r>
              <a:rPr lang="en-GB" altLang="en-US" sz="1050" b="1" dirty="0">
                <a:latin typeface="Arial" panose="020B0604020202020204" pitchFamily="34" charset="0"/>
              </a:rPr>
              <a:t>Jobs</a:t>
            </a:r>
            <a:endParaRPr lang="nl-NL" altLang="en-US" sz="1050" b="1" dirty="0">
              <a:latin typeface="Arial" panose="020B0604020202020204" pitchFamily="34" charset="0"/>
            </a:endParaRPr>
          </a:p>
          <a:p>
            <a:pPr algn="ctr" eaLnBrk="1" hangingPunct="1"/>
            <a:r>
              <a:rPr lang="nl-NL" altLang="en-US" sz="1200" b="1" dirty="0">
                <a:latin typeface="Arial" charset="0"/>
              </a:rPr>
              <a:t> </a:t>
            </a:r>
          </a:p>
          <a:p>
            <a:pPr algn="l" eaLnBrk="1" hangingPunct="1"/>
            <a:endParaRPr lang="nl-NL" altLang="en-US" sz="1200" b="1" dirty="0">
              <a:latin typeface="Arial" charset="0"/>
            </a:endParaRPr>
          </a:p>
        </p:txBody>
      </p:sp>
      <p:sp>
        <p:nvSpPr>
          <p:cNvPr id="109" name="Oval 21"/>
          <p:cNvSpPr>
            <a:spLocks noChangeArrowheads="1"/>
          </p:cNvSpPr>
          <p:nvPr/>
        </p:nvSpPr>
        <p:spPr bwMode="auto">
          <a:xfrm>
            <a:off x="1504951" y="4637485"/>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0" name="Oval 21"/>
          <p:cNvSpPr>
            <a:spLocks noChangeArrowheads="1"/>
          </p:cNvSpPr>
          <p:nvPr/>
        </p:nvSpPr>
        <p:spPr bwMode="auto">
          <a:xfrm>
            <a:off x="1318232" y="4980385"/>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1" name="Oval 21"/>
          <p:cNvSpPr>
            <a:spLocks noChangeArrowheads="1"/>
          </p:cNvSpPr>
          <p:nvPr/>
        </p:nvSpPr>
        <p:spPr bwMode="auto">
          <a:xfrm>
            <a:off x="1243504" y="4218315"/>
            <a:ext cx="171450" cy="18252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2" name="Oval 21"/>
          <p:cNvSpPr>
            <a:spLocks noChangeArrowheads="1"/>
          </p:cNvSpPr>
          <p:nvPr/>
        </p:nvSpPr>
        <p:spPr bwMode="auto">
          <a:xfrm>
            <a:off x="1600200" y="4222292"/>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3" name="Oval 21"/>
          <p:cNvSpPr>
            <a:spLocks noChangeArrowheads="1"/>
          </p:cNvSpPr>
          <p:nvPr/>
        </p:nvSpPr>
        <p:spPr bwMode="auto">
          <a:xfrm>
            <a:off x="1809750" y="4510571"/>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4" name="Oval 21"/>
          <p:cNvSpPr>
            <a:spLocks noChangeArrowheads="1"/>
          </p:cNvSpPr>
          <p:nvPr/>
        </p:nvSpPr>
        <p:spPr bwMode="auto">
          <a:xfrm>
            <a:off x="1640681" y="3979404"/>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5" name="Oval 21"/>
          <p:cNvSpPr>
            <a:spLocks noChangeArrowheads="1"/>
          </p:cNvSpPr>
          <p:nvPr/>
        </p:nvSpPr>
        <p:spPr bwMode="auto">
          <a:xfrm>
            <a:off x="1323626" y="3869063"/>
            <a:ext cx="176913" cy="163964"/>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6" name="Oval 21"/>
          <p:cNvSpPr>
            <a:spLocks noChangeArrowheads="1"/>
          </p:cNvSpPr>
          <p:nvPr/>
        </p:nvSpPr>
        <p:spPr bwMode="auto">
          <a:xfrm>
            <a:off x="1277471" y="4644971"/>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7" name="Oval 21"/>
          <p:cNvSpPr>
            <a:spLocks noChangeArrowheads="1"/>
          </p:cNvSpPr>
          <p:nvPr/>
        </p:nvSpPr>
        <p:spPr bwMode="auto">
          <a:xfrm>
            <a:off x="1498367" y="3275325"/>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8" name="Oval 21"/>
          <p:cNvSpPr>
            <a:spLocks noChangeArrowheads="1"/>
          </p:cNvSpPr>
          <p:nvPr/>
        </p:nvSpPr>
        <p:spPr bwMode="auto">
          <a:xfrm>
            <a:off x="1746366" y="3253208"/>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9" name="Oval 21"/>
          <p:cNvSpPr>
            <a:spLocks noChangeArrowheads="1"/>
          </p:cNvSpPr>
          <p:nvPr/>
        </p:nvSpPr>
        <p:spPr bwMode="auto">
          <a:xfrm>
            <a:off x="1228725" y="28944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21" name="Oval 13"/>
          <p:cNvSpPr>
            <a:spLocks noChangeArrowheads="1"/>
          </p:cNvSpPr>
          <p:nvPr/>
        </p:nvSpPr>
        <p:spPr bwMode="auto">
          <a:xfrm>
            <a:off x="1666875" y="2275285"/>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22" name="Oval 13"/>
          <p:cNvSpPr>
            <a:spLocks noChangeArrowheads="1"/>
          </p:cNvSpPr>
          <p:nvPr/>
        </p:nvSpPr>
        <p:spPr bwMode="auto">
          <a:xfrm>
            <a:off x="1361515" y="24372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24" name="Oval 13"/>
          <p:cNvSpPr>
            <a:spLocks noChangeArrowheads="1"/>
          </p:cNvSpPr>
          <p:nvPr/>
        </p:nvSpPr>
        <p:spPr bwMode="auto">
          <a:xfrm>
            <a:off x="1663514" y="2041861"/>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25" name="Oval 13"/>
          <p:cNvSpPr>
            <a:spLocks noChangeArrowheads="1"/>
          </p:cNvSpPr>
          <p:nvPr/>
        </p:nvSpPr>
        <p:spPr bwMode="auto">
          <a:xfrm>
            <a:off x="1394712" y="2645018"/>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26" name="Oval 13"/>
          <p:cNvSpPr>
            <a:spLocks noChangeArrowheads="1"/>
          </p:cNvSpPr>
          <p:nvPr/>
        </p:nvSpPr>
        <p:spPr bwMode="auto">
          <a:xfrm>
            <a:off x="1503410" y="2827028"/>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27" name="Oval 13"/>
          <p:cNvSpPr>
            <a:spLocks noChangeArrowheads="1"/>
          </p:cNvSpPr>
          <p:nvPr/>
        </p:nvSpPr>
        <p:spPr bwMode="auto">
          <a:xfrm>
            <a:off x="1877126" y="2147952"/>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20" name="Oval 119"/>
          <p:cNvSpPr/>
          <p:nvPr/>
        </p:nvSpPr>
        <p:spPr>
          <a:xfrm>
            <a:off x="2210395" y="2037161"/>
            <a:ext cx="1373106" cy="307419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23" name="Line Callout 2 122"/>
          <p:cNvSpPr/>
          <p:nvPr/>
        </p:nvSpPr>
        <p:spPr>
          <a:xfrm>
            <a:off x="3541794" y="1143775"/>
            <a:ext cx="1279047" cy="949804"/>
          </a:xfrm>
          <a:prstGeom prst="borderCallout2">
            <a:avLst>
              <a:gd name="adj1" fmla="val 45577"/>
              <a:gd name="adj2" fmla="val -1855"/>
              <a:gd name="adj3" fmla="val 45578"/>
              <a:gd name="adj4" fmla="val -12780"/>
              <a:gd name="adj5" fmla="val 93575"/>
              <a:gd name="adj6" fmla="val -46795"/>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 name="TextBox 1"/>
          <p:cNvSpPr txBox="1"/>
          <p:nvPr/>
        </p:nvSpPr>
        <p:spPr>
          <a:xfrm>
            <a:off x="3491880" y="1196753"/>
            <a:ext cx="1368152" cy="830997"/>
          </a:xfrm>
          <a:prstGeom prst="rect">
            <a:avLst/>
          </a:prstGeom>
          <a:noFill/>
        </p:spPr>
        <p:txBody>
          <a:bodyPr wrap="square" rtlCol="0">
            <a:spAutoFit/>
          </a:bodyPr>
          <a:lstStyle/>
          <a:p>
            <a:r>
              <a:rPr lang="en-GB" sz="1200" dirty="0"/>
              <a:t>DEFINE THE COMPETENCES FOR EACH OCCUPATION</a:t>
            </a:r>
            <a:endParaRPr lang="en-GB" sz="1200" dirty="0"/>
          </a:p>
        </p:txBody>
      </p:sp>
    </p:spTree>
    <p:extLst>
      <p:ext uri="{BB962C8B-B14F-4D97-AF65-F5344CB8AC3E}">
        <p14:creationId xmlns:p14="http://schemas.microsoft.com/office/powerpoint/2010/main" val="10915426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578" name="Group 2"/>
          <p:cNvGrpSpPr>
            <a:grpSpLocks/>
          </p:cNvGrpSpPr>
          <p:nvPr/>
        </p:nvGrpSpPr>
        <p:grpSpPr bwMode="auto">
          <a:xfrm>
            <a:off x="1828801" y="1430779"/>
            <a:ext cx="5172075" cy="4206832"/>
            <a:chOff x="1296" y="1008"/>
            <a:chExt cx="2976" cy="2208"/>
          </a:xfrm>
        </p:grpSpPr>
        <p:sp>
          <p:nvSpPr>
            <p:cNvPr id="24682" name="Line 3"/>
            <p:cNvSpPr>
              <a:spLocks noChangeShapeType="1"/>
            </p:cNvSpPr>
            <p:nvPr/>
          </p:nvSpPr>
          <p:spPr bwMode="auto">
            <a:xfrm>
              <a:off x="1296" y="1008"/>
              <a:ext cx="1488" cy="864"/>
            </a:xfrm>
            <a:prstGeom prst="line">
              <a:avLst/>
            </a:prstGeom>
            <a:noFill/>
            <a:ln w="28575">
              <a:solidFill>
                <a:srgbClr val="FF3300"/>
              </a:solidFill>
              <a:round/>
              <a:headEnd/>
              <a:tailEnd/>
            </a:ln>
            <a:extLst>
              <a:ext uri="{909E8E84-426E-40DD-AFC4-6F175D3DCCD1}">
                <a14:hiddenFill xmlns:a14="http://schemas.microsoft.com/office/drawing/2010/main">
                  <a:noFill/>
                </a14:hiddenFill>
              </a:ext>
            </a:extLst>
          </p:spPr>
          <p:txBody>
            <a:bodyPr/>
            <a:lstStyle/>
            <a:p>
              <a:endParaRPr lang="en-GB" sz="1350"/>
            </a:p>
          </p:txBody>
        </p:sp>
        <p:sp>
          <p:nvSpPr>
            <p:cNvPr id="24683" name="Line 4"/>
            <p:cNvSpPr>
              <a:spLocks noChangeShapeType="1"/>
            </p:cNvSpPr>
            <p:nvPr/>
          </p:nvSpPr>
          <p:spPr bwMode="auto">
            <a:xfrm flipV="1">
              <a:off x="1296" y="2352"/>
              <a:ext cx="1488" cy="864"/>
            </a:xfrm>
            <a:prstGeom prst="line">
              <a:avLst/>
            </a:prstGeom>
            <a:noFill/>
            <a:ln w="28575">
              <a:solidFill>
                <a:srgbClr val="FF3300"/>
              </a:solidFill>
              <a:round/>
              <a:headEnd/>
              <a:tailEnd/>
            </a:ln>
            <a:extLst>
              <a:ext uri="{909E8E84-426E-40DD-AFC4-6F175D3DCCD1}">
                <a14:hiddenFill xmlns:a14="http://schemas.microsoft.com/office/drawing/2010/main">
                  <a:noFill/>
                </a14:hiddenFill>
              </a:ext>
            </a:extLst>
          </p:spPr>
          <p:txBody>
            <a:bodyPr/>
            <a:lstStyle/>
            <a:p>
              <a:endParaRPr lang="en-GB" sz="1350"/>
            </a:p>
          </p:txBody>
        </p:sp>
        <p:sp>
          <p:nvSpPr>
            <p:cNvPr id="24684" name="Line 5"/>
            <p:cNvSpPr>
              <a:spLocks noChangeShapeType="1"/>
            </p:cNvSpPr>
            <p:nvPr/>
          </p:nvSpPr>
          <p:spPr bwMode="auto">
            <a:xfrm flipH="1">
              <a:off x="2784" y="1008"/>
              <a:ext cx="1488" cy="864"/>
            </a:xfrm>
            <a:prstGeom prst="line">
              <a:avLst/>
            </a:prstGeom>
            <a:noFill/>
            <a:ln w="28575">
              <a:solidFill>
                <a:srgbClr val="FF3300"/>
              </a:solidFill>
              <a:round/>
              <a:headEnd/>
              <a:tailEnd/>
            </a:ln>
            <a:extLst>
              <a:ext uri="{909E8E84-426E-40DD-AFC4-6F175D3DCCD1}">
                <a14:hiddenFill xmlns:a14="http://schemas.microsoft.com/office/drawing/2010/main">
                  <a:noFill/>
                </a14:hiddenFill>
              </a:ext>
            </a:extLst>
          </p:spPr>
          <p:txBody>
            <a:bodyPr/>
            <a:lstStyle/>
            <a:p>
              <a:endParaRPr lang="en-GB" sz="1350"/>
            </a:p>
          </p:txBody>
        </p:sp>
        <p:sp>
          <p:nvSpPr>
            <p:cNvPr id="24685" name="Line 6"/>
            <p:cNvSpPr>
              <a:spLocks noChangeShapeType="1"/>
            </p:cNvSpPr>
            <p:nvPr/>
          </p:nvSpPr>
          <p:spPr bwMode="auto">
            <a:xfrm flipH="1" flipV="1">
              <a:off x="2784" y="2352"/>
              <a:ext cx="1488" cy="864"/>
            </a:xfrm>
            <a:prstGeom prst="line">
              <a:avLst/>
            </a:prstGeom>
            <a:noFill/>
            <a:ln w="28575">
              <a:solidFill>
                <a:srgbClr val="FF3300"/>
              </a:solidFill>
              <a:round/>
              <a:headEnd/>
              <a:tailEnd/>
            </a:ln>
            <a:extLst>
              <a:ext uri="{909E8E84-426E-40DD-AFC4-6F175D3DCCD1}">
                <a14:hiddenFill xmlns:a14="http://schemas.microsoft.com/office/drawing/2010/main">
                  <a:noFill/>
                </a14:hiddenFill>
              </a:ext>
            </a:extLst>
          </p:spPr>
          <p:txBody>
            <a:bodyPr/>
            <a:lstStyle/>
            <a:p>
              <a:endParaRPr lang="en-GB" sz="1350"/>
            </a:p>
          </p:txBody>
        </p:sp>
      </p:grpSp>
      <p:sp>
        <p:nvSpPr>
          <p:cNvPr id="24579" name="Text Box 8"/>
          <p:cNvSpPr txBox="1">
            <a:spLocks noChangeArrowheads="1"/>
          </p:cNvSpPr>
          <p:nvPr/>
        </p:nvSpPr>
        <p:spPr bwMode="auto">
          <a:xfrm>
            <a:off x="2167535" y="3696044"/>
            <a:ext cx="1540720" cy="41549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eaLnBrk="1" hangingPunct="1"/>
            <a:r>
              <a:rPr lang="en-GB" altLang="en-US" sz="1050" b="1" dirty="0">
                <a:latin typeface="Arial" charset="0"/>
              </a:rPr>
              <a:t>Occupational standards</a:t>
            </a:r>
            <a:endParaRPr lang="nl-NL" altLang="en-US" sz="1050" b="1" dirty="0">
              <a:latin typeface="Arial" charset="0"/>
            </a:endParaRPr>
          </a:p>
        </p:txBody>
      </p:sp>
      <p:sp>
        <p:nvSpPr>
          <p:cNvPr id="24580" name="Text Box 9"/>
          <p:cNvSpPr txBox="1">
            <a:spLocks noChangeArrowheads="1"/>
          </p:cNvSpPr>
          <p:nvPr/>
        </p:nvSpPr>
        <p:spPr bwMode="auto">
          <a:xfrm>
            <a:off x="3328656" y="3294460"/>
            <a:ext cx="1132111" cy="41549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eaLnBrk="1" hangingPunct="1"/>
            <a:r>
              <a:rPr lang="en-GB" altLang="en-US" sz="1050" b="1" dirty="0">
                <a:solidFill>
                  <a:srgbClr val="FF0000"/>
                </a:solidFill>
                <a:latin typeface="Arial" charset="0"/>
              </a:rPr>
              <a:t>Qualification standards</a:t>
            </a:r>
            <a:endParaRPr lang="nl-NL" altLang="en-US" sz="1050" b="1" dirty="0">
              <a:solidFill>
                <a:srgbClr val="FF0000"/>
              </a:solidFill>
              <a:latin typeface="Arial" charset="0"/>
            </a:endParaRPr>
          </a:p>
        </p:txBody>
      </p:sp>
      <p:sp>
        <p:nvSpPr>
          <p:cNvPr id="24581" name="Text Box 10"/>
          <p:cNvSpPr txBox="1">
            <a:spLocks noChangeArrowheads="1"/>
          </p:cNvSpPr>
          <p:nvPr/>
        </p:nvSpPr>
        <p:spPr bwMode="auto">
          <a:xfrm>
            <a:off x="5629276" y="3454004"/>
            <a:ext cx="1028700" cy="25391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eaLnBrk="1" hangingPunct="1"/>
            <a:r>
              <a:rPr lang="en-GB" altLang="en-US" sz="1050" b="1" dirty="0">
                <a:latin typeface="Arial" charset="0"/>
              </a:rPr>
              <a:t>Curricula</a:t>
            </a:r>
            <a:endParaRPr lang="nl-NL" altLang="en-US" sz="1050" b="1" dirty="0">
              <a:latin typeface="Arial" charset="0"/>
            </a:endParaRPr>
          </a:p>
        </p:txBody>
      </p:sp>
      <p:sp>
        <p:nvSpPr>
          <p:cNvPr id="24582" name="Text Box 11"/>
          <p:cNvSpPr txBox="1">
            <a:spLocks noChangeArrowheads="1"/>
          </p:cNvSpPr>
          <p:nvPr/>
        </p:nvSpPr>
        <p:spPr bwMode="auto">
          <a:xfrm>
            <a:off x="4428804" y="3657846"/>
            <a:ext cx="1361206" cy="415498"/>
          </a:xfrm>
          <a:prstGeom prst="rect">
            <a:avLst/>
          </a:prstGeom>
          <a:noFill/>
          <a:ln>
            <a:noFill/>
          </a:ln>
          <a:extLst/>
        </p:spPr>
        <p:txBody>
          <a:bodyPr wrap="square">
            <a:spAutoFit/>
          </a:bodyP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eaLnBrk="1" hangingPunct="1"/>
            <a:r>
              <a:rPr lang="en-GB" altLang="en-US" sz="1050" b="1" dirty="0">
                <a:latin typeface="Arial" charset="0"/>
              </a:rPr>
              <a:t>Educational standards</a:t>
            </a:r>
            <a:endParaRPr lang="nl-NL" altLang="en-US" sz="1050" b="1" dirty="0">
              <a:latin typeface="Arial" charset="0"/>
            </a:endParaRPr>
          </a:p>
        </p:txBody>
      </p:sp>
      <p:sp>
        <p:nvSpPr>
          <p:cNvPr id="24583" name="Text Box 12"/>
          <p:cNvSpPr txBox="1">
            <a:spLocks noChangeArrowheads="1"/>
          </p:cNvSpPr>
          <p:nvPr/>
        </p:nvSpPr>
        <p:spPr bwMode="auto">
          <a:xfrm>
            <a:off x="6868129" y="3549464"/>
            <a:ext cx="760144" cy="25391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eaLnBrk="1" hangingPunct="1"/>
            <a:r>
              <a:rPr lang="en-GB" altLang="en-US" sz="1050" b="1" dirty="0">
                <a:latin typeface="Arial" charset="0"/>
              </a:rPr>
              <a:t>Students</a:t>
            </a:r>
            <a:endParaRPr lang="nl-NL" altLang="en-US" sz="1050" b="1" dirty="0">
              <a:latin typeface="Arial" charset="0"/>
            </a:endParaRPr>
          </a:p>
        </p:txBody>
      </p:sp>
      <p:sp>
        <p:nvSpPr>
          <p:cNvPr id="24584" name="Oval 13"/>
          <p:cNvSpPr>
            <a:spLocks noChangeArrowheads="1"/>
          </p:cNvSpPr>
          <p:nvPr/>
        </p:nvSpPr>
        <p:spPr bwMode="auto">
          <a:xfrm>
            <a:off x="1428750" y="22086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85" name="Oval 14"/>
          <p:cNvSpPr>
            <a:spLocks noChangeArrowheads="1"/>
          </p:cNvSpPr>
          <p:nvPr/>
        </p:nvSpPr>
        <p:spPr bwMode="auto">
          <a:xfrm>
            <a:off x="1600200" y="25515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86" name="Oval 15"/>
          <p:cNvSpPr>
            <a:spLocks noChangeArrowheads="1"/>
          </p:cNvSpPr>
          <p:nvPr/>
        </p:nvSpPr>
        <p:spPr bwMode="auto">
          <a:xfrm>
            <a:off x="1714500" y="28944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87" name="Oval 16"/>
          <p:cNvSpPr>
            <a:spLocks noChangeArrowheads="1"/>
          </p:cNvSpPr>
          <p:nvPr/>
        </p:nvSpPr>
        <p:spPr bwMode="auto">
          <a:xfrm>
            <a:off x="1943100" y="23800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88" name="Oval 17"/>
          <p:cNvSpPr>
            <a:spLocks noChangeArrowheads="1"/>
          </p:cNvSpPr>
          <p:nvPr/>
        </p:nvSpPr>
        <p:spPr bwMode="auto">
          <a:xfrm>
            <a:off x="1428750" y="30087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89" name="Oval 18"/>
          <p:cNvSpPr>
            <a:spLocks noChangeArrowheads="1"/>
          </p:cNvSpPr>
          <p:nvPr/>
        </p:nvSpPr>
        <p:spPr bwMode="auto">
          <a:xfrm>
            <a:off x="1257300" y="32944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0" name="Oval 19"/>
          <p:cNvSpPr>
            <a:spLocks noChangeArrowheads="1"/>
          </p:cNvSpPr>
          <p:nvPr/>
        </p:nvSpPr>
        <p:spPr bwMode="auto">
          <a:xfrm>
            <a:off x="1428750" y="40945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1" name="Oval 20"/>
          <p:cNvSpPr>
            <a:spLocks noChangeArrowheads="1"/>
          </p:cNvSpPr>
          <p:nvPr/>
        </p:nvSpPr>
        <p:spPr bwMode="auto">
          <a:xfrm>
            <a:off x="1900238" y="4085035"/>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2" name="Oval 21"/>
          <p:cNvSpPr>
            <a:spLocks noChangeArrowheads="1"/>
          </p:cNvSpPr>
          <p:nvPr/>
        </p:nvSpPr>
        <p:spPr bwMode="auto">
          <a:xfrm>
            <a:off x="1418245" y="4370785"/>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3" name="Oval 22"/>
          <p:cNvSpPr>
            <a:spLocks noChangeArrowheads="1"/>
          </p:cNvSpPr>
          <p:nvPr/>
        </p:nvSpPr>
        <p:spPr bwMode="auto">
          <a:xfrm>
            <a:off x="1771650" y="47232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4" name="Oval 23"/>
          <p:cNvSpPr>
            <a:spLocks noChangeArrowheads="1"/>
          </p:cNvSpPr>
          <p:nvPr/>
        </p:nvSpPr>
        <p:spPr bwMode="auto">
          <a:xfrm>
            <a:off x="2000250" y="30087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5" name="Oval 24"/>
          <p:cNvSpPr>
            <a:spLocks noChangeArrowheads="1"/>
          </p:cNvSpPr>
          <p:nvPr/>
        </p:nvSpPr>
        <p:spPr bwMode="auto">
          <a:xfrm>
            <a:off x="2584217" y="31230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6" name="Oval 25"/>
          <p:cNvSpPr>
            <a:spLocks noChangeArrowheads="1"/>
          </p:cNvSpPr>
          <p:nvPr/>
        </p:nvSpPr>
        <p:spPr bwMode="auto">
          <a:xfrm>
            <a:off x="2431466" y="4111937"/>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7" name="Oval 26"/>
          <p:cNvSpPr>
            <a:spLocks noChangeArrowheads="1"/>
          </p:cNvSpPr>
          <p:nvPr/>
        </p:nvSpPr>
        <p:spPr bwMode="auto">
          <a:xfrm>
            <a:off x="2914650" y="31801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8" name="Oval 27"/>
          <p:cNvSpPr>
            <a:spLocks noChangeArrowheads="1"/>
          </p:cNvSpPr>
          <p:nvPr/>
        </p:nvSpPr>
        <p:spPr bwMode="auto">
          <a:xfrm>
            <a:off x="2628900" y="42660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9" name="Oval 28"/>
          <p:cNvSpPr>
            <a:spLocks noChangeArrowheads="1"/>
          </p:cNvSpPr>
          <p:nvPr/>
        </p:nvSpPr>
        <p:spPr bwMode="auto">
          <a:xfrm>
            <a:off x="2971800" y="39802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0" name="Oval 29"/>
          <p:cNvSpPr>
            <a:spLocks noChangeArrowheads="1"/>
          </p:cNvSpPr>
          <p:nvPr/>
        </p:nvSpPr>
        <p:spPr bwMode="auto">
          <a:xfrm>
            <a:off x="2743200" y="28944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1" name="Oval 30"/>
          <p:cNvSpPr>
            <a:spLocks noChangeArrowheads="1"/>
          </p:cNvSpPr>
          <p:nvPr/>
        </p:nvSpPr>
        <p:spPr bwMode="auto">
          <a:xfrm>
            <a:off x="6057900" y="32944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2" name="Oval 31"/>
          <p:cNvSpPr>
            <a:spLocks noChangeArrowheads="1"/>
          </p:cNvSpPr>
          <p:nvPr/>
        </p:nvSpPr>
        <p:spPr bwMode="auto">
          <a:xfrm>
            <a:off x="6134420" y="3793644"/>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3" name="Oval 32"/>
          <p:cNvSpPr>
            <a:spLocks noChangeArrowheads="1"/>
          </p:cNvSpPr>
          <p:nvPr/>
        </p:nvSpPr>
        <p:spPr bwMode="auto">
          <a:xfrm>
            <a:off x="5829300" y="32944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4" name="Oval 33"/>
          <p:cNvSpPr>
            <a:spLocks noChangeArrowheads="1"/>
          </p:cNvSpPr>
          <p:nvPr/>
        </p:nvSpPr>
        <p:spPr bwMode="auto">
          <a:xfrm>
            <a:off x="5772150" y="30658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5" name="Oval 34"/>
          <p:cNvSpPr>
            <a:spLocks noChangeArrowheads="1"/>
          </p:cNvSpPr>
          <p:nvPr/>
        </p:nvSpPr>
        <p:spPr bwMode="auto">
          <a:xfrm>
            <a:off x="6115050" y="27801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6" name="Oval 35"/>
          <p:cNvSpPr>
            <a:spLocks noChangeArrowheads="1"/>
          </p:cNvSpPr>
          <p:nvPr/>
        </p:nvSpPr>
        <p:spPr bwMode="auto">
          <a:xfrm>
            <a:off x="6057900" y="42088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7" name="Oval 36"/>
          <p:cNvSpPr>
            <a:spLocks noChangeArrowheads="1"/>
          </p:cNvSpPr>
          <p:nvPr/>
        </p:nvSpPr>
        <p:spPr bwMode="auto">
          <a:xfrm>
            <a:off x="5772150" y="42088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8" name="Oval 37"/>
          <p:cNvSpPr>
            <a:spLocks noChangeArrowheads="1"/>
          </p:cNvSpPr>
          <p:nvPr/>
        </p:nvSpPr>
        <p:spPr bwMode="auto">
          <a:xfrm>
            <a:off x="6743700" y="22657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9" name="Oval 38"/>
          <p:cNvSpPr>
            <a:spLocks noChangeArrowheads="1"/>
          </p:cNvSpPr>
          <p:nvPr/>
        </p:nvSpPr>
        <p:spPr bwMode="auto">
          <a:xfrm>
            <a:off x="6858000" y="24943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0" name="Oval 39"/>
          <p:cNvSpPr>
            <a:spLocks noChangeArrowheads="1"/>
          </p:cNvSpPr>
          <p:nvPr/>
        </p:nvSpPr>
        <p:spPr bwMode="auto">
          <a:xfrm>
            <a:off x="7029450" y="29515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1" name="Oval 40"/>
          <p:cNvSpPr>
            <a:spLocks noChangeArrowheads="1"/>
          </p:cNvSpPr>
          <p:nvPr/>
        </p:nvSpPr>
        <p:spPr bwMode="auto">
          <a:xfrm>
            <a:off x="7258050" y="24372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2" name="Oval 41"/>
          <p:cNvSpPr>
            <a:spLocks noChangeArrowheads="1"/>
          </p:cNvSpPr>
          <p:nvPr/>
        </p:nvSpPr>
        <p:spPr bwMode="auto">
          <a:xfrm>
            <a:off x="6743700" y="30658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3" name="Oval 42"/>
          <p:cNvSpPr>
            <a:spLocks noChangeArrowheads="1"/>
          </p:cNvSpPr>
          <p:nvPr/>
        </p:nvSpPr>
        <p:spPr bwMode="auto">
          <a:xfrm>
            <a:off x="7372350" y="29515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4" name="Oval 43"/>
          <p:cNvSpPr>
            <a:spLocks noChangeArrowheads="1"/>
          </p:cNvSpPr>
          <p:nvPr/>
        </p:nvSpPr>
        <p:spPr bwMode="auto">
          <a:xfrm>
            <a:off x="7486650" y="38659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5" name="Oval 44"/>
          <p:cNvSpPr>
            <a:spLocks noChangeArrowheads="1"/>
          </p:cNvSpPr>
          <p:nvPr/>
        </p:nvSpPr>
        <p:spPr bwMode="auto">
          <a:xfrm>
            <a:off x="6800850" y="39802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6" name="Oval 45"/>
          <p:cNvSpPr>
            <a:spLocks noChangeArrowheads="1"/>
          </p:cNvSpPr>
          <p:nvPr/>
        </p:nvSpPr>
        <p:spPr bwMode="auto">
          <a:xfrm>
            <a:off x="7143750" y="43803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7" name="Oval 46"/>
          <p:cNvSpPr>
            <a:spLocks noChangeArrowheads="1"/>
          </p:cNvSpPr>
          <p:nvPr/>
        </p:nvSpPr>
        <p:spPr bwMode="auto">
          <a:xfrm>
            <a:off x="6686550" y="44946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8" name="Oval 47"/>
          <p:cNvSpPr>
            <a:spLocks noChangeArrowheads="1"/>
          </p:cNvSpPr>
          <p:nvPr/>
        </p:nvSpPr>
        <p:spPr bwMode="auto">
          <a:xfrm>
            <a:off x="7143750" y="49518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9" name="Oval 48"/>
          <p:cNvSpPr>
            <a:spLocks noChangeArrowheads="1"/>
          </p:cNvSpPr>
          <p:nvPr/>
        </p:nvSpPr>
        <p:spPr bwMode="auto">
          <a:xfrm>
            <a:off x="7315200" y="31801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20" name="Oval 49"/>
          <p:cNvSpPr>
            <a:spLocks noChangeArrowheads="1"/>
          </p:cNvSpPr>
          <p:nvPr/>
        </p:nvSpPr>
        <p:spPr bwMode="auto">
          <a:xfrm>
            <a:off x="7200900" y="39802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21" name="Oval 50"/>
          <p:cNvSpPr>
            <a:spLocks noChangeArrowheads="1"/>
          </p:cNvSpPr>
          <p:nvPr/>
        </p:nvSpPr>
        <p:spPr bwMode="auto">
          <a:xfrm>
            <a:off x="5029200" y="4170760"/>
            <a:ext cx="171450" cy="171450"/>
          </a:xfrm>
          <a:prstGeom prst="ellipse">
            <a:avLst/>
          </a:prstGeom>
          <a:solidFill>
            <a:srgbClr val="CC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endParaRPr lang="nl-NL" altLang="en-US" sz="1350" dirty="0">
              <a:latin typeface="Arial" charset="0"/>
            </a:endParaRPr>
          </a:p>
        </p:txBody>
      </p:sp>
      <p:sp>
        <p:nvSpPr>
          <p:cNvPr id="24622" name="Oval 51"/>
          <p:cNvSpPr>
            <a:spLocks noChangeArrowheads="1"/>
          </p:cNvSpPr>
          <p:nvPr/>
        </p:nvSpPr>
        <p:spPr bwMode="auto">
          <a:xfrm>
            <a:off x="5029200" y="3294460"/>
            <a:ext cx="171450" cy="171450"/>
          </a:xfrm>
          <a:prstGeom prst="ellipse">
            <a:avLst/>
          </a:prstGeom>
          <a:solidFill>
            <a:srgbClr val="CC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endParaRPr lang="nl-NL" altLang="en-US" sz="1350" dirty="0">
              <a:latin typeface="Arial" charset="0"/>
            </a:endParaRPr>
          </a:p>
        </p:txBody>
      </p:sp>
      <p:sp>
        <p:nvSpPr>
          <p:cNvPr id="24623" name="Oval 52"/>
          <p:cNvSpPr>
            <a:spLocks noChangeArrowheads="1"/>
          </p:cNvSpPr>
          <p:nvPr/>
        </p:nvSpPr>
        <p:spPr bwMode="auto">
          <a:xfrm>
            <a:off x="4776026" y="3465910"/>
            <a:ext cx="171450" cy="171450"/>
          </a:xfrm>
          <a:prstGeom prst="ellipse">
            <a:avLst/>
          </a:prstGeom>
          <a:solidFill>
            <a:srgbClr val="CC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endParaRPr lang="nl-NL" altLang="en-US" sz="1350" dirty="0">
              <a:latin typeface="Arial" charset="0"/>
            </a:endParaRPr>
          </a:p>
        </p:txBody>
      </p:sp>
      <p:sp>
        <p:nvSpPr>
          <p:cNvPr id="24624" name="Oval 53"/>
          <p:cNvSpPr>
            <a:spLocks noChangeArrowheads="1"/>
          </p:cNvSpPr>
          <p:nvPr/>
        </p:nvSpPr>
        <p:spPr bwMode="auto">
          <a:xfrm>
            <a:off x="5029200" y="3008710"/>
            <a:ext cx="171450" cy="171450"/>
          </a:xfrm>
          <a:prstGeom prst="ellipse">
            <a:avLst/>
          </a:prstGeom>
          <a:solidFill>
            <a:srgbClr val="CC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endParaRPr lang="nl-NL" altLang="en-US" sz="1350" dirty="0">
              <a:latin typeface="Arial" charset="0"/>
            </a:endParaRPr>
          </a:p>
        </p:txBody>
      </p:sp>
      <p:sp>
        <p:nvSpPr>
          <p:cNvPr id="24625" name="Oval 54"/>
          <p:cNvSpPr>
            <a:spLocks noChangeArrowheads="1"/>
          </p:cNvSpPr>
          <p:nvPr/>
        </p:nvSpPr>
        <p:spPr bwMode="auto">
          <a:xfrm>
            <a:off x="2571750" y="2753816"/>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26" name="Oval 55"/>
          <p:cNvSpPr>
            <a:spLocks noChangeArrowheads="1"/>
          </p:cNvSpPr>
          <p:nvPr/>
        </p:nvSpPr>
        <p:spPr bwMode="auto">
          <a:xfrm>
            <a:off x="2514600" y="47232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27" name="Oval 56"/>
          <p:cNvSpPr>
            <a:spLocks noChangeArrowheads="1"/>
          </p:cNvSpPr>
          <p:nvPr/>
        </p:nvSpPr>
        <p:spPr bwMode="auto">
          <a:xfrm>
            <a:off x="5886450" y="45517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28" name="Oval 57"/>
          <p:cNvSpPr>
            <a:spLocks noChangeArrowheads="1"/>
          </p:cNvSpPr>
          <p:nvPr/>
        </p:nvSpPr>
        <p:spPr bwMode="auto">
          <a:xfrm>
            <a:off x="5829300" y="27801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30" name="Oval 59"/>
          <p:cNvSpPr>
            <a:spLocks noChangeArrowheads="1"/>
          </p:cNvSpPr>
          <p:nvPr/>
        </p:nvSpPr>
        <p:spPr bwMode="auto">
          <a:xfrm>
            <a:off x="1600200" y="44374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32" name="Oval 61"/>
          <p:cNvSpPr>
            <a:spLocks noChangeArrowheads="1"/>
          </p:cNvSpPr>
          <p:nvPr/>
        </p:nvSpPr>
        <p:spPr bwMode="auto">
          <a:xfrm>
            <a:off x="1600200" y="49518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33" name="Oval 62"/>
          <p:cNvSpPr>
            <a:spLocks noChangeArrowheads="1"/>
          </p:cNvSpPr>
          <p:nvPr/>
        </p:nvSpPr>
        <p:spPr bwMode="auto">
          <a:xfrm>
            <a:off x="1885950" y="43231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34" name="Oval 63"/>
          <p:cNvSpPr>
            <a:spLocks noChangeArrowheads="1"/>
          </p:cNvSpPr>
          <p:nvPr/>
        </p:nvSpPr>
        <p:spPr bwMode="auto">
          <a:xfrm>
            <a:off x="1885950" y="27229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35" name="Oval 64"/>
          <p:cNvSpPr>
            <a:spLocks noChangeArrowheads="1"/>
          </p:cNvSpPr>
          <p:nvPr/>
        </p:nvSpPr>
        <p:spPr bwMode="auto">
          <a:xfrm>
            <a:off x="7029450" y="22657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36" name="Oval 65"/>
          <p:cNvSpPr>
            <a:spLocks noChangeArrowheads="1"/>
          </p:cNvSpPr>
          <p:nvPr/>
        </p:nvSpPr>
        <p:spPr bwMode="auto">
          <a:xfrm>
            <a:off x="7086600" y="26086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37" name="Oval 66"/>
          <p:cNvSpPr>
            <a:spLocks noChangeArrowheads="1"/>
          </p:cNvSpPr>
          <p:nvPr/>
        </p:nvSpPr>
        <p:spPr bwMode="auto">
          <a:xfrm>
            <a:off x="7143750" y="32373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38" name="Oval 67"/>
          <p:cNvSpPr>
            <a:spLocks noChangeArrowheads="1"/>
          </p:cNvSpPr>
          <p:nvPr/>
        </p:nvSpPr>
        <p:spPr bwMode="auto">
          <a:xfrm>
            <a:off x="7372350" y="42660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39" name="Oval 68"/>
          <p:cNvSpPr>
            <a:spLocks noChangeArrowheads="1"/>
          </p:cNvSpPr>
          <p:nvPr/>
        </p:nvSpPr>
        <p:spPr bwMode="auto">
          <a:xfrm>
            <a:off x="6915150" y="42660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40" name="Oval 69"/>
          <p:cNvSpPr>
            <a:spLocks noChangeArrowheads="1"/>
          </p:cNvSpPr>
          <p:nvPr/>
        </p:nvSpPr>
        <p:spPr bwMode="auto">
          <a:xfrm>
            <a:off x="6972300" y="46660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41" name="Oval 70"/>
          <p:cNvSpPr>
            <a:spLocks noChangeArrowheads="1"/>
          </p:cNvSpPr>
          <p:nvPr/>
        </p:nvSpPr>
        <p:spPr bwMode="auto">
          <a:xfrm>
            <a:off x="6858000" y="48946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42" name="Oval 71"/>
          <p:cNvSpPr>
            <a:spLocks noChangeArrowheads="1"/>
          </p:cNvSpPr>
          <p:nvPr/>
        </p:nvSpPr>
        <p:spPr bwMode="auto">
          <a:xfrm>
            <a:off x="7200900" y="52375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43" name="Oval 72"/>
          <p:cNvSpPr>
            <a:spLocks noChangeArrowheads="1"/>
          </p:cNvSpPr>
          <p:nvPr/>
        </p:nvSpPr>
        <p:spPr bwMode="auto">
          <a:xfrm>
            <a:off x="7086600" y="20371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44" name="Oval 73"/>
          <p:cNvSpPr>
            <a:spLocks noChangeArrowheads="1"/>
          </p:cNvSpPr>
          <p:nvPr/>
        </p:nvSpPr>
        <p:spPr bwMode="auto">
          <a:xfrm>
            <a:off x="6057900" y="24943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45" name="Oval 74"/>
          <p:cNvSpPr>
            <a:spLocks noChangeArrowheads="1"/>
          </p:cNvSpPr>
          <p:nvPr/>
        </p:nvSpPr>
        <p:spPr bwMode="auto">
          <a:xfrm>
            <a:off x="2800350" y="26086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46" name="Oval 75"/>
          <p:cNvSpPr>
            <a:spLocks noChangeArrowheads="1"/>
          </p:cNvSpPr>
          <p:nvPr/>
        </p:nvSpPr>
        <p:spPr bwMode="auto">
          <a:xfrm>
            <a:off x="2857500" y="44946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48" name="Oval 77"/>
          <p:cNvSpPr>
            <a:spLocks noChangeArrowheads="1"/>
          </p:cNvSpPr>
          <p:nvPr/>
        </p:nvSpPr>
        <p:spPr bwMode="auto">
          <a:xfrm>
            <a:off x="1314450" y="35230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49" name="Oval 78"/>
          <p:cNvSpPr>
            <a:spLocks noChangeArrowheads="1"/>
          </p:cNvSpPr>
          <p:nvPr/>
        </p:nvSpPr>
        <p:spPr bwMode="auto">
          <a:xfrm>
            <a:off x="3623756" y="3818680"/>
            <a:ext cx="171450" cy="171450"/>
          </a:xfrm>
          <a:prstGeom prst="ellipse">
            <a:avLst/>
          </a:prstGeom>
          <a:solidFill>
            <a:srgbClr val="CC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endParaRPr lang="nl-NL" altLang="en-US" sz="1350" dirty="0">
              <a:latin typeface="Arial" charset="0"/>
            </a:endParaRPr>
          </a:p>
        </p:txBody>
      </p:sp>
      <p:sp>
        <p:nvSpPr>
          <p:cNvPr id="24650" name="Oval 79"/>
          <p:cNvSpPr>
            <a:spLocks noChangeArrowheads="1"/>
          </p:cNvSpPr>
          <p:nvPr/>
        </p:nvSpPr>
        <p:spPr bwMode="auto">
          <a:xfrm>
            <a:off x="3654151" y="3132450"/>
            <a:ext cx="171450" cy="171450"/>
          </a:xfrm>
          <a:prstGeom prst="ellipse">
            <a:avLst/>
          </a:prstGeom>
          <a:solidFill>
            <a:srgbClr val="CC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endParaRPr lang="nl-NL" altLang="en-US" sz="1350" dirty="0">
              <a:latin typeface="Arial" charset="0"/>
            </a:endParaRPr>
          </a:p>
        </p:txBody>
      </p:sp>
      <p:sp>
        <p:nvSpPr>
          <p:cNvPr id="24651" name="Oval 80"/>
          <p:cNvSpPr>
            <a:spLocks noChangeArrowheads="1"/>
          </p:cNvSpPr>
          <p:nvPr/>
        </p:nvSpPr>
        <p:spPr bwMode="auto">
          <a:xfrm>
            <a:off x="3843128" y="3686875"/>
            <a:ext cx="171450" cy="171450"/>
          </a:xfrm>
          <a:prstGeom prst="ellipse">
            <a:avLst/>
          </a:prstGeom>
          <a:solidFill>
            <a:srgbClr val="CC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endParaRPr lang="nl-NL" altLang="en-US" sz="1350" dirty="0">
              <a:latin typeface="Arial" charset="0"/>
            </a:endParaRPr>
          </a:p>
        </p:txBody>
      </p:sp>
      <p:sp>
        <p:nvSpPr>
          <p:cNvPr id="24652" name="Oval 81"/>
          <p:cNvSpPr>
            <a:spLocks noChangeArrowheads="1"/>
          </p:cNvSpPr>
          <p:nvPr/>
        </p:nvSpPr>
        <p:spPr bwMode="auto">
          <a:xfrm>
            <a:off x="3837385" y="3008710"/>
            <a:ext cx="171450" cy="171450"/>
          </a:xfrm>
          <a:prstGeom prst="ellipse">
            <a:avLst/>
          </a:prstGeom>
          <a:solidFill>
            <a:srgbClr val="CC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endParaRPr lang="nl-NL" altLang="en-US" sz="1350" dirty="0">
              <a:latin typeface="Arial" charset="0"/>
            </a:endParaRPr>
          </a:p>
        </p:txBody>
      </p:sp>
      <p:sp>
        <p:nvSpPr>
          <p:cNvPr id="24656" name="Oval 85"/>
          <p:cNvSpPr>
            <a:spLocks noChangeArrowheads="1"/>
          </p:cNvSpPr>
          <p:nvPr/>
        </p:nvSpPr>
        <p:spPr bwMode="auto">
          <a:xfrm>
            <a:off x="6858000" y="28372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57" name="Oval 86"/>
          <p:cNvSpPr>
            <a:spLocks noChangeArrowheads="1"/>
          </p:cNvSpPr>
          <p:nvPr/>
        </p:nvSpPr>
        <p:spPr bwMode="auto">
          <a:xfrm>
            <a:off x="7315200" y="26086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58" name="Oval 87"/>
          <p:cNvSpPr>
            <a:spLocks noChangeArrowheads="1"/>
          </p:cNvSpPr>
          <p:nvPr/>
        </p:nvSpPr>
        <p:spPr bwMode="auto">
          <a:xfrm>
            <a:off x="6858000" y="32944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59" name="Oval 88"/>
          <p:cNvSpPr>
            <a:spLocks noChangeArrowheads="1"/>
          </p:cNvSpPr>
          <p:nvPr/>
        </p:nvSpPr>
        <p:spPr bwMode="auto">
          <a:xfrm>
            <a:off x="6734495" y="37516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0" name="Oval 89"/>
          <p:cNvSpPr>
            <a:spLocks noChangeArrowheads="1"/>
          </p:cNvSpPr>
          <p:nvPr/>
        </p:nvSpPr>
        <p:spPr bwMode="auto">
          <a:xfrm>
            <a:off x="6572250" y="48946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1" name="Oval 90"/>
          <p:cNvSpPr>
            <a:spLocks noChangeArrowheads="1"/>
          </p:cNvSpPr>
          <p:nvPr/>
        </p:nvSpPr>
        <p:spPr bwMode="auto">
          <a:xfrm>
            <a:off x="6858000" y="51232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2" name="Oval 91"/>
          <p:cNvSpPr>
            <a:spLocks noChangeArrowheads="1"/>
          </p:cNvSpPr>
          <p:nvPr/>
        </p:nvSpPr>
        <p:spPr bwMode="auto">
          <a:xfrm>
            <a:off x="5772150" y="26086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3" name="Oval 92"/>
          <p:cNvSpPr>
            <a:spLocks noChangeArrowheads="1"/>
          </p:cNvSpPr>
          <p:nvPr/>
        </p:nvSpPr>
        <p:spPr bwMode="auto">
          <a:xfrm>
            <a:off x="6172200" y="30658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4" name="Oval 93"/>
          <p:cNvSpPr>
            <a:spLocks noChangeArrowheads="1"/>
          </p:cNvSpPr>
          <p:nvPr/>
        </p:nvSpPr>
        <p:spPr bwMode="auto">
          <a:xfrm>
            <a:off x="5943600" y="31230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5" name="Oval 94"/>
          <p:cNvSpPr>
            <a:spLocks noChangeArrowheads="1"/>
          </p:cNvSpPr>
          <p:nvPr/>
        </p:nvSpPr>
        <p:spPr bwMode="auto">
          <a:xfrm>
            <a:off x="6000750" y="30087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6" name="Oval 95"/>
          <p:cNvSpPr>
            <a:spLocks noChangeArrowheads="1"/>
          </p:cNvSpPr>
          <p:nvPr/>
        </p:nvSpPr>
        <p:spPr bwMode="auto">
          <a:xfrm>
            <a:off x="6172200" y="40374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7" name="Oval 96"/>
          <p:cNvSpPr>
            <a:spLocks noChangeArrowheads="1"/>
          </p:cNvSpPr>
          <p:nvPr/>
        </p:nvSpPr>
        <p:spPr bwMode="auto">
          <a:xfrm>
            <a:off x="5657850" y="44946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8" name="Oval 97"/>
          <p:cNvSpPr>
            <a:spLocks noChangeArrowheads="1"/>
          </p:cNvSpPr>
          <p:nvPr/>
        </p:nvSpPr>
        <p:spPr bwMode="auto">
          <a:xfrm>
            <a:off x="5943600" y="40374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9" name="Oval 98"/>
          <p:cNvSpPr>
            <a:spLocks noChangeArrowheads="1"/>
          </p:cNvSpPr>
          <p:nvPr/>
        </p:nvSpPr>
        <p:spPr bwMode="auto">
          <a:xfrm>
            <a:off x="5657850" y="39231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70" name="Oval 101"/>
          <p:cNvSpPr>
            <a:spLocks noChangeArrowheads="1"/>
          </p:cNvSpPr>
          <p:nvPr/>
        </p:nvSpPr>
        <p:spPr bwMode="auto">
          <a:xfrm>
            <a:off x="3038475" y="2808685"/>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71" name="Oval 102"/>
          <p:cNvSpPr>
            <a:spLocks noChangeArrowheads="1"/>
          </p:cNvSpPr>
          <p:nvPr/>
        </p:nvSpPr>
        <p:spPr bwMode="auto">
          <a:xfrm>
            <a:off x="3038475" y="4237435"/>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72" name="Oval 103"/>
          <p:cNvSpPr>
            <a:spLocks noChangeArrowheads="1"/>
          </p:cNvSpPr>
          <p:nvPr/>
        </p:nvSpPr>
        <p:spPr bwMode="auto">
          <a:xfrm>
            <a:off x="2014967" y="3309565"/>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74" name="Oval 105"/>
          <p:cNvSpPr>
            <a:spLocks noChangeArrowheads="1"/>
          </p:cNvSpPr>
          <p:nvPr/>
        </p:nvSpPr>
        <p:spPr bwMode="auto">
          <a:xfrm>
            <a:off x="2601183" y="3472067"/>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75" name="Oval 106"/>
          <p:cNvSpPr>
            <a:spLocks noChangeArrowheads="1"/>
          </p:cNvSpPr>
          <p:nvPr/>
        </p:nvSpPr>
        <p:spPr bwMode="auto">
          <a:xfrm>
            <a:off x="2820591" y="4180285"/>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76" name="Oval 107"/>
          <p:cNvSpPr>
            <a:spLocks noChangeArrowheads="1"/>
          </p:cNvSpPr>
          <p:nvPr/>
        </p:nvSpPr>
        <p:spPr bwMode="auto">
          <a:xfrm>
            <a:off x="2998625" y="3466818"/>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77" name="Oval 108"/>
          <p:cNvSpPr>
            <a:spLocks noChangeArrowheads="1"/>
          </p:cNvSpPr>
          <p:nvPr/>
        </p:nvSpPr>
        <p:spPr bwMode="auto">
          <a:xfrm>
            <a:off x="1943100" y="382905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78" name="Oval 109"/>
          <p:cNvSpPr>
            <a:spLocks noChangeArrowheads="1"/>
          </p:cNvSpPr>
          <p:nvPr/>
        </p:nvSpPr>
        <p:spPr bwMode="auto">
          <a:xfrm>
            <a:off x="1895475" y="5037535"/>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79" name="Text Box 111"/>
          <p:cNvSpPr txBox="1">
            <a:spLocks noChangeArrowheads="1"/>
          </p:cNvSpPr>
          <p:nvPr/>
        </p:nvSpPr>
        <p:spPr bwMode="auto">
          <a:xfrm>
            <a:off x="1401095" y="866775"/>
            <a:ext cx="1213794" cy="300082"/>
          </a:xfrm>
          <a:prstGeom prst="rect">
            <a:avLst/>
          </a:prstGeom>
          <a:solidFill>
            <a:schemeClr val="bg1"/>
          </a:solidFill>
          <a:ln w="9525">
            <a:solidFill>
              <a:schemeClr val="accent2"/>
            </a:solidFill>
            <a:miter lim="800000"/>
            <a:headEnd/>
            <a:tailEnd/>
          </a:ln>
        </p:spPr>
        <p:txBody>
          <a:bodyPr wrap="none">
            <a:spAutoFit/>
          </a:bodyP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r>
              <a:rPr lang="en-GB" altLang="en-US" sz="1350" u="sng" dirty="0">
                <a:latin typeface="Arial" panose="020B0604020202020204" pitchFamily="34" charset="0"/>
              </a:rPr>
              <a:t>What to learn</a:t>
            </a:r>
            <a:endParaRPr lang="nl-NL" altLang="en-US" sz="1350" dirty="0">
              <a:latin typeface="Arial" panose="020B0604020202020204" pitchFamily="34" charset="0"/>
            </a:endParaRPr>
          </a:p>
        </p:txBody>
      </p:sp>
      <p:sp>
        <p:nvSpPr>
          <p:cNvPr id="24680" name="Text Box 112"/>
          <p:cNvSpPr txBox="1">
            <a:spLocks noChangeArrowheads="1"/>
          </p:cNvSpPr>
          <p:nvPr/>
        </p:nvSpPr>
        <p:spPr bwMode="auto">
          <a:xfrm>
            <a:off x="6421042" y="875110"/>
            <a:ext cx="1156086" cy="300082"/>
          </a:xfrm>
          <a:prstGeom prst="rect">
            <a:avLst/>
          </a:prstGeom>
          <a:solidFill>
            <a:schemeClr val="bg1"/>
          </a:solidFill>
          <a:ln w="9525">
            <a:solidFill>
              <a:schemeClr val="accent2"/>
            </a:solidFill>
            <a:miter lim="800000"/>
            <a:headEnd/>
            <a:tailEnd/>
          </a:ln>
        </p:spPr>
        <p:txBody>
          <a:bodyPr wrap="none">
            <a:spAutoFit/>
          </a:bodyP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eaLnBrk="1" hangingPunct="1">
              <a:spcBef>
                <a:spcPct val="50000"/>
              </a:spcBef>
            </a:pPr>
            <a:r>
              <a:rPr lang="en-GB" altLang="en-US" sz="1350" u="sng" dirty="0">
                <a:latin typeface="Arial" panose="020B0604020202020204" pitchFamily="34" charset="0"/>
              </a:rPr>
              <a:t>How to learn</a:t>
            </a:r>
            <a:endParaRPr lang="nl-NL" altLang="en-US" sz="1350" dirty="0">
              <a:latin typeface="Arial" panose="020B0604020202020204" pitchFamily="34" charset="0"/>
            </a:endParaRPr>
          </a:p>
        </p:txBody>
      </p:sp>
      <p:sp>
        <p:nvSpPr>
          <p:cNvPr id="24681" name="Text Box 113"/>
          <p:cNvSpPr txBox="1">
            <a:spLocks noChangeArrowheads="1"/>
          </p:cNvSpPr>
          <p:nvPr/>
        </p:nvSpPr>
        <p:spPr bwMode="auto">
          <a:xfrm>
            <a:off x="1408861" y="3505161"/>
            <a:ext cx="795338" cy="623248"/>
          </a:xfrm>
          <a:prstGeom prst="rect">
            <a:avLst/>
          </a:prstGeom>
          <a:solidFill>
            <a:schemeClr val="bg1">
              <a:alpha val="1176"/>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r>
              <a:rPr lang="en-GB" altLang="en-US" sz="1050" b="1" dirty="0">
                <a:latin typeface="Arial" panose="020B0604020202020204" pitchFamily="34" charset="0"/>
              </a:rPr>
              <a:t>Jobs</a:t>
            </a:r>
            <a:endParaRPr lang="nl-NL" altLang="en-US" sz="1050" b="1" dirty="0">
              <a:latin typeface="Arial" panose="020B0604020202020204" pitchFamily="34" charset="0"/>
            </a:endParaRPr>
          </a:p>
          <a:p>
            <a:pPr algn="ctr" eaLnBrk="1" hangingPunct="1"/>
            <a:r>
              <a:rPr lang="nl-NL" altLang="en-US" sz="1200" b="1" dirty="0">
                <a:latin typeface="Arial" charset="0"/>
              </a:rPr>
              <a:t> </a:t>
            </a:r>
          </a:p>
          <a:p>
            <a:pPr algn="l" eaLnBrk="1" hangingPunct="1"/>
            <a:endParaRPr lang="nl-NL" altLang="en-US" sz="1200" b="1" dirty="0">
              <a:latin typeface="Arial" charset="0"/>
            </a:endParaRPr>
          </a:p>
        </p:txBody>
      </p:sp>
      <p:sp>
        <p:nvSpPr>
          <p:cNvPr id="109" name="Oval 21"/>
          <p:cNvSpPr>
            <a:spLocks noChangeArrowheads="1"/>
          </p:cNvSpPr>
          <p:nvPr/>
        </p:nvSpPr>
        <p:spPr bwMode="auto">
          <a:xfrm>
            <a:off x="1504951" y="4637485"/>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0" name="Oval 21"/>
          <p:cNvSpPr>
            <a:spLocks noChangeArrowheads="1"/>
          </p:cNvSpPr>
          <p:nvPr/>
        </p:nvSpPr>
        <p:spPr bwMode="auto">
          <a:xfrm>
            <a:off x="1318232" y="4980385"/>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1" name="Oval 21"/>
          <p:cNvSpPr>
            <a:spLocks noChangeArrowheads="1"/>
          </p:cNvSpPr>
          <p:nvPr/>
        </p:nvSpPr>
        <p:spPr bwMode="auto">
          <a:xfrm>
            <a:off x="1243504" y="4218315"/>
            <a:ext cx="171450" cy="18252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2" name="Oval 21"/>
          <p:cNvSpPr>
            <a:spLocks noChangeArrowheads="1"/>
          </p:cNvSpPr>
          <p:nvPr/>
        </p:nvSpPr>
        <p:spPr bwMode="auto">
          <a:xfrm>
            <a:off x="1600200" y="4222292"/>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3" name="Oval 21"/>
          <p:cNvSpPr>
            <a:spLocks noChangeArrowheads="1"/>
          </p:cNvSpPr>
          <p:nvPr/>
        </p:nvSpPr>
        <p:spPr bwMode="auto">
          <a:xfrm>
            <a:off x="1809750" y="4510571"/>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4" name="Oval 21"/>
          <p:cNvSpPr>
            <a:spLocks noChangeArrowheads="1"/>
          </p:cNvSpPr>
          <p:nvPr/>
        </p:nvSpPr>
        <p:spPr bwMode="auto">
          <a:xfrm>
            <a:off x="1640681" y="3979404"/>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5" name="Oval 21"/>
          <p:cNvSpPr>
            <a:spLocks noChangeArrowheads="1"/>
          </p:cNvSpPr>
          <p:nvPr/>
        </p:nvSpPr>
        <p:spPr bwMode="auto">
          <a:xfrm>
            <a:off x="1323626" y="3869063"/>
            <a:ext cx="176913" cy="163964"/>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6" name="Oval 21"/>
          <p:cNvSpPr>
            <a:spLocks noChangeArrowheads="1"/>
          </p:cNvSpPr>
          <p:nvPr/>
        </p:nvSpPr>
        <p:spPr bwMode="auto">
          <a:xfrm>
            <a:off x="1277471" y="4644971"/>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7" name="Oval 21"/>
          <p:cNvSpPr>
            <a:spLocks noChangeArrowheads="1"/>
          </p:cNvSpPr>
          <p:nvPr/>
        </p:nvSpPr>
        <p:spPr bwMode="auto">
          <a:xfrm>
            <a:off x="1498367" y="3275325"/>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8" name="Oval 21"/>
          <p:cNvSpPr>
            <a:spLocks noChangeArrowheads="1"/>
          </p:cNvSpPr>
          <p:nvPr/>
        </p:nvSpPr>
        <p:spPr bwMode="auto">
          <a:xfrm>
            <a:off x="1746366" y="3253208"/>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9" name="Oval 21"/>
          <p:cNvSpPr>
            <a:spLocks noChangeArrowheads="1"/>
          </p:cNvSpPr>
          <p:nvPr/>
        </p:nvSpPr>
        <p:spPr bwMode="auto">
          <a:xfrm>
            <a:off x="1228725" y="28944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21" name="Oval 13"/>
          <p:cNvSpPr>
            <a:spLocks noChangeArrowheads="1"/>
          </p:cNvSpPr>
          <p:nvPr/>
        </p:nvSpPr>
        <p:spPr bwMode="auto">
          <a:xfrm>
            <a:off x="1666875" y="2275285"/>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22" name="Oval 13"/>
          <p:cNvSpPr>
            <a:spLocks noChangeArrowheads="1"/>
          </p:cNvSpPr>
          <p:nvPr/>
        </p:nvSpPr>
        <p:spPr bwMode="auto">
          <a:xfrm>
            <a:off x="1361515" y="24372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24" name="Oval 13"/>
          <p:cNvSpPr>
            <a:spLocks noChangeArrowheads="1"/>
          </p:cNvSpPr>
          <p:nvPr/>
        </p:nvSpPr>
        <p:spPr bwMode="auto">
          <a:xfrm>
            <a:off x="1663514" y="2041861"/>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25" name="Oval 13"/>
          <p:cNvSpPr>
            <a:spLocks noChangeArrowheads="1"/>
          </p:cNvSpPr>
          <p:nvPr/>
        </p:nvSpPr>
        <p:spPr bwMode="auto">
          <a:xfrm>
            <a:off x="1394712" y="2645018"/>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26" name="Oval 13"/>
          <p:cNvSpPr>
            <a:spLocks noChangeArrowheads="1"/>
          </p:cNvSpPr>
          <p:nvPr/>
        </p:nvSpPr>
        <p:spPr bwMode="auto">
          <a:xfrm>
            <a:off x="1503410" y="2827028"/>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27" name="Oval 13"/>
          <p:cNvSpPr>
            <a:spLocks noChangeArrowheads="1"/>
          </p:cNvSpPr>
          <p:nvPr/>
        </p:nvSpPr>
        <p:spPr bwMode="auto">
          <a:xfrm>
            <a:off x="1877126" y="2147952"/>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20" name="Oval 119"/>
          <p:cNvSpPr/>
          <p:nvPr/>
        </p:nvSpPr>
        <p:spPr>
          <a:xfrm>
            <a:off x="3258363" y="2184731"/>
            <a:ext cx="1472930" cy="236703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23" name="Line Callout 2 122"/>
          <p:cNvSpPr/>
          <p:nvPr/>
        </p:nvSpPr>
        <p:spPr>
          <a:xfrm>
            <a:off x="4261438" y="1014060"/>
            <a:ext cx="1739313" cy="1166371"/>
          </a:xfrm>
          <a:prstGeom prst="borderCallout2">
            <a:avLst>
              <a:gd name="adj1" fmla="val 47214"/>
              <a:gd name="adj2" fmla="val -2992"/>
              <a:gd name="adj3" fmla="val 48077"/>
              <a:gd name="adj4" fmla="val -17260"/>
              <a:gd name="adj5" fmla="val 98943"/>
              <a:gd name="adj6" fmla="val -17086"/>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 name="Rectangle 1"/>
          <p:cNvSpPr/>
          <p:nvPr/>
        </p:nvSpPr>
        <p:spPr>
          <a:xfrm>
            <a:off x="4286250" y="968242"/>
            <a:ext cx="1714500" cy="1212188"/>
          </a:xfrm>
          <a:prstGeom prst="rect">
            <a:avLst/>
          </a:prstGeom>
        </p:spPr>
        <p:txBody>
          <a:bodyPr wrap="square">
            <a:spAutoFit/>
          </a:bodyPr>
          <a:lstStyle/>
          <a:p>
            <a:r>
              <a:rPr lang="en-GB" sz="1200" dirty="0"/>
              <a:t>DEFINE THE REQUIREMENTS FOR ASSESSMENT &amp; CERTIFICATION TO DEMONSTRATE COMPETENCE</a:t>
            </a:r>
            <a:endParaRPr lang="en-GB" sz="1200" dirty="0"/>
          </a:p>
        </p:txBody>
      </p:sp>
    </p:spTree>
    <p:extLst>
      <p:ext uri="{BB962C8B-B14F-4D97-AF65-F5344CB8AC3E}">
        <p14:creationId xmlns:p14="http://schemas.microsoft.com/office/powerpoint/2010/main" val="37764663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578" name="Group 2"/>
          <p:cNvGrpSpPr>
            <a:grpSpLocks/>
          </p:cNvGrpSpPr>
          <p:nvPr/>
        </p:nvGrpSpPr>
        <p:grpSpPr bwMode="auto">
          <a:xfrm>
            <a:off x="1828801" y="1430779"/>
            <a:ext cx="5172075" cy="4206832"/>
            <a:chOff x="1296" y="1008"/>
            <a:chExt cx="2976" cy="2208"/>
          </a:xfrm>
        </p:grpSpPr>
        <p:sp>
          <p:nvSpPr>
            <p:cNvPr id="24682" name="Line 3"/>
            <p:cNvSpPr>
              <a:spLocks noChangeShapeType="1"/>
            </p:cNvSpPr>
            <p:nvPr/>
          </p:nvSpPr>
          <p:spPr bwMode="auto">
            <a:xfrm>
              <a:off x="1296" y="1008"/>
              <a:ext cx="1488" cy="864"/>
            </a:xfrm>
            <a:prstGeom prst="line">
              <a:avLst/>
            </a:prstGeom>
            <a:noFill/>
            <a:ln w="28575">
              <a:solidFill>
                <a:srgbClr val="FF3300"/>
              </a:solidFill>
              <a:round/>
              <a:headEnd/>
              <a:tailEnd/>
            </a:ln>
            <a:extLst>
              <a:ext uri="{909E8E84-426E-40DD-AFC4-6F175D3DCCD1}">
                <a14:hiddenFill xmlns:a14="http://schemas.microsoft.com/office/drawing/2010/main">
                  <a:noFill/>
                </a14:hiddenFill>
              </a:ext>
            </a:extLst>
          </p:spPr>
          <p:txBody>
            <a:bodyPr/>
            <a:lstStyle/>
            <a:p>
              <a:endParaRPr lang="en-GB" sz="1350"/>
            </a:p>
          </p:txBody>
        </p:sp>
        <p:sp>
          <p:nvSpPr>
            <p:cNvPr id="24683" name="Line 4"/>
            <p:cNvSpPr>
              <a:spLocks noChangeShapeType="1"/>
            </p:cNvSpPr>
            <p:nvPr/>
          </p:nvSpPr>
          <p:spPr bwMode="auto">
            <a:xfrm flipV="1">
              <a:off x="1296" y="2352"/>
              <a:ext cx="1488" cy="864"/>
            </a:xfrm>
            <a:prstGeom prst="line">
              <a:avLst/>
            </a:prstGeom>
            <a:noFill/>
            <a:ln w="28575">
              <a:solidFill>
                <a:srgbClr val="FF3300"/>
              </a:solidFill>
              <a:round/>
              <a:headEnd/>
              <a:tailEnd/>
            </a:ln>
            <a:extLst>
              <a:ext uri="{909E8E84-426E-40DD-AFC4-6F175D3DCCD1}">
                <a14:hiddenFill xmlns:a14="http://schemas.microsoft.com/office/drawing/2010/main">
                  <a:noFill/>
                </a14:hiddenFill>
              </a:ext>
            </a:extLst>
          </p:spPr>
          <p:txBody>
            <a:bodyPr/>
            <a:lstStyle/>
            <a:p>
              <a:endParaRPr lang="en-GB" sz="1350"/>
            </a:p>
          </p:txBody>
        </p:sp>
        <p:sp>
          <p:nvSpPr>
            <p:cNvPr id="24684" name="Line 5"/>
            <p:cNvSpPr>
              <a:spLocks noChangeShapeType="1"/>
            </p:cNvSpPr>
            <p:nvPr/>
          </p:nvSpPr>
          <p:spPr bwMode="auto">
            <a:xfrm flipH="1">
              <a:off x="2784" y="1008"/>
              <a:ext cx="1488" cy="864"/>
            </a:xfrm>
            <a:prstGeom prst="line">
              <a:avLst/>
            </a:prstGeom>
            <a:noFill/>
            <a:ln w="28575">
              <a:solidFill>
                <a:srgbClr val="FF3300"/>
              </a:solidFill>
              <a:round/>
              <a:headEnd/>
              <a:tailEnd/>
            </a:ln>
            <a:extLst>
              <a:ext uri="{909E8E84-426E-40DD-AFC4-6F175D3DCCD1}">
                <a14:hiddenFill xmlns:a14="http://schemas.microsoft.com/office/drawing/2010/main">
                  <a:noFill/>
                </a14:hiddenFill>
              </a:ext>
            </a:extLst>
          </p:spPr>
          <p:txBody>
            <a:bodyPr/>
            <a:lstStyle/>
            <a:p>
              <a:endParaRPr lang="en-GB" sz="1350"/>
            </a:p>
          </p:txBody>
        </p:sp>
        <p:sp>
          <p:nvSpPr>
            <p:cNvPr id="24685" name="Line 6"/>
            <p:cNvSpPr>
              <a:spLocks noChangeShapeType="1"/>
            </p:cNvSpPr>
            <p:nvPr/>
          </p:nvSpPr>
          <p:spPr bwMode="auto">
            <a:xfrm flipH="1" flipV="1">
              <a:off x="2784" y="2352"/>
              <a:ext cx="1488" cy="864"/>
            </a:xfrm>
            <a:prstGeom prst="line">
              <a:avLst/>
            </a:prstGeom>
            <a:noFill/>
            <a:ln w="28575">
              <a:solidFill>
                <a:srgbClr val="FF3300"/>
              </a:solidFill>
              <a:round/>
              <a:headEnd/>
              <a:tailEnd/>
            </a:ln>
            <a:extLst>
              <a:ext uri="{909E8E84-426E-40DD-AFC4-6F175D3DCCD1}">
                <a14:hiddenFill xmlns:a14="http://schemas.microsoft.com/office/drawing/2010/main">
                  <a:noFill/>
                </a14:hiddenFill>
              </a:ext>
            </a:extLst>
          </p:spPr>
          <p:txBody>
            <a:bodyPr/>
            <a:lstStyle/>
            <a:p>
              <a:endParaRPr lang="en-GB" sz="1350"/>
            </a:p>
          </p:txBody>
        </p:sp>
      </p:grpSp>
      <p:sp>
        <p:nvSpPr>
          <p:cNvPr id="24579" name="Text Box 8"/>
          <p:cNvSpPr txBox="1">
            <a:spLocks noChangeArrowheads="1"/>
          </p:cNvSpPr>
          <p:nvPr/>
        </p:nvSpPr>
        <p:spPr bwMode="auto">
          <a:xfrm>
            <a:off x="2167535" y="3696044"/>
            <a:ext cx="1540720" cy="41549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eaLnBrk="1" hangingPunct="1"/>
            <a:r>
              <a:rPr lang="en-GB" altLang="en-US" sz="1050" b="1" dirty="0">
                <a:latin typeface="Arial" charset="0"/>
              </a:rPr>
              <a:t>Occupational standards</a:t>
            </a:r>
            <a:endParaRPr lang="nl-NL" altLang="en-US" sz="1050" b="1" dirty="0">
              <a:latin typeface="Arial" charset="0"/>
            </a:endParaRPr>
          </a:p>
        </p:txBody>
      </p:sp>
      <p:sp>
        <p:nvSpPr>
          <p:cNvPr id="24580" name="Text Box 9"/>
          <p:cNvSpPr txBox="1">
            <a:spLocks noChangeArrowheads="1"/>
          </p:cNvSpPr>
          <p:nvPr/>
        </p:nvSpPr>
        <p:spPr bwMode="auto">
          <a:xfrm>
            <a:off x="3328656" y="3294460"/>
            <a:ext cx="1132111" cy="41549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eaLnBrk="1" hangingPunct="1"/>
            <a:r>
              <a:rPr lang="en-GB" altLang="en-US" sz="1050" b="1" dirty="0">
                <a:latin typeface="Arial" charset="0"/>
              </a:rPr>
              <a:t>Qualification standards</a:t>
            </a:r>
            <a:endParaRPr lang="nl-NL" altLang="en-US" sz="1050" b="1" dirty="0">
              <a:latin typeface="Arial" charset="0"/>
            </a:endParaRPr>
          </a:p>
        </p:txBody>
      </p:sp>
      <p:sp>
        <p:nvSpPr>
          <p:cNvPr id="24581" name="Text Box 10"/>
          <p:cNvSpPr txBox="1">
            <a:spLocks noChangeArrowheads="1"/>
          </p:cNvSpPr>
          <p:nvPr/>
        </p:nvSpPr>
        <p:spPr bwMode="auto">
          <a:xfrm>
            <a:off x="5629276" y="3454004"/>
            <a:ext cx="1028700" cy="25391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eaLnBrk="1" hangingPunct="1"/>
            <a:r>
              <a:rPr lang="en-GB" altLang="en-US" sz="1050" b="1" dirty="0">
                <a:latin typeface="Arial" charset="0"/>
              </a:rPr>
              <a:t>Curricula</a:t>
            </a:r>
            <a:endParaRPr lang="nl-NL" altLang="en-US" sz="1050" b="1" dirty="0">
              <a:latin typeface="Arial" charset="0"/>
            </a:endParaRPr>
          </a:p>
        </p:txBody>
      </p:sp>
      <p:sp>
        <p:nvSpPr>
          <p:cNvPr id="24582" name="Text Box 11"/>
          <p:cNvSpPr txBox="1">
            <a:spLocks noChangeArrowheads="1"/>
          </p:cNvSpPr>
          <p:nvPr/>
        </p:nvSpPr>
        <p:spPr bwMode="auto">
          <a:xfrm>
            <a:off x="4428804" y="3657846"/>
            <a:ext cx="1361206" cy="415498"/>
          </a:xfrm>
          <a:prstGeom prst="rect">
            <a:avLst/>
          </a:prstGeom>
          <a:noFill/>
          <a:ln>
            <a:noFill/>
          </a:ln>
          <a:extLst/>
        </p:spPr>
        <p:txBody>
          <a:bodyPr wrap="square">
            <a:spAutoFit/>
          </a:bodyP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eaLnBrk="1" hangingPunct="1"/>
            <a:r>
              <a:rPr lang="en-GB" altLang="en-US" sz="1050" b="1" dirty="0">
                <a:solidFill>
                  <a:srgbClr val="FF0000"/>
                </a:solidFill>
                <a:latin typeface="Arial" charset="0"/>
              </a:rPr>
              <a:t>Educational standards</a:t>
            </a:r>
            <a:endParaRPr lang="nl-NL" altLang="en-US" sz="1050" b="1" dirty="0">
              <a:solidFill>
                <a:srgbClr val="FF0000"/>
              </a:solidFill>
              <a:latin typeface="Arial" charset="0"/>
            </a:endParaRPr>
          </a:p>
        </p:txBody>
      </p:sp>
      <p:sp>
        <p:nvSpPr>
          <p:cNvPr id="24583" name="Text Box 12"/>
          <p:cNvSpPr txBox="1">
            <a:spLocks noChangeArrowheads="1"/>
          </p:cNvSpPr>
          <p:nvPr/>
        </p:nvSpPr>
        <p:spPr bwMode="auto">
          <a:xfrm>
            <a:off x="6868129" y="3549464"/>
            <a:ext cx="760144" cy="25391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eaLnBrk="1" hangingPunct="1"/>
            <a:r>
              <a:rPr lang="en-GB" altLang="en-US" sz="1050" b="1" dirty="0">
                <a:latin typeface="Arial" charset="0"/>
              </a:rPr>
              <a:t>Students</a:t>
            </a:r>
            <a:endParaRPr lang="nl-NL" altLang="en-US" sz="1050" b="1" dirty="0">
              <a:latin typeface="Arial" charset="0"/>
            </a:endParaRPr>
          </a:p>
        </p:txBody>
      </p:sp>
      <p:sp>
        <p:nvSpPr>
          <p:cNvPr id="24584" name="Oval 13"/>
          <p:cNvSpPr>
            <a:spLocks noChangeArrowheads="1"/>
          </p:cNvSpPr>
          <p:nvPr/>
        </p:nvSpPr>
        <p:spPr bwMode="auto">
          <a:xfrm>
            <a:off x="1428750" y="22086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85" name="Oval 14"/>
          <p:cNvSpPr>
            <a:spLocks noChangeArrowheads="1"/>
          </p:cNvSpPr>
          <p:nvPr/>
        </p:nvSpPr>
        <p:spPr bwMode="auto">
          <a:xfrm>
            <a:off x="1600200" y="25515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86" name="Oval 15"/>
          <p:cNvSpPr>
            <a:spLocks noChangeArrowheads="1"/>
          </p:cNvSpPr>
          <p:nvPr/>
        </p:nvSpPr>
        <p:spPr bwMode="auto">
          <a:xfrm>
            <a:off x="1714500" y="28944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87" name="Oval 16"/>
          <p:cNvSpPr>
            <a:spLocks noChangeArrowheads="1"/>
          </p:cNvSpPr>
          <p:nvPr/>
        </p:nvSpPr>
        <p:spPr bwMode="auto">
          <a:xfrm>
            <a:off x="1943100" y="23800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88" name="Oval 17"/>
          <p:cNvSpPr>
            <a:spLocks noChangeArrowheads="1"/>
          </p:cNvSpPr>
          <p:nvPr/>
        </p:nvSpPr>
        <p:spPr bwMode="auto">
          <a:xfrm>
            <a:off x="1428750" y="30087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89" name="Oval 18"/>
          <p:cNvSpPr>
            <a:spLocks noChangeArrowheads="1"/>
          </p:cNvSpPr>
          <p:nvPr/>
        </p:nvSpPr>
        <p:spPr bwMode="auto">
          <a:xfrm>
            <a:off x="1257300" y="32944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0" name="Oval 19"/>
          <p:cNvSpPr>
            <a:spLocks noChangeArrowheads="1"/>
          </p:cNvSpPr>
          <p:nvPr/>
        </p:nvSpPr>
        <p:spPr bwMode="auto">
          <a:xfrm>
            <a:off x="1428750" y="40945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1" name="Oval 20"/>
          <p:cNvSpPr>
            <a:spLocks noChangeArrowheads="1"/>
          </p:cNvSpPr>
          <p:nvPr/>
        </p:nvSpPr>
        <p:spPr bwMode="auto">
          <a:xfrm>
            <a:off x="1900238" y="4085035"/>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2" name="Oval 21"/>
          <p:cNvSpPr>
            <a:spLocks noChangeArrowheads="1"/>
          </p:cNvSpPr>
          <p:nvPr/>
        </p:nvSpPr>
        <p:spPr bwMode="auto">
          <a:xfrm>
            <a:off x="1418245" y="4370785"/>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3" name="Oval 22"/>
          <p:cNvSpPr>
            <a:spLocks noChangeArrowheads="1"/>
          </p:cNvSpPr>
          <p:nvPr/>
        </p:nvSpPr>
        <p:spPr bwMode="auto">
          <a:xfrm>
            <a:off x="1771650" y="47232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4" name="Oval 23"/>
          <p:cNvSpPr>
            <a:spLocks noChangeArrowheads="1"/>
          </p:cNvSpPr>
          <p:nvPr/>
        </p:nvSpPr>
        <p:spPr bwMode="auto">
          <a:xfrm>
            <a:off x="2000250" y="30087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5" name="Oval 24"/>
          <p:cNvSpPr>
            <a:spLocks noChangeArrowheads="1"/>
          </p:cNvSpPr>
          <p:nvPr/>
        </p:nvSpPr>
        <p:spPr bwMode="auto">
          <a:xfrm>
            <a:off x="2584217" y="31230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6" name="Oval 25"/>
          <p:cNvSpPr>
            <a:spLocks noChangeArrowheads="1"/>
          </p:cNvSpPr>
          <p:nvPr/>
        </p:nvSpPr>
        <p:spPr bwMode="auto">
          <a:xfrm>
            <a:off x="2431466" y="4111937"/>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7" name="Oval 26"/>
          <p:cNvSpPr>
            <a:spLocks noChangeArrowheads="1"/>
          </p:cNvSpPr>
          <p:nvPr/>
        </p:nvSpPr>
        <p:spPr bwMode="auto">
          <a:xfrm>
            <a:off x="2914650" y="31801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8" name="Oval 27"/>
          <p:cNvSpPr>
            <a:spLocks noChangeArrowheads="1"/>
          </p:cNvSpPr>
          <p:nvPr/>
        </p:nvSpPr>
        <p:spPr bwMode="auto">
          <a:xfrm>
            <a:off x="2628900" y="42660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9" name="Oval 28"/>
          <p:cNvSpPr>
            <a:spLocks noChangeArrowheads="1"/>
          </p:cNvSpPr>
          <p:nvPr/>
        </p:nvSpPr>
        <p:spPr bwMode="auto">
          <a:xfrm>
            <a:off x="2971800" y="39802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0" name="Oval 29"/>
          <p:cNvSpPr>
            <a:spLocks noChangeArrowheads="1"/>
          </p:cNvSpPr>
          <p:nvPr/>
        </p:nvSpPr>
        <p:spPr bwMode="auto">
          <a:xfrm>
            <a:off x="2743200" y="28944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1" name="Oval 30"/>
          <p:cNvSpPr>
            <a:spLocks noChangeArrowheads="1"/>
          </p:cNvSpPr>
          <p:nvPr/>
        </p:nvSpPr>
        <p:spPr bwMode="auto">
          <a:xfrm>
            <a:off x="6057900" y="32944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2" name="Oval 31"/>
          <p:cNvSpPr>
            <a:spLocks noChangeArrowheads="1"/>
          </p:cNvSpPr>
          <p:nvPr/>
        </p:nvSpPr>
        <p:spPr bwMode="auto">
          <a:xfrm>
            <a:off x="6134420" y="3793644"/>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3" name="Oval 32"/>
          <p:cNvSpPr>
            <a:spLocks noChangeArrowheads="1"/>
          </p:cNvSpPr>
          <p:nvPr/>
        </p:nvSpPr>
        <p:spPr bwMode="auto">
          <a:xfrm>
            <a:off x="5829300" y="32944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4" name="Oval 33"/>
          <p:cNvSpPr>
            <a:spLocks noChangeArrowheads="1"/>
          </p:cNvSpPr>
          <p:nvPr/>
        </p:nvSpPr>
        <p:spPr bwMode="auto">
          <a:xfrm>
            <a:off x="5772150" y="30658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5" name="Oval 34"/>
          <p:cNvSpPr>
            <a:spLocks noChangeArrowheads="1"/>
          </p:cNvSpPr>
          <p:nvPr/>
        </p:nvSpPr>
        <p:spPr bwMode="auto">
          <a:xfrm>
            <a:off x="6115050" y="27801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6" name="Oval 35"/>
          <p:cNvSpPr>
            <a:spLocks noChangeArrowheads="1"/>
          </p:cNvSpPr>
          <p:nvPr/>
        </p:nvSpPr>
        <p:spPr bwMode="auto">
          <a:xfrm>
            <a:off x="6057900" y="42088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7" name="Oval 36"/>
          <p:cNvSpPr>
            <a:spLocks noChangeArrowheads="1"/>
          </p:cNvSpPr>
          <p:nvPr/>
        </p:nvSpPr>
        <p:spPr bwMode="auto">
          <a:xfrm>
            <a:off x="5772150" y="42088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8" name="Oval 37"/>
          <p:cNvSpPr>
            <a:spLocks noChangeArrowheads="1"/>
          </p:cNvSpPr>
          <p:nvPr/>
        </p:nvSpPr>
        <p:spPr bwMode="auto">
          <a:xfrm>
            <a:off x="6743700" y="22657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9" name="Oval 38"/>
          <p:cNvSpPr>
            <a:spLocks noChangeArrowheads="1"/>
          </p:cNvSpPr>
          <p:nvPr/>
        </p:nvSpPr>
        <p:spPr bwMode="auto">
          <a:xfrm>
            <a:off x="6858000" y="24943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0" name="Oval 39"/>
          <p:cNvSpPr>
            <a:spLocks noChangeArrowheads="1"/>
          </p:cNvSpPr>
          <p:nvPr/>
        </p:nvSpPr>
        <p:spPr bwMode="auto">
          <a:xfrm>
            <a:off x="7029450" y="29515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1" name="Oval 40"/>
          <p:cNvSpPr>
            <a:spLocks noChangeArrowheads="1"/>
          </p:cNvSpPr>
          <p:nvPr/>
        </p:nvSpPr>
        <p:spPr bwMode="auto">
          <a:xfrm>
            <a:off x="7258050" y="24372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2" name="Oval 41"/>
          <p:cNvSpPr>
            <a:spLocks noChangeArrowheads="1"/>
          </p:cNvSpPr>
          <p:nvPr/>
        </p:nvSpPr>
        <p:spPr bwMode="auto">
          <a:xfrm>
            <a:off x="6743700" y="30658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3" name="Oval 42"/>
          <p:cNvSpPr>
            <a:spLocks noChangeArrowheads="1"/>
          </p:cNvSpPr>
          <p:nvPr/>
        </p:nvSpPr>
        <p:spPr bwMode="auto">
          <a:xfrm>
            <a:off x="7372350" y="29515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4" name="Oval 43"/>
          <p:cNvSpPr>
            <a:spLocks noChangeArrowheads="1"/>
          </p:cNvSpPr>
          <p:nvPr/>
        </p:nvSpPr>
        <p:spPr bwMode="auto">
          <a:xfrm>
            <a:off x="7486650" y="38659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5" name="Oval 44"/>
          <p:cNvSpPr>
            <a:spLocks noChangeArrowheads="1"/>
          </p:cNvSpPr>
          <p:nvPr/>
        </p:nvSpPr>
        <p:spPr bwMode="auto">
          <a:xfrm>
            <a:off x="6800850" y="39802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6" name="Oval 45"/>
          <p:cNvSpPr>
            <a:spLocks noChangeArrowheads="1"/>
          </p:cNvSpPr>
          <p:nvPr/>
        </p:nvSpPr>
        <p:spPr bwMode="auto">
          <a:xfrm>
            <a:off x="7143750" y="43803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7" name="Oval 46"/>
          <p:cNvSpPr>
            <a:spLocks noChangeArrowheads="1"/>
          </p:cNvSpPr>
          <p:nvPr/>
        </p:nvSpPr>
        <p:spPr bwMode="auto">
          <a:xfrm>
            <a:off x="6686550" y="44946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8" name="Oval 47"/>
          <p:cNvSpPr>
            <a:spLocks noChangeArrowheads="1"/>
          </p:cNvSpPr>
          <p:nvPr/>
        </p:nvSpPr>
        <p:spPr bwMode="auto">
          <a:xfrm>
            <a:off x="7143750" y="49518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9" name="Oval 48"/>
          <p:cNvSpPr>
            <a:spLocks noChangeArrowheads="1"/>
          </p:cNvSpPr>
          <p:nvPr/>
        </p:nvSpPr>
        <p:spPr bwMode="auto">
          <a:xfrm>
            <a:off x="7315200" y="31801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20" name="Oval 49"/>
          <p:cNvSpPr>
            <a:spLocks noChangeArrowheads="1"/>
          </p:cNvSpPr>
          <p:nvPr/>
        </p:nvSpPr>
        <p:spPr bwMode="auto">
          <a:xfrm>
            <a:off x="7200900" y="39802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21" name="Oval 50"/>
          <p:cNvSpPr>
            <a:spLocks noChangeArrowheads="1"/>
          </p:cNvSpPr>
          <p:nvPr/>
        </p:nvSpPr>
        <p:spPr bwMode="auto">
          <a:xfrm>
            <a:off x="5029200" y="4170760"/>
            <a:ext cx="171450" cy="171450"/>
          </a:xfrm>
          <a:prstGeom prst="ellipse">
            <a:avLst/>
          </a:prstGeom>
          <a:solidFill>
            <a:srgbClr val="CC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endParaRPr lang="nl-NL" altLang="en-US" sz="1350" dirty="0">
              <a:latin typeface="Arial" charset="0"/>
            </a:endParaRPr>
          </a:p>
        </p:txBody>
      </p:sp>
      <p:sp>
        <p:nvSpPr>
          <p:cNvPr id="24622" name="Oval 51"/>
          <p:cNvSpPr>
            <a:spLocks noChangeArrowheads="1"/>
          </p:cNvSpPr>
          <p:nvPr/>
        </p:nvSpPr>
        <p:spPr bwMode="auto">
          <a:xfrm>
            <a:off x="5029200" y="3294460"/>
            <a:ext cx="171450" cy="171450"/>
          </a:xfrm>
          <a:prstGeom prst="ellipse">
            <a:avLst/>
          </a:prstGeom>
          <a:solidFill>
            <a:srgbClr val="CC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endParaRPr lang="nl-NL" altLang="en-US" sz="1350" dirty="0">
              <a:latin typeface="Arial" charset="0"/>
            </a:endParaRPr>
          </a:p>
        </p:txBody>
      </p:sp>
      <p:sp>
        <p:nvSpPr>
          <p:cNvPr id="24623" name="Oval 52"/>
          <p:cNvSpPr>
            <a:spLocks noChangeArrowheads="1"/>
          </p:cNvSpPr>
          <p:nvPr/>
        </p:nvSpPr>
        <p:spPr bwMode="auto">
          <a:xfrm>
            <a:off x="4776026" y="3465910"/>
            <a:ext cx="171450" cy="171450"/>
          </a:xfrm>
          <a:prstGeom prst="ellipse">
            <a:avLst/>
          </a:prstGeom>
          <a:solidFill>
            <a:srgbClr val="CC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endParaRPr lang="nl-NL" altLang="en-US" sz="1350" dirty="0">
              <a:latin typeface="Arial" charset="0"/>
            </a:endParaRPr>
          </a:p>
        </p:txBody>
      </p:sp>
      <p:sp>
        <p:nvSpPr>
          <p:cNvPr id="24624" name="Oval 53"/>
          <p:cNvSpPr>
            <a:spLocks noChangeArrowheads="1"/>
          </p:cNvSpPr>
          <p:nvPr/>
        </p:nvSpPr>
        <p:spPr bwMode="auto">
          <a:xfrm>
            <a:off x="5029200" y="3008710"/>
            <a:ext cx="171450" cy="171450"/>
          </a:xfrm>
          <a:prstGeom prst="ellipse">
            <a:avLst/>
          </a:prstGeom>
          <a:solidFill>
            <a:srgbClr val="CC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endParaRPr lang="nl-NL" altLang="en-US" sz="1350" dirty="0">
              <a:latin typeface="Arial" charset="0"/>
            </a:endParaRPr>
          </a:p>
        </p:txBody>
      </p:sp>
      <p:sp>
        <p:nvSpPr>
          <p:cNvPr id="24625" name="Oval 54"/>
          <p:cNvSpPr>
            <a:spLocks noChangeArrowheads="1"/>
          </p:cNvSpPr>
          <p:nvPr/>
        </p:nvSpPr>
        <p:spPr bwMode="auto">
          <a:xfrm>
            <a:off x="2571750" y="2753816"/>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26" name="Oval 55"/>
          <p:cNvSpPr>
            <a:spLocks noChangeArrowheads="1"/>
          </p:cNvSpPr>
          <p:nvPr/>
        </p:nvSpPr>
        <p:spPr bwMode="auto">
          <a:xfrm>
            <a:off x="2514600" y="47232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27" name="Oval 56"/>
          <p:cNvSpPr>
            <a:spLocks noChangeArrowheads="1"/>
          </p:cNvSpPr>
          <p:nvPr/>
        </p:nvSpPr>
        <p:spPr bwMode="auto">
          <a:xfrm>
            <a:off x="5886450" y="45517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28" name="Oval 57"/>
          <p:cNvSpPr>
            <a:spLocks noChangeArrowheads="1"/>
          </p:cNvSpPr>
          <p:nvPr/>
        </p:nvSpPr>
        <p:spPr bwMode="auto">
          <a:xfrm>
            <a:off x="5829300" y="27801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30" name="Oval 59"/>
          <p:cNvSpPr>
            <a:spLocks noChangeArrowheads="1"/>
          </p:cNvSpPr>
          <p:nvPr/>
        </p:nvSpPr>
        <p:spPr bwMode="auto">
          <a:xfrm>
            <a:off x="1600200" y="44374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32" name="Oval 61"/>
          <p:cNvSpPr>
            <a:spLocks noChangeArrowheads="1"/>
          </p:cNvSpPr>
          <p:nvPr/>
        </p:nvSpPr>
        <p:spPr bwMode="auto">
          <a:xfrm>
            <a:off x="1600200" y="49518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33" name="Oval 62"/>
          <p:cNvSpPr>
            <a:spLocks noChangeArrowheads="1"/>
          </p:cNvSpPr>
          <p:nvPr/>
        </p:nvSpPr>
        <p:spPr bwMode="auto">
          <a:xfrm>
            <a:off x="1885950" y="43231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34" name="Oval 63"/>
          <p:cNvSpPr>
            <a:spLocks noChangeArrowheads="1"/>
          </p:cNvSpPr>
          <p:nvPr/>
        </p:nvSpPr>
        <p:spPr bwMode="auto">
          <a:xfrm>
            <a:off x="1885950" y="27229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35" name="Oval 64"/>
          <p:cNvSpPr>
            <a:spLocks noChangeArrowheads="1"/>
          </p:cNvSpPr>
          <p:nvPr/>
        </p:nvSpPr>
        <p:spPr bwMode="auto">
          <a:xfrm>
            <a:off x="7029450" y="22657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36" name="Oval 65"/>
          <p:cNvSpPr>
            <a:spLocks noChangeArrowheads="1"/>
          </p:cNvSpPr>
          <p:nvPr/>
        </p:nvSpPr>
        <p:spPr bwMode="auto">
          <a:xfrm>
            <a:off x="7086600" y="26086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37" name="Oval 66"/>
          <p:cNvSpPr>
            <a:spLocks noChangeArrowheads="1"/>
          </p:cNvSpPr>
          <p:nvPr/>
        </p:nvSpPr>
        <p:spPr bwMode="auto">
          <a:xfrm>
            <a:off x="7143750" y="32373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38" name="Oval 67"/>
          <p:cNvSpPr>
            <a:spLocks noChangeArrowheads="1"/>
          </p:cNvSpPr>
          <p:nvPr/>
        </p:nvSpPr>
        <p:spPr bwMode="auto">
          <a:xfrm>
            <a:off x="7372350" y="42660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39" name="Oval 68"/>
          <p:cNvSpPr>
            <a:spLocks noChangeArrowheads="1"/>
          </p:cNvSpPr>
          <p:nvPr/>
        </p:nvSpPr>
        <p:spPr bwMode="auto">
          <a:xfrm>
            <a:off x="6915150" y="42660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40" name="Oval 69"/>
          <p:cNvSpPr>
            <a:spLocks noChangeArrowheads="1"/>
          </p:cNvSpPr>
          <p:nvPr/>
        </p:nvSpPr>
        <p:spPr bwMode="auto">
          <a:xfrm>
            <a:off x="6972300" y="46660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41" name="Oval 70"/>
          <p:cNvSpPr>
            <a:spLocks noChangeArrowheads="1"/>
          </p:cNvSpPr>
          <p:nvPr/>
        </p:nvSpPr>
        <p:spPr bwMode="auto">
          <a:xfrm>
            <a:off x="6858000" y="48946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42" name="Oval 71"/>
          <p:cNvSpPr>
            <a:spLocks noChangeArrowheads="1"/>
          </p:cNvSpPr>
          <p:nvPr/>
        </p:nvSpPr>
        <p:spPr bwMode="auto">
          <a:xfrm>
            <a:off x="7200900" y="52375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43" name="Oval 72"/>
          <p:cNvSpPr>
            <a:spLocks noChangeArrowheads="1"/>
          </p:cNvSpPr>
          <p:nvPr/>
        </p:nvSpPr>
        <p:spPr bwMode="auto">
          <a:xfrm>
            <a:off x="7086600" y="20371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44" name="Oval 73"/>
          <p:cNvSpPr>
            <a:spLocks noChangeArrowheads="1"/>
          </p:cNvSpPr>
          <p:nvPr/>
        </p:nvSpPr>
        <p:spPr bwMode="auto">
          <a:xfrm>
            <a:off x="6057900" y="24943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45" name="Oval 74"/>
          <p:cNvSpPr>
            <a:spLocks noChangeArrowheads="1"/>
          </p:cNvSpPr>
          <p:nvPr/>
        </p:nvSpPr>
        <p:spPr bwMode="auto">
          <a:xfrm>
            <a:off x="2800350" y="26086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46" name="Oval 75"/>
          <p:cNvSpPr>
            <a:spLocks noChangeArrowheads="1"/>
          </p:cNvSpPr>
          <p:nvPr/>
        </p:nvSpPr>
        <p:spPr bwMode="auto">
          <a:xfrm>
            <a:off x="2857500" y="44946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48" name="Oval 77"/>
          <p:cNvSpPr>
            <a:spLocks noChangeArrowheads="1"/>
          </p:cNvSpPr>
          <p:nvPr/>
        </p:nvSpPr>
        <p:spPr bwMode="auto">
          <a:xfrm>
            <a:off x="1314450" y="35230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49" name="Oval 78"/>
          <p:cNvSpPr>
            <a:spLocks noChangeArrowheads="1"/>
          </p:cNvSpPr>
          <p:nvPr/>
        </p:nvSpPr>
        <p:spPr bwMode="auto">
          <a:xfrm>
            <a:off x="3623756" y="3818680"/>
            <a:ext cx="171450" cy="171450"/>
          </a:xfrm>
          <a:prstGeom prst="ellipse">
            <a:avLst/>
          </a:prstGeom>
          <a:solidFill>
            <a:srgbClr val="CC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endParaRPr lang="nl-NL" altLang="en-US" sz="1350" dirty="0">
              <a:latin typeface="Arial" charset="0"/>
            </a:endParaRPr>
          </a:p>
        </p:txBody>
      </p:sp>
      <p:sp>
        <p:nvSpPr>
          <p:cNvPr id="24650" name="Oval 79"/>
          <p:cNvSpPr>
            <a:spLocks noChangeArrowheads="1"/>
          </p:cNvSpPr>
          <p:nvPr/>
        </p:nvSpPr>
        <p:spPr bwMode="auto">
          <a:xfrm>
            <a:off x="3654151" y="3132450"/>
            <a:ext cx="171450" cy="171450"/>
          </a:xfrm>
          <a:prstGeom prst="ellipse">
            <a:avLst/>
          </a:prstGeom>
          <a:solidFill>
            <a:srgbClr val="CC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endParaRPr lang="nl-NL" altLang="en-US" sz="1350" dirty="0">
              <a:latin typeface="Arial" charset="0"/>
            </a:endParaRPr>
          </a:p>
        </p:txBody>
      </p:sp>
      <p:sp>
        <p:nvSpPr>
          <p:cNvPr id="24651" name="Oval 80"/>
          <p:cNvSpPr>
            <a:spLocks noChangeArrowheads="1"/>
          </p:cNvSpPr>
          <p:nvPr/>
        </p:nvSpPr>
        <p:spPr bwMode="auto">
          <a:xfrm>
            <a:off x="3843128" y="3686875"/>
            <a:ext cx="171450" cy="171450"/>
          </a:xfrm>
          <a:prstGeom prst="ellipse">
            <a:avLst/>
          </a:prstGeom>
          <a:solidFill>
            <a:srgbClr val="CC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endParaRPr lang="nl-NL" altLang="en-US" sz="1350" dirty="0">
              <a:latin typeface="Arial" charset="0"/>
            </a:endParaRPr>
          </a:p>
        </p:txBody>
      </p:sp>
      <p:sp>
        <p:nvSpPr>
          <p:cNvPr id="24652" name="Oval 81"/>
          <p:cNvSpPr>
            <a:spLocks noChangeArrowheads="1"/>
          </p:cNvSpPr>
          <p:nvPr/>
        </p:nvSpPr>
        <p:spPr bwMode="auto">
          <a:xfrm>
            <a:off x="3837385" y="3008710"/>
            <a:ext cx="171450" cy="171450"/>
          </a:xfrm>
          <a:prstGeom prst="ellipse">
            <a:avLst/>
          </a:prstGeom>
          <a:solidFill>
            <a:srgbClr val="CC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endParaRPr lang="nl-NL" altLang="en-US" sz="1350" dirty="0">
              <a:latin typeface="Arial" charset="0"/>
            </a:endParaRPr>
          </a:p>
        </p:txBody>
      </p:sp>
      <p:sp>
        <p:nvSpPr>
          <p:cNvPr id="24656" name="Oval 85"/>
          <p:cNvSpPr>
            <a:spLocks noChangeArrowheads="1"/>
          </p:cNvSpPr>
          <p:nvPr/>
        </p:nvSpPr>
        <p:spPr bwMode="auto">
          <a:xfrm>
            <a:off x="6858000" y="28372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57" name="Oval 86"/>
          <p:cNvSpPr>
            <a:spLocks noChangeArrowheads="1"/>
          </p:cNvSpPr>
          <p:nvPr/>
        </p:nvSpPr>
        <p:spPr bwMode="auto">
          <a:xfrm>
            <a:off x="7315200" y="26086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58" name="Oval 87"/>
          <p:cNvSpPr>
            <a:spLocks noChangeArrowheads="1"/>
          </p:cNvSpPr>
          <p:nvPr/>
        </p:nvSpPr>
        <p:spPr bwMode="auto">
          <a:xfrm>
            <a:off x="6858000" y="32944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59" name="Oval 88"/>
          <p:cNvSpPr>
            <a:spLocks noChangeArrowheads="1"/>
          </p:cNvSpPr>
          <p:nvPr/>
        </p:nvSpPr>
        <p:spPr bwMode="auto">
          <a:xfrm>
            <a:off x="6734495" y="37516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0" name="Oval 89"/>
          <p:cNvSpPr>
            <a:spLocks noChangeArrowheads="1"/>
          </p:cNvSpPr>
          <p:nvPr/>
        </p:nvSpPr>
        <p:spPr bwMode="auto">
          <a:xfrm>
            <a:off x="6572250" y="48946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1" name="Oval 90"/>
          <p:cNvSpPr>
            <a:spLocks noChangeArrowheads="1"/>
          </p:cNvSpPr>
          <p:nvPr/>
        </p:nvSpPr>
        <p:spPr bwMode="auto">
          <a:xfrm>
            <a:off x="6858000" y="51232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2" name="Oval 91"/>
          <p:cNvSpPr>
            <a:spLocks noChangeArrowheads="1"/>
          </p:cNvSpPr>
          <p:nvPr/>
        </p:nvSpPr>
        <p:spPr bwMode="auto">
          <a:xfrm>
            <a:off x="5772150" y="26086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3" name="Oval 92"/>
          <p:cNvSpPr>
            <a:spLocks noChangeArrowheads="1"/>
          </p:cNvSpPr>
          <p:nvPr/>
        </p:nvSpPr>
        <p:spPr bwMode="auto">
          <a:xfrm>
            <a:off x="6172200" y="30658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4" name="Oval 93"/>
          <p:cNvSpPr>
            <a:spLocks noChangeArrowheads="1"/>
          </p:cNvSpPr>
          <p:nvPr/>
        </p:nvSpPr>
        <p:spPr bwMode="auto">
          <a:xfrm>
            <a:off x="5943600" y="31230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5" name="Oval 94"/>
          <p:cNvSpPr>
            <a:spLocks noChangeArrowheads="1"/>
          </p:cNvSpPr>
          <p:nvPr/>
        </p:nvSpPr>
        <p:spPr bwMode="auto">
          <a:xfrm>
            <a:off x="6000750" y="30087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6" name="Oval 95"/>
          <p:cNvSpPr>
            <a:spLocks noChangeArrowheads="1"/>
          </p:cNvSpPr>
          <p:nvPr/>
        </p:nvSpPr>
        <p:spPr bwMode="auto">
          <a:xfrm>
            <a:off x="6172200" y="40374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7" name="Oval 96"/>
          <p:cNvSpPr>
            <a:spLocks noChangeArrowheads="1"/>
          </p:cNvSpPr>
          <p:nvPr/>
        </p:nvSpPr>
        <p:spPr bwMode="auto">
          <a:xfrm>
            <a:off x="5657850" y="44946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8" name="Oval 97"/>
          <p:cNvSpPr>
            <a:spLocks noChangeArrowheads="1"/>
          </p:cNvSpPr>
          <p:nvPr/>
        </p:nvSpPr>
        <p:spPr bwMode="auto">
          <a:xfrm>
            <a:off x="5943600" y="40374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9" name="Oval 98"/>
          <p:cNvSpPr>
            <a:spLocks noChangeArrowheads="1"/>
          </p:cNvSpPr>
          <p:nvPr/>
        </p:nvSpPr>
        <p:spPr bwMode="auto">
          <a:xfrm>
            <a:off x="5657850" y="39231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70" name="Oval 101"/>
          <p:cNvSpPr>
            <a:spLocks noChangeArrowheads="1"/>
          </p:cNvSpPr>
          <p:nvPr/>
        </p:nvSpPr>
        <p:spPr bwMode="auto">
          <a:xfrm>
            <a:off x="3038475" y="2808685"/>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71" name="Oval 102"/>
          <p:cNvSpPr>
            <a:spLocks noChangeArrowheads="1"/>
          </p:cNvSpPr>
          <p:nvPr/>
        </p:nvSpPr>
        <p:spPr bwMode="auto">
          <a:xfrm>
            <a:off x="3038475" y="4237435"/>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72" name="Oval 103"/>
          <p:cNvSpPr>
            <a:spLocks noChangeArrowheads="1"/>
          </p:cNvSpPr>
          <p:nvPr/>
        </p:nvSpPr>
        <p:spPr bwMode="auto">
          <a:xfrm>
            <a:off x="2014967" y="3309565"/>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74" name="Oval 105"/>
          <p:cNvSpPr>
            <a:spLocks noChangeArrowheads="1"/>
          </p:cNvSpPr>
          <p:nvPr/>
        </p:nvSpPr>
        <p:spPr bwMode="auto">
          <a:xfrm>
            <a:off x="2601183" y="3472067"/>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75" name="Oval 106"/>
          <p:cNvSpPr>
            <a:spLocks noChangeArrowheads="1"/>
          </p:cNvSpPr>
          <p:nvPr/>
        </p:nvSpPr>
        <p:spPr bwMode="auto">
          <a:xfrm>
            <a:off x="2820591" y="4180285"/>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76" name="Oval 107"/>
          <p:cNvSpPr>
            <a:spLocks noChangeArrowheads="1"/>
          </p:cNvSpPr>
          <p:nvPr/>
        </p:nvSpPr>
        <p:spPr bwMode="auto">
          <a:xfrm>
            <a:off x="2998625" y="3466818"/>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77" name="Oval 108"/>
          <p:cNvSpPr>
            <a:spLocks noChangeArrowheads="1"/>
          </p:cNvSpPr>
          <p:nvPr/>
        </p:nvSpPr>
        <p:spPr bwMode="auto">
          <a:xfrm>
            <a:off x="1943100" y="382905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78" name="Oval 109"/>
          <p:cNvSpPr>
            <a:spLocks noChangeArrowheads="1"/>
          </p:cNvSpPr>
          <p:nvPr/>
        </p:nvSpPr>
        <p:spPr bwMode="auto">
          <a:xfrm>
            <a:off x="1895475" y="5037535"/>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79" name="Text Box 111"/>
          <p:cNvSpPr txBox="1">
            <a:spLocks noChangeArrowheads="1"/>
          </p:cNvSpPr>
          <p:nvPr/>
        </p:nvSpPr>
        <p:spPr bwMode="auto">
          <a:xfrm>
            <a:off x="1401095" y="866775"/>
            <a:ext cx="1213794" cy="300082"/>
          </a:xfrm>
          <a:prstGeom prst="rect">
            <a:avLst/>
          </a:prstGeom>
          <a:solidFill>
            <a:schemeClr val="bg1"/>
          </a:solidFill>
          <a:ln w="9525">
            <a:solidFill>
              <a:schemeClr val="accent2"/>
            </a:solidFill>
            <a:miter lim="800000"/>
            <a:headEnd/>
            <a:tailEnd/>
          </a:ln>
        </p:spPr>
        <p:txBody>
          <a:bodyPr wrap="none">
            <a:spAutoFit/>
          </a:bodyP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r>
              <a:rPr lang="en-GB" altLang="en-US" sz="1350" u="sng" dirty="0">
                <a:latin typeface="Arial" panose="020B0604020202020204" pitchFamily="34" charset="0"/>
              </a:rPr>
              <a:t>What to learn</a:t>
            </a:r>
            <a:endParaRPr lang="nl-NL" altLang="en-US" sz="1350" dirty="0">
              <a:latin typeface="Arial" panose="020B0604020202020204" pitchFamily="34" charset="0"/>
            </a:endParaRPr>
          </a:p>
        </p:txBody>
      </p:sp>
      <p:sp>
        <p:nvSpPr>
          <p:cNvPr id="24680" name="Text Box 112"/>
          <p:cNvSpPr txBox="1">
            <a:spLocks noChangeArrowheads="1"/>
          </p:cNvSpPr>
          <p:nvPr/>
        </p:nvSpPr>
        <p:spPr bwMode="auto">
          <a:xfrm>
            <a:off x="6421042" y="875110"/>
            <a:ext cx="1156086" cy="300082"/>
          </a:xfrm>
          <a:prstGeom prst="rect">
            <a:avLst/>
          </a:prstGeom>
          <a:solidFill>
            <a:schemeClr val="bg1"/>
          </a:solidFill>
          <a:ln w="9525">
            <a:solidFill>
              <a:schemeClr val="accent2"/>
            </a:solidFill>
            <a:miter lim="800000"/>
            <a:headEnd/>
            <a:tailEnd/>
          </a:ln>
        </p:spPr>
        <p:txBody>
          <a:bodyPr wrap="none">
            <a:spAutoFit/>
          </a:bodyP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eaLnBrk="1" hangingPunct="1">
              <a:spcBef>
                <a:spcPct val="50000"/>
              </a:spcBef>
            </a:pPr>
            <a:r>
              <a:rPr lang="en-GB" altLang="en-US" sz="1350" u="sng" dirty="0">
                <a:latin typeface="Arial" panose="020B0604020202020204" pitchFamily="34" charset="0"/>
              </a:rPr>
              <a:t>How to learn</a:t>
            </a:r>
            <a:endParaRPr lang="nl-NL" altLang="en-US" sz="1350" dirty="0">
              <a:latin typeface="Arial" panose="020B0604020202020204" pitchFamily="34" charset="0"/>
            </a:endParaRPr>
          </a:p>
        </p:txBody>
      </p:sp>
      <p:sp>
        <p:nvSpPr>
          <p:cNvPr id="24681" name="Text Box 113"/>
          <p:cNvSpPr txBox="1">
            <a:spLocks noChangeArrowheads="1"/>
          </p:cNvSpPr>
          <p:nvPr/>
        </p:nvSpPr>
        <p:spPr bwMode="auto">
          <a:xfrm>
            <a:off x="1408861" y="3505161"/>
            <a:ext cx="795338" cy="623248"/>
          </a:xfrm>
          <a:prstGeom prst="rect">
            <a:avLst/>
          </a:prstGeom>
          <a:solidFill>
            <a:schemeClr val="bg1">
              <a:alpha val="1176"/>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r>
              <a:rPr lang="en-GB" altLang="en-US" sz="1050" b="1" dirty="0">
                <a:latin typeface="Arial" panose="020B0604020202020204" pitchFamily="34" charset="0"/>
              </a:rPr>
              <a:t>Jobs</a:t>
            </a:r>
            <a:endParaRPr lang="nl-NL" altLang="en-US" sz="1050" b="1" dirty="0">
              <a:latin typeface="Arial" panose="020B0604020202020204" pitchFamily="34" charset="0"/>
            </a:endParaRPr>
          </a:p>
          <a:p>
            <a:pPr algn="ctr" eaLnBrk="1" hangingPunct="1"/>
            <a:r>
              <a:rPr lang="nl-NL" altLang="en-US" sz="1200" b="1" dirty="0">
                <a:latin typeface="Arial" charset="0"/>
              </a:rPr>
              <a:t> </a:t>
            </a:r>
          </a:p>
          <a:p>
            <a:pPr algn="l" eaLnBrk="1" hangingPunct="1"/>
            <a:endParaRPr lang="nl-NL" altLang="en-US" sz="1200" b="1" dirty="0">
              <a:latin typeface="Arial" charset="0"/>
            </a:endParaRPr>
          </a:p>
        </p:txBody>
      </p:sp>
      <p:sp>
        <p:nvSpPr>
          <p:cNvPr id="109" name="Oval 21"/>
          <p:cNvSpPr>
            <a:spLocks noChangeArrowheads="1"/>
          </p:cNvSpPr>
          <p:nvPr/>
        </p:nvSpPr>
        <p:spPr bwMode="auto">
          <a:xfrm>
            <a:off x="1504951" y="4637485"/>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0" name="Oval 21"/>
          <p:cNvSpPr>
            <a:spLocks noChangeArrowheads="1"/>
          </p:cNvSpPr>
          <p:nvPr/>
        </p:nvSpPr>
        <p:spPr bwMode="auto">
          <a:xfrm>
            <a:off x="1318232" y="4980385"/>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1" name="Oval 21"/>
          <p:cNvSpPr>
            <a:spLocks noChangeArrowheads="1"/>
          </p:cNvSpPr>
          <p:nvPr/>
        </p:nvSpPr>
        <p:spPr bwMode="auto">
          <a:xfrm>
            <a:off x="1243504" y="4218315"/>
            <a:ext cx="171450" cy="18252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2" name="Oval 21"/>
          <p:cNvSpPr>
            <a:spLocks noChangeArrowheads="1"/>
          </p:cNvSpPr>
          <p:nvPr/>
        </p:nvSpPr>
        <p:spPr bwMode="auto">
          <a:xfrm>
            <a:off x="1600200" y="4222292"/>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3" name="Oval 21"/>
          <p:cNvSpPr>
            <a:spLocks noChangeArrowheads="1"/>
          </p:cNvSpPr>
          <p:nvPr/>
        </p:nvSpPr>
        <p:spPr bwMode="auto">
          <a:xfrm>
            <a:off x="1809750" y="4510571"/>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4" name="Oval 21"/>
          <p:cNvSpPr>
            <a:spLocks noChangeArrowheads="1"/>
          </p:cNvSpPr>
          <p:nvPr/>
        </p:nvSpPr>
        <p:spPr bwMode="auto">
          <a:xfrm>
            <a:off x="1640681" y="3979404"/>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5" name="Oval 21"/>
          <p:cNvSpPr>
            <a:spLocks noChangeArrowheads="1"/>
          </p:cNvSpPr>
          <p:nvPr/>
        </p:nvSpPr>
        <p:spPr bwMode="auto">
          <a:xfrm>
            <a:off x="1323626" y="3869063"/>
            <a:ext cx="176913" cy="163964"/>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6" name="Oval 21"/>
          <p:cNvSpPr>
            <a:spLocks noChangeArrowheads="1"/>
          </p:cNvSpPr>
          <p:nvPr/>
        </p:nvSpPr>
        <p:spPr bwMode="auto">
          <a:xfrm>
            <a:off x="1277471" y="4644971"/>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7" name="Oval 21"/>
          <p:cNvSpPr>
            <a:spLocks noChangeArrowheads="1"/>
          </p:cNvSpPr>
          <p:nvPr/>
        </p:nvSpPr>
        <p:spPr bwMode="auto">
          <a:xfrm>
            <a:off x="1498367" y="3275325"/>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8" name="Oval 21"/>
          <p:cNvSpPr>
            <a:spLocks noChangeArrowheads="1"/>
          </p:cNvSpPr>
          <p:nvPr/>
        </p:nvSpPr>
        <p:spPr bwMode="auto">
          <a:xfrm>
            <a:off x="1746366" y="3253208"/>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9" name="Oval 21"/>
          <p:cNvSpPr>
            <a:spLocks noChangeArrowheads="1"/>
          </p:cNvSpPr>
          <p:nvPr/>
        </p:nvSpPr>
        <p:spPr bwMode="auto">
          <a:xfrm>
            <a:off x="1228725" y="28944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21" name="Oval 13"/>
          <p:cNvSpPr>
            <a:spLocks noChangeArrowheads="1"/>
          </p:cNvSpPr>
          <p:nvPr/>
        </p:nvSpPr>
        <p:spPr bwMode="auto">
          <a:xfrm>
            <a:off x="1666875" y="2275285"/>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22" name="Oval 13"/>
          <p:cNvSpPr>
            <a:spLocks noChangeArrowheads="1"/>
          </p:cNvSpPr>
          <p:nvPr/>
        </p:nvSpPr>
        <p:spPr bwMode="auto">
          <a:xfrm>
            <a:off x="1361515" y="24372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24" name="Oval 13"/>
          <p:cNvSpPr>
            <a:spLocks noChangeArrowheads="1"/>
          </p:cNvSpPr>
          <p:nvPr/>
        </p:nvSpPr>
        <p:spPr bwMode="auto">
          <a:xfrm>
            <a:off x="1663514" y="2041861"/>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25" name="Oval 13"/>
          <p:cNvSpPr>
            <a:spLocks noChangeArrowheads="1"/>
          </p:cNvSpPr>
          <p:nvPr/>
        </p:nvSpPr>
        <p:spPr bwMode="auto">
          <a:xfrm>
            <a:off x="1394712" y="2645018"/>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26" name="Oval 13"/>
          <p:cNvSpPr>
            <a:spLocks noChangeArrowheads="1"/>
          </p:cNvSpPr>
          <p:nvPr/>
        </p:nvSpPr>
        <p:spPr bwMode="auto">
          <a:xfrm>
            <a:off x="1503410" y="2827028"/>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27" name="Oval 13"/>
          <p:cNvSpPr>
            <a:spLocks noChangeArrowheads="1"/>
          </p:cNvSpPr>
          <p:nvPr/>
        </p:nvSpPr>
        <p:spPr bwMode="auto">
          <a:xfrm>
            <a:off x="1877126" y="2147952"/>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20" name="Oval 119"/>
          <p:cNvSpPr/>
          <p:nvPr/>
        </p:nvSpPr>
        <p:spPr>
          <a:xfrm>
            <a:off x="4413482" y="2380061"/>
            <a:ext cx="1306115" cy="265747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23" name="Line Callout 2 122"/>
          <p:cNvSpPr/>
          <p:nvPr/>
        </p:nvSpPr>
        <p:spPr>
          <a:xfrm rot="10800000">
            <a:off x="2951395" y="5036537"/>
            <a:ext cx="1685925" cy="872671"/>
          </a:xfrm>
          <a:prstGeom prst="borderCallout2">
            <a:avLst>
              <a:gd name="adj1" fmla="val 44614"/>
              <a:gd name="adj2" fmla="val -609"/>
              <a:gd name="adj3" fmla="val 44613"/>
              <a:gd name="adj4" fmla="val -16152"/>
              <a:gd name="adj5" fmla="val 97106"/>
              <a:gd name="adj6" fmla="val -24669"/>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 name="TextBox 1"/>
          <p:cNvSpPr txBox="1"/>
          <p:nvPr/>
        </p:nvSpPr>
        <p:spPr>
          <a:xfrm>
            <a:off x="2971801" y="5081785"/>
            <a:ext cx="1665519" cy="830997"/>
          </a:xfrm>
          <a:prstGeom prst="rect">
            <a:avLst/>
          </a:prstGeom>
          <a:noFill/>
        </p:spPr>
        <p:txBody>
          <a:bodyPr wrap="square" rtlCol="0">
            <a:spAutoFit/>
          </a:bodyPr>
          <a:lstStyle/>
          <a:p>
            <a:r>
              <a:rPr lang="en-GB" sz="1200" dirty="0"/>
              <a:t>NATIONAL CURRICULUM FRAMEWORK FOR LEARNING</a:t>
            </a:r>
            <a:endParaRPr lang="en-GB" sz="1200" dirty="0"/>
          </a:p>
        </p:txBody>
      </p:sp>
    </p:spTree>
    <p:extLst>
      <p:ext uri="{BB962C8B-B14F-4D97-AF65-F5344CB8AC3E}">
        <p14:creationId xmlns:p14="http://schemas.microsoft.com/office/powerpoint/2010/main" val="26810569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578" name="Group 2"/>
          <p:cNvGrpSpPr>
            <a:grpSpLocks/>
          </p:cNvGrpSpPr>
          <p:nvPr/>
        </p:nvGrpSpPr>
        <p:grpSpPr bwMode="auto">
          <a:xfrm>
            <a:off x="1828801" y="1430779"/>
            <a:ext cx="5172075" cy="4206832"/>
            <a:chOff x="1296" y="1008"/>
            <a:chExt cx="2976" cy="2208"/>
          </a:xfrm>
        </p:grpSpPr>
        <p:sp>
          <p:nvSpPr>
            <p:cNvPr id="24682" name="Line 3"/>
            <p:cNvSpPr>
              <a:spLocks noChangeShapeType="1"/>
            </p:cNvSpPr>
            <p:nvPr/>
          </p:nvSpPr>
          <p:spPr bwMode="auto">
            <a:xfrm>
              <a:off x="1296" y="1008"/>
              <a:ext cx="1488" cy="864"/>
            </a:xfrm>
            <a:prstGeom prst="line">
              <a:avLst/>
            </a:prstGeom>
            <a:noFill/>
            <a:ln w="28575">
              <a:solidFill>
                <a:srgbClr val="FF3300"/>
              </a:solidFill>
              <a:round/>
              <a:headEnd/>
              <a:tailEnd/>
            </a:ln>
            <a:extLst>
              <a:ext uri="{909E8E84-426E-40DD-AFC4-6F175D3DCCD1}">
                <a14:hiddenFill xmlns:a14="http://schemas.microsoft.com/office/drawing/2010/main">
                  <a:noFill/>
                </a14:hiddenFill>
              </a:ext>
            </a:extLst>
          </p:spPr>
          <p:txBody>
            <a:bodyPr/>
            <a:lstStyle/>
            <a:p>
              <a:endParaRPr lang="en-GB" sz="1350"/>
            </a:p>
          </p:txBody>
        </p:sp>
        <p:sp>
          <p:nvSpPr>
            <p:cNvPr id="24683" name="Line 4"/>
            <p:cNvSpPr>
              <a:spLocks noChangeShapeType="1"/>
            </p:cNvSpPr>
            <p:nvPr/>
          </p:nvSpPr>
          <p:spPr bwMode="auto">
            <a:xfrm flipV="1">
              <a:off x="1296" y="2352"/>
              <a:ext cx="1488" cy="864"/>
            </a:xfrm>
            <a:prstGeom prst="line">
              <a:avLst/>
            </a:prstGeom>
            <a:noFill/>
            <a:ln w="28575">
              <a:solidFill>
                <a:srgbClr val="FF3300"/>
              </a:solidFill>
              <a:round/>
              <a:headEnd/>
              <a:tailEnd/>
            </a:ln>
            <a:extLst>
              <a:ext uri="{909E8E84-426E-40DD-AFC4-6F175D3DCCD1}">
                <a14:hiddenFill xmlns:a14="http://schemas.microsoft.com/office/drawing/2010/main">
                  <a:noFill/>
                </a14:hiddenFill>
              </a:ext>
            </a:extLst>
          </p:spPr>
          <p:txBody>
            <a:bodyPr/>
            <a:lstStyle/>
            <a:p>
              <a:endParaRPr lang="en-GB" sz="1350"/>
            </a:p>
          </p:txBody>
        </p:sp>
        <p:sp>
          <p:nvSpPr>
            <p:cNvPr id="24684" name="Line 5"/>
            <p:cNvSpPr>
              <a:spLocks noChangeShapeType="1"/>
            </p:cNvSpPr>
            <p:nvPr/>
          </p:nvSpPr>
          <p:spPr bwMode="auto">
            <a:xfrm flipH="1">
              <a:off x="2784" y="1008"/>
              <a:ext cx="1488" cy="864"/>
            </a:xfrm>
            <a:prstGeom prst="line">
              <a:avLst/>
            </a:prstGeom>
            <a:noFill/>
            <a:ln w="28575">
              <a:solidFill>
                <a:srgbClr val="FF3300"/>
              </a:solidFill>
              <a:round/>
              <a:headEnd/>
              <a:tailEnd/>
            </a:ln>
            <a:extLst>
              <a:ext uri="{909E8E84-426E-40DD-AFC4-6F175D3DCCD1}">
                <a14:hiddenFill xmlns:a14="http://schemas.microsoft.com/office/drawing/2010/main">
                  <a:noFill/>
                </a14:hiddenFill>
              </a:ext>
            </a:extLst>
          </p:spPr>
          <p:txBody>
            <a:bodyPr/>
            <a:lstStyle/>
            <a:p>
              <a:endParaRPr lang="en-GB" sz="1350"/>
            </a:p>
          </p:txBody>
        </p:sp>
        <p:sp>
          <p:nvSpPr>
            <p:cNvPr id="24685" name="Line 6"/>
            <p:cNvSpPr>
              <a:spLocks noChangeShapeType="1"/>
            </p:cNvSpPr>
            <p:nvPr/>
          </p:nvSpPr>
          <p:spPr bwMode="auto">
            <a:xfrm flipH="1" flipV="1">
              <a:off x="2784" y="2352"/>
              <a:ext cx="1488" cy="864"/>
            </a:xfrm>
            <a:prstGeom prst="line">
              <a:avLst/>
            </a:prstGeom>
            <a:noFill/>
            <a:ln w="28575">
              <a:solidFill>
                <a:srgbClr val="FF3300"/>
              </a:solidFill>
              <a:round/>
              <a:headEnd/>
              <a:tailEnd/>
            </a:ln>
            <a:extLst>
              <a:ext uri="{909E8E84-426E-40DD-AFC4-6F175D3DCCD1}">
                <a14:hiddenFill xmlns:a14="http://schemas.microsoft.com/office/drawing/2010/main">
                  <a:noFill/>
                </a14:hiddenFill>
              </a:ext>
            </a:extLst>
          </p:spPr>
          <p:txBody>
            <a:bodyPr/>
            <a:lstStyle/>
            <a:p>
              <a:endParaRPr lang="en-GB" sz="1350"/>
            </a:p>
          </p:txBody>
        </p:sp>
      </p:grpSp>
      <p:sp>
        <p:nvSpPr>
          <p:cNvPr id="24579" name="Text Box 8"/>
          <p:cNvSpPr txBox="1">
            <a:spLocks noChangeArrowheads="1"/>
          </p:cNvSpPr>
          <p:nvPr/>
        </p:nvSpPr>
        <p:spPr bwMode="auto">
          <a:xfrm>
            <a:off x="2167535" y="3696044"/>
            <a:ext cx="1540720" cy="41549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eaLnBrk="1" hangingPunct="1"/>
            <a:r>
              <a:rPr lang="en-GB" altLang="en-US" sz="1050" b="1" dirty="0">
                <a:latin typeface="Arial" charset="0"/>
              </a:rPr>
              <a:t>Occupational standards</a:t>
            </a:r>
            <a:endParaRPr lang="nl-NL" altLang="en-US" sz="1050" b="1" dirty="0">
              <a:latin typeface="Arial" charset="0"/>
            </a:endParaRPr>
          </a:p>
        </p:txBody>
      </p:sp>
      <p:sp>
        <p:nvSpPr>
          <p:cNvPr id="24580" name="Text Box 9"/>
          <p:cNvSpPr txBox="1">
            <a:spLocks noChangeArrowheads="1"/>
          </p:cNvSpPr>
          <p:nvPr/>
        </p:nvSpPr>
        <p:spPr bwMode="auto">
          <a:xfrm>
            <a:off x="3328656" y="3294460"/>
            <a:ext cx="1132111" cy="41549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eaLnBrk="1" hangingPunct="1"/>
            <a:r>
              <a:rPr lang="en-GB" altLang="en-US" sz="1050" b="1" dirty="0">
                <a:latin typeface="Arial" charset="0"/>
              </a:rPr>
              <a:t>Qualification standards</a:t>
            </a:r>
            <a:endParaRPr lang="nl-NL" altLang="en-US" sz="1050" b="1" dirty="0">
              <a:latin typeface="Arial" charset="0"/>
            </a:endParaRPr>
          </a:p>
        </p:txBody>
      </p:sp>
      <p:sp>
        <p:nvSpPr>
          <p:cNvPr id="24581" name="Text Box 10"/>
          <p:cNvSpPr txBox="1">
            <a:spLocks noChangeArrowheads="1"/>
          </p:cNvSpPr>
          <p:nvPr/>
        </p:nvSpPr>
        <p:spPr bwMode="auto">
          <a:xfrm>
            <a:off x="5629276" y="3454004"/>
            <a:ext cx="1028700" cy="25391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eaLnBrk="1" hangingPunct="1"/>
            <a:r>
              <a:rPr lang="en-GB" altLang="en-US" sz="1050" b="1" dirty="0">
                <a:solidFill>
                  <a:srgbClr val="FF0000"/>
                </a:solidFill>
                <a:latin typeface="Arial" charset="0"/>
              </a:rPr>
              <a:t>Curricula</a:t>
            </a:r>
            <a:endParaRPr lang="nl-NL" altLang="en-US" sz="1050" b="1" dirty="0">
              <a:solidFill>
                <a:srgbClr val="FF0000"/>
              </a:solidFill>
              <a:latin typeface="Arial" charset="0"/>
            </a:endParaRPr>
          </a:p>
        </p:txBody>
      </p:sp>
      <p:sp>
        <p:nvSpPr>
          <p:cNvPr id="24582" name="Text Box 11"/>
          <p:cNvSpPr txBox="1">
            <a:spLocks noChangeArrowheads="1"/>
          </p:cNvSpPr>
          <p:nvPr/>
        </p:nvSpPr>
        <p:spPr bwMode="auto">
          <a:xfrm>
            <a:off x="4428804" y="3657846"/>
            <a:ext cx="1361206" cy="415498"/>
          </a:xfrm>
          <a:prstGeom prst="rect">
            <a:avLst/>
          </a:prstGeom>
          <a:noFill/>
          <a:ln>
            <a:noFill/>
          </a:ln>
          <a:extLst/>
        </p:spPr>
        <p:txBody>
          <a:bodyPr wrap="square">
            <a:spAutoFit/>
          </a:bodyP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eaLnBrk="1" hangingPunct="1"/>
            <a:r>
              <a:rPr lang="en-GB" altLang="en-US" sz="1050" b="1" dirty="0">
                <a:latin typeface="Arial" charset="0"/>
              </a:rPr>
              <a:t>Educational standards</a:t>
            </a:r>
            <a:endParaRPr lang="nl-NL" altLang="en-US" sz="1050" b="1" dirty="0">
              <a:latin typeface="Arial" charset="0"/>
            </a:endParaRPr>
          </a:p>
        </p:txBody>
      </p:sp>
      <p:sp>
        <p:nvSpPr>
          <p:cNvPr id="24583" name="Text Box 12"/>
          <p:cNvSpPr txBox="1">
            <a:spLocks noChangeArrowheads="1"/>
          </p:cNvSpPr>
          <p:nvPr/>
        </p:nvSpPr>
        <p:spPr bwMode="auto">
          <a:xfrm>
            <a:off x="6868129" y="3549464"/>
            <a:ext cx="760144" cy="25391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eaLnBrk="1" hangingPunct="1"/>
            <a:r>
              <a:rPr lang="en-GB" altLang="en-US" sz="1050" b="1" dirty="0">
                <a:latin typeface="Arial" charset="0"/>
              </a:rPr>
              <a:t>Students</a:t>
            </a:r>
            <a:endParaRPr lang="nl-NL" altLang="en-US" sz="1050" b="1" dirty="0">
              <a:latin typeface="Arial" charset="0"/>
            </a:endParaRPr>
          </a:p>
        </p:txBody>
      </p:sp>
      <p:sp>
        <p:nvSpPr>
          <p:cNvPr id="24584" name="Oval 13"/>
          <p:cNvSpPr>
            <a:spLocks noChangeArrowheads="1"/>
          </p:cNvSpPr>
          <p:nvPr/>
        </p:nvSpPr>
        <p:spPr bwMode="auto">
          <a:xfrm>
            <a:off x="1428750" y="22086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85" name="Oval 14"/>
          <p:cNvSpPr>
            <a:spLocks noChangeArrowheads="1"/>
          </p:cNvSpPr>
          <p:nvPr/>
        </p:nvSpPr>
        <p:spPr bwMode="auto">
          <a:xfrm>
            <a:off x="1600200" y="25515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86" name="Oval 15"/>
          <p:cNvSpPr>
            <a:spLocks noChangeArrowheads="1"/>
          </p:cNvSpPr>
          <p:nvPr/>
        </p:nvSpPr>
        <p:spPr bwMode="auto">
          <a:xfrm>
            <a:off x="1714500" y="28944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87" name="Oval 16"/>
          <p:cNvSpPr>
            <a:spLocks noChangeArrowheads="1"/>
          </p:cNvSpPr>
          <p:nvPr/>
        </p:nvSpPr>
        <p:spPr bwMode="auto">
          <a:xfrm>
            <a:off x="1943100" y="23800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88" name="Oval 17"/>
          <p:cNvSpPr>
            <a:spLocks noChangeArrowheads="1"/>
          </p:cNvSpPr>
          <p:nvPr/>
        </p:nvSpPr>
        <p:spPr bwMode="auto">
          <a:xfrm>
            <a:off x="1428750" y="30087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89" name="Oval 18"/>
          <p:cNvSpPr>
            <a:spLocks noChangeArrowheads="1"/>
          </p:cNvSpPr>
          <p:nvPr/>
        </p:nvSpPr>
        <p:spPr bwMode="auto">
          <a:xfrm>
            <a:off x="1257300" y="32944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0" name="Oval 19"/>
          <p:cNvSpPr>
            <a:spLocks noChangeArrowheads="1"/>
          </p:cNvSpPr>
          <p:nvPr/>
        </p:nvSpPr>
        <p:spPr bwMode="auto">
          <a:xfrm>
            <a:off x="1428750" y="40945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1" name="Oval 20"/>
          <p:cNvSpPr>
            <a:spLocks noChangeArrowheads="1"/>
          </p:cNvSpPr>
          <p:nvPr/>
        </p:nvSpPr>
        <p:spPr bwMode="auto">
          <a:xfrm>
            <a:off x="1900238" y="4085035"/>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2" name="Oval 21"/>
          <p:cNvSpPr>
            <a:spLocks noChangeArrowheads="1"/>
          </p:cNvSpPr>
          <p:nvPr/>
        </p:nvSpPr>
        <p:spPr bwMode="auto">
          <a:xfrm>
            <a:off x="1418245" y="4370785"/>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3" name="Oval 22"/>
          <p:cNvSpPr>
            <a:spLocks noChangeArrowheads="1"/>
          </p:cNvSpPr>
          <p:nvPr/>
        </p:nvSpPr>
        <p:spPr bwMode="auto">
          <a:xfrm>
            <a:off x="1771650" y="47232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4" name="Oval 23"/>
          <p:cNvSpPr>
            <a:spLocks noChangeArrowheads="1"/>
          </p:cNvSpPr>
          <p:nvPr/>
        </p:nvSpPr>
        <p:spPr bwMode="auto">
          <a:xfrm>
            <a:off x="2000250" y="30087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5" name="Oval 24"/>
          <p:cNvSpPr>
            <a:spLocks noChangeArrowheads="1"/>
          </p:cNvSpPr>
          <p:nvPr/>
        </p:nvSpPr>
        <p:spPr bwMode="auto">
          <a:xfrm>
            <a:off x="2584217" y="31230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6" name="Oval 25"/>
          <p:cNvSpPr>
            <a:spLocks noChangeArrowheads="1"/>
          </p:cNvSpPr>
          <p:nvPr/>
        </p:nvSpPr>
        <p:spPr bwMode="auto">
          <a:xfrm>
            <a:off x="2431466" y="4111937"/>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7" name="Oval 26"/>
          <p:cNvSpPr>
            <a:spLocks noChangeArrowheads="1"/>
          </p:cNvSpPr>
          <p:nvPr/>
        </p:nvSpPr>
        <p:spPr bwMode="auto">
          <a:xfrm>
            <a:off x="2914650" y="31801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8" name="Oval 27"/>
          <p:cNvSpPr>
            <a:spLocks noChangeArrowheads="1"/>
          </p:cNvSpPr>
          <p:nvPr/>
        </p:nvSpPr>
        <p:spPr bwMode="auto">
          <a:xfrm>
            <a:off x="2628900" y="42660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9" name="Oval 28"/>
          <p:cNvSpPr>
            <a:spLocks noChangeArrowheads="1"/>
          </p:cNvSpPr>
          <p:nvPr/>
        </p:nvSpPr>
        <p:spPr bwMode="auto">
          <a:xfrm>
            <a:off x="2971800" y="39802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0" name="Oval 29"/>
          <p:cNvSpPr>
            <a:spLocks noChangeArrowheads="1"/>
          </p:cNvSpPr>
          <p:nvPr/>
        </p:nvSpPr>
        <p:spPr bwMode="auto">
          <a:xfrm>
            <a:off x="2743200" y="28944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1" name="Oval 30"/>
          <p:cNvSpPr>
            <a:spLocks noChangeArrowheads="1"/>
          </p:cNvSpPr>
          <p:nvPr/>
        </p:nvSpPr>
        <p:spPr bwMode="auto">
          <a:xfrm>
            <a:off x="6057900" y="32944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2" name="Oval 31"/>
          <p:cNvSpPr>
            <a:spLocks noChangeArrowheads="1"/>
          </p:cNvSpPr>
          <p:nvPr/>
        </p:nvSpPr>
        <p:spPr bwMode="auto">
          <a:xfrm>
            <a:off x="6134420" y="3793644"/>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3" name="Oval 32"/>
          <p:cNvSpPr>
            <a:spLocks noChangeArrowheads="1"/>
          </p:cNvSpPr>
          <p:nvPr/>
        </p:nvSpPr>
        <p:spPr bwMode="auto">
          <a:xfrm>
            <a:off x="5829300" y="32944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4" name="Oval 33"/>
          <p:cNvSpPr>
            <a:spLocks noChangeArrowheads="1"/>
          </p:cNvSpPr>
          <p:nvPr/>
        </p:nvSpPr>
        <p:spPr bwMode="auto">
          <a:xfrm>
            <a:off x="5772150" y="30658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5" name="Oval 34"/>
          <p:cNvSpPr>
            <a:spLocks noChangeArrowheads="1"/>
          </p:cNvSpPr>
          <p:nvPr/>
        </p:nvSpPr>
        <p:spPr bwMode="auto">
          <a:xfrm>
            <a:off x="6115050" y="27801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6" name="Oval 35"/>
          <p:cNvSpPr>
            <a:spLocks noChangeArrowheads="1"/>
          </p:cNvSpPr>
          <p:nvPr/>
        </p:nvSpPr>
        <p:spPr bwMode="auto">
          <a:xfrm>
            <a:off x="6057900" y="42088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7" name="Oval 36"/>
          <p:cNvSpPr>
            <a:spLocks noChangeArrowheads="1"/>
          </p:cNvSpPr>
          <p:nvPr/>
        </p:nvSpPr>
        <p:spPr bwMode="auto">
          <a:xfrm>
            <a:off x="5772150" y="42088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8" name="Oval 37"/>
          <p:cNvSpPr>
            <a:spLocks noChangeArrowheads="1"/>
          </p:cNvSpPr>
          <p:nvPr/>
        </p:nvSpPr>
        <p:spPr bwMode="auto">
          <a:xfrm>
            <a:off x="6743700" y="22657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9" name="Oval 38"/>
          <p:cNvSpPr>
            <a:spLocks noChangeArrowheads="1"/>
          </p:cNvSpPr>
          <p:nvPr/>
        </p:nvSpPr>
        <p:spPr bwMode="auto">
          <a:xfrm>
            <a:off x="6858000" y="24943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0" name="Oval 39"/>
          <p:cNvSpPr>
            <a:spLocks noChangeArrowheads="1"/>
          </p:cNvSpPr>
          <p:nvPr/>
        </p:nvSpPr>
        <p:spPr bwMode="auto">
          <a:xfrm>
            <a:off x="7029450" y="29515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1" name="Oval 40"/>
          <p:cNvSpPr>
            <a:spLocks noChangeArrowheads="1"/>
          </p:cNvSpPr>
          <p:nvPr/>
        </p:nvSpPr>
        <p:spPr bwMode="auto">
          <a:xfrm>
            <a:off x="7258050" y="24372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2" name="Oval 41"/>
          <p:cNvSpPr>
            <a:spLocks noChangeArrowheads="1"/>
          </p:cNvSpPr>
          <p:nvPr/>
        </p:nvSpPr>
        <p:spPr bwMode="auto">
          <a:xfrm>
            <a:off x="6743700" y="30658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3" name="Oval 42"/>
          <p:cNvSpPr>
            <a:spLocks noChangeArrowheads="1"/>
          </p:cNvSpPr>
          <p:nvPr/>
        </p:nvSpPr>
        <p:spPr bwMode="auto">
          <a:xfrm>
            <a:off x="7372350" y="29515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4" name="Oval 43"/>
          <p:cNvSpPr>
            <a:spLocks noChangeArrowheads="1"/>
          </p:cNvSpPr>
          <p:nvPr/>
        </p:nvSpPr>
        <p:spPr bwMode="auto">
          <a:xfrm>
            <a:off x="7486650" y="38659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5" name="Oval 44"/>
          <p:cNvSpPr>
            <a:spLocks noChangeArrowheads="1"/>
          </p:cNvSpPr>
          <p:nvPr/>
        </p:nvSpPr>
        <p:spPr bwMode="auto">
          <a:xfrm>
            <a:off x="6800850" y="39802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6" name="Oval 45"/>
          <p:cNvSpPr>
            <a:spLocks noChangeArrowheads="1"/>
          </p:cNvSpPr>
          <p:nvPr/>
        </p:nvSpPr>
        <p:spPr bwMode="auto">
          <a:xfrm>
            <a:off x="7143750" y="43803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7" name="Oval 46"/>
          <p:cNvSpPr>
            <a:spLocks noChangeArrowheads="1"/>
          </p:cNvSpPr>
          <p:nvPr/>
        </p:nvSpPr>
        <p:spPr bwMode="auto">
          <a:xfrm>
            <a:off x="6686550" y="44946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8" name="Oval 47"/>
          <p:cNvSpPr>
            <a:spLocks noChangeArrowheads="1"/>
          </p:cNvSpPr>
          <p:nvPr/>
        </p:nvSpPr>
        <p:spPr bwMode="auto">
          <a:xfrm>
            <a:off x="7143750" y="49518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9" name="Oval 48"/>
          <p:cNvSpPr>
            <a:spLocks noChangeArrowheads="1"/>
          </p:cNvSpPr>
          <p:nvPr/>
        </p:nvSpPr>
        <p:spPr bwMode="auto">
          <a:xfrm>
            <a:off x="7315200" y="31801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20" name="Oval 49"/>
          <p:cNvSpPr>
            <a:spLocks noChangeArrowheads="1"/>
          </p:cNvSpPr>
          <p:nvPr/>
        </p:nvSpPr>
        <p:spPr bwMode="auto">
          <a:xfrm>
            <a:off x="7200900" y="39802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21" name="Oval 50"/>
          <p:cNvSpPr>
            <a:spLocks noChangeArrowheads="1"/>
          </p:cNvSpPr>
          <p:nvPr/>
        </p:nvSpPr>
        <p:spPr bwMode="auto">
          <a:xfrm>
            <a:off x="5029200" y="4170760"/>
            <a:ext cx="171450" cy="171450"/>
          </a:xfrm>
          <a:prstGeom prst="ellipse">
            <a:avLst/>
          </a:prstGeom>
          <a:solidFill>
            <a:srgbClr val="CC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endParaRPr lang="nl-NL" altLang="en-US" sz="1350" dirty="0">
              <a:latin typeface="Arial" charset="0"/>
            </a:endParaRPr>
          </a:p>
        </p:txBody>
      </p:sp>
      <p:sp>
        <p:nvSpPr>
          <p:cNvPr id="24622" name="Oval 51"/>
          <p:cNvSpPr>
            <a:spLocks noChangeArrowheads="1"/>
          </p:cNvSpPr>
          <p:nvPr/>
        </p:nvSpPr>
        <p:spPr bwMode="auto">
          <a:xfrm>
            <a:off x="5029200" y="3294460"/>
            <a:ext cx="171450" cy="171450"/>
          </a:xfrm>
          <a:prstGeom prst="ellipse">
            <a:avLst/>
          </a:prstGeom>
          <a:solidFill>
            <a:srgbClr val="CC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endParaRPr lang="nl-NL" altLang="en-US" sz="1350" dirty="0">
              <a:latin typeface="Arial" charset="0"/>
            </a:endParaRPr>
          </a:p>
        </p:txBody>
      </p:sp>
      <p:sp>
        <p:nvSpPr>
          <p:cNvPr id="24623" name="Oval 52"/>
          <p:cNvSpPr>
            <a:spLocks noChangeArrowheads="1"/>
          </p:cNvSpPr>
          <p:nvPr/>
        </p:nvSpPr>
        <p:spPr bwMode="auto">
          <a:xfrm>
            <a:off x="4776026" y="3465910"/>
            <a:ext cx="171450" cy="171450"/>
          </a:xfrm>
          <a:prstGeom prst="ellipse">
            <a:avLst/>
          </a:prstGeom>
          <a:solidFill>
            <a:srgbClr val="CC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endParaRPr lang="nl-NL" altLang="en-US" sz="1350" dirty="0">
              <a:latin typeface="Arial" charset="0"/>
            </a:endParaRPr>
          </a:p>
        </p:txBody>
      </p:sp>
      <p:sp>
        <p:nvSpPr>
          <p:cNvPr id="24624" name="Oval 53"/>
          <p:cNvSpPr>
            <a:spLocks noChangeArrowheads="1"/>
          </p:cNvSpPr>
          <p:nvPr/>
        </p:nvSpPr>
        <p:spPr bwMode="auto">
          <a:xfrm>
            <a:off x="5029200" y="3008710"/>
            <a:ext cx="171450" cy="171450"/>
          </a:xfrm>
          <a:prstGeom prst="ellipse">
            <a:avLst/>
          </a:prstGeom>
          <a:solidFill>
            <a:srgbClr val="CC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endParaRPr lang="nl-NL" altLang="en-US" sz="1350" dirty="0">
              <a:latin typeface="Arial" charset="0"/>
            </a:endParaRPr>
          </a:p>
        </p:txBody>
      </p:sp>
      <p:sp>
        <p:nvSpPr>
          <p:cNvPr id="24625" name="Oval 54"/>
          <p:cNvSpPr>
            <a:spLocks noChangeArrowheads="1"/>
          </p:cNvSpPr>
          <p:nvPr/>
        </p:nvSpPr>
        <p:spPr bwMode="auto">
          <a:xfrm>
            <a:off x="2571750" y="2753816"/>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26" name="Oval 55"/>
          <p:cNvSpPr>
            <a:spLocks noChangeArrowheads="1"/>
          </p:cNvSpPr>
          <p:nvPr/>
        </p:nvSpPr>
        <p:spPr bwMode="auto">
          <a:xfrm>
            <a:off x="2514600" y="47232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27" name="Oval 56"/>
          <p:cNvSpPr>
            <a:spLocks noChangeArrowheads="1"/>
          </p:cNvSpPr>
          <p:nvPr/>
        </p:nvSpPr>
        <p:spPr bwMode="auto">
          <a:xfrm>
            <a:off x="5886450" y="45517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28" name="Oval 57"/>
          <p:cNvSpPr>
            <a:spLocks noChangeArrowheads="1"/>
          </p:cNvSpPr>
          <p:nvPr/>
        </p:nvSpPr>
        <p:spPr bwMode="auto">
          <a:xfrm>
            <a:off x="5829300" y="27801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30" name="Oval 59"/>
          <p:cNvSpPr>
            <a:spLocks noChangeArrowheads="1"/>
          </p:cNvSpPr>
          <p:nvPr/>
        </p:nvSpPr>
        <p:spPr bwMode="auto">
          <a:xfrm>
            <a:off x="1600200" y="44374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32" name="Oval 61"/>
          <p:cNvSpPr>
            <a:spLocks noChangeArrowheads="1"/>
          </p:cNvSpPr>
          <p:nvPr/>
        </p:nvSpPr>
        <p:spPr bwMode="auto">
          <a:xfrm>
            <a:off x="1600200" y="49518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33" name="Oval 62"/>
          <p:cNvSpPr>
            <a:spLocks noChangeArrowheads="1"/>
          </p:cNvSpPr>
          <p:nvPr/>
        </p:nvSpPr>
        <p:spPr bwMode="auto">
          <a:xfrm>
            <a:off x="1885950" y="43231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34" name="Oval 63"/>
          <p:cNvSpPr>
            <a:spLocks noChangeArrowheads="1"/>
          </p:cNvSpPr>
          <p:nvPr/>
        </p:nvSpPr>
        <p:spPr bwMode="auto">
          <a:xfrm>
            <a:off x="1885950" y="27229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35" name="Oval 64"/>
          <p:cNvSpPr>
            <a:spLocks noChangeArrowheads="1"/>
          </p:cNvSpPr>
          <p:nvPr/>
        </p:nvSpPr>
        <p:spPr bwMode="auto">
          <a:xfrm>
            <a:off x="7029450" y="22657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36" name="Oval 65"/>
          <p:cNvSpPr>
            <a:spLocks noChangeArrowheads="1"/>
          </p:cNvSpPr>
          <p:nvPr/>
        </p:nvSpPr>
        <p:spPr bwMode="auto">
          <a:xfrm>
            <a:off x="7086600" y="26086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37" name="Oval 66"/>
          <p:cNvSpPr>
            <a:spLocks noChangeArrowheads="1"/>
          </p:cNvSpPr>
          <p:nvPr/>
        </p:nvSpPr>
        <p:spPr bwMode="auto">
          <a:xfrm>
            <a:off x="7143750" y="32373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38" name="Oval 67"/>
          <p:cNvSpPr>
            <a:spLocks noChangeArrowheads="1"/>
          </p:cNvSpPr>
          <p:nvPr/>
        </p:nvSpPr>
        <p:spPr bwMode="auto">
          <a:xfrm>
            <a:off x="7372350" y="42660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39" name="Oval 68"/>
          <p:cNvSpPr>
            <a:spLocks noChangeArrowheads="1"/>
          </p:cNvSpPr>
          <p:nvPr/>
        </p:nvSpPr>
        <p:spPr bwMode="auto">
          <a:xfrm>
            <a:off x="6915150" y="42660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40" name="Oval 69"/>
          <p:cNvSpPr>
            <a:spLocks noChangeArrowheads="1"/>
          </p:cNvSpPr>
          <p:nvPr/>
        </p:nvSpPr>
        <p:spPr bwMode="auto">
          <a:xfrm>
            <a:off x="6972300" y="46660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41" name="Oval 70"/>
          <p:cNvSpPr>
            <a:spLocks noChangeArrowheads="1"/>
          </p:cNvSpPr>
          <p:nvPr/>
        </p:nvSpPr>
        <p:spPr bwMode="auto">
          <a:xfrm>
            <a:off x="6858000" y="48946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42" name="Oval 71"/>
          <p:cNvSpPr>
            <a:spLocks noChangeArrowheads="1"/>
          </p:cNvSpPr>
          <p:nvPr/>
        </p:nvSpPr>
        <p:spPr bwMode="auto">
          <a:xfrm>
            <a:off x="7200900" y="52375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43" name="Oval 72"/>
          <p:cNvSpPr>
            <a:spLocks noChangeArrowheads="1"/>
          </p:cNvSpPr>
          <p:nvPr/>
        </p:nvSpPr>
        <p:spPr bwMode="auto">
          <a:xfrm>
            <a:off x="7086600" y="20371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44" name="Oval 73"/>
          <p:cNvSpPr>
            <a:spLocks noChangeArrowheads="1"/>
          </p:cNvSpPr>
          <p:nvPr/>
        </p:nvSpPr>
        <p:spPr bwMode="auto">
          <a:xfrm>
            <a:off x="6057900" y="24943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45" name="Oval 74"/>
          <p:cNvSpPr>
            <a:spLocks noChangeArrowheads="1"/>
          </p:cNvSpPr>
          <p:nvPr/>
        </p:nvSpPr>
        <p:spPr bwMode="auto">
          <a:xfrm>
            <a:off x="2800350" y="26086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46" name="Oval 75"/>
          <p:cNvSpPr>
            <a:spLocks noChangeArrowheads="1"/>
          </p:cNvSpPr>
          <p:nvPr/>
        </p:nvSpPr>
        <p:spPr bwMode="auto">
          <a:xfrm>
            <a:off x="2857500" y="44946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48" name="Oval 77"/>
          <p:cNvSpPr>
            <a:spLocks noChangeArrowheads="1"/>
          </p:cNvSpPr>
          <p:nvPr/>
        </p:nvSpPr>
        <p:spPr bwMode="auto">
          <a:xfrm>
            <a:off x="1314450" y="35230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49" name="Oval 78"/>
          <p:cNvSpPr>
            <a:spLocks noChangeArrowheads="1"/>
          </p:cNvSpPr>
          <p:nvPr/>
        </p:nvSpPr>
        <p:spPr bwMode="auto">
          <a:xfrm>
            <a:off x="3623756" y="3818680"/>
            <a:ext cx="171450" cy="171450"/>
          </a:xfrm>
          <a:prstGeom prst="ellipse">
            <a:avLst/>
          </a:prstGeom>
          <a:solidFill>
            <a:srgbClr val="CC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endParaRPr lang="nl-NL" altLang="en-US" sz="1350" dirty="0">
              <a:latin typeface="Arial" charset="0"/>
            </a:endParaRPr>
          </a:p>
        </p:txBody>
      </p:sp>
      <p:sp>
        <p:nvSpPr>
          <p:cNvPr id="24650" name="Oval 79"/>
          <p:cNvSpPr>
            <a:spLocks noChangeArrowheads="1"/>
          </p:cNvSpPr>
          <p:nvPr/>
        </p:nvSpPr>
        <p:spPr bwMode="auto">
          <a:xfrm>
            <a:off x="3654151" y="3132450"/>
            <a:ext cx="171450" cy="171450"/>
          </a:xfrm>
          <a:prstGeom prst="ellipse">
            <a:avLst/>
          </a:prstGeom>
          <a:solidFill>
            <a:srgbClr val="CC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endParaRPr lang="nl-NL" altLang="en-US" sz="1350" dirty="0">
              <a:latin typeface="Arial" charset="0"/>
            </a:endParaRPr>
          </a:p>
        </p:txBody>
      </p:sp>
      <p:sp>
        <p:nvSpPr>
          <p:cNvPr id="24651" name="Oval 80"/>
          <p:cNvSpPr>
            <a:spLocks noChangeArrowheads="1"/>
          </p:cNvSpPr>
          <p:nvPr/>
        </p:nvSpPr>
        <p:spPr bwMode="auto">
          <a:xfrm>
            <a:off x="3843128" y="3686875"/>
            <a:ext cx="171450" cy="171450"/>
          </a:xfrm>
          <a:prstGeom prst="ellipse">
            <a:avLst/>
          </a:prstGeom>
          <a:solidFill>
            <a:srgbClr val="CC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endParaRPr lang="nl-NL" altLang="en-US" sz="1350" dirty="0">
              <a:latin typeface="Arial" charset="0"/>
            </a:endParaRPr>
          </a:p>
        </p:txBody>
      </p:sp>
      <p:sp>
        <p:nvSpPr>
          <p:cNvPr id="24652" name="Oval 81"/>
          <p:cNvSpPr>
            <a:spLocks noChangeArrowheads="1"/>
          </p:cNvSpPr>
          <p:nvPr/>
        </p:nvSpPr>
        <p:spPr bwMode="auto">
          <a:xfrm>
            <a:off x="3837385" y="3008710"/>
            <a:ext cx="171450" cy="171450"/>
          </a:xfrm>
          <a:prstGeom prst="ellipse">
            <a:avLst/>
          </a:prstGeom>
          <a:solidFill>
            <a:srgbClr val="CC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endParaRPr lang="nl-NL" altLang="en-US" sz="1350" dirty="0">
              <a:latin typeface="Arial" charset="0"/>
            </a:endParaRPr>
          </a:p>
        </p:txBody>
      </p:sp>
      <p:sp>
        <p:nvSpPr>
          <p:cNvPr id="24656" name="Oval 85"/>
          <p:cNvSpPr>
            <a:spLocks noChangeArrowheads="1"/>
          </p:cNvSpPr>
          <p:nvPr/>
        </p:nvSpPr>
        <p:spPr bwMode="auto">
          <a:xfrm>
            <a:off x="6858000" y="28372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57" name="Oval 86"/>
          <p:cNvSpPr>
            <a:spLocks noChangeArrowheads="1"/>
          </p:cNvSpPr>
          <p:nvPr/>
        </p:nvSpPr>
        <p:spPr bwMode="auto">
          <a:xfrm>
            <a:off x="7315200" y="26086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58" name="Oval 87"/>
          <p:cNvSpPr>
            <a:spLocks noChangeArrowheads="1"/>
          </p:cNvSpPr>
          <p:nvPr/>
        </p:nvSpPr>
        <p:spPr bwMode="auto">
          <a:xfrm>
            <a:off x="6858000" y="32944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59" name="Oval 88"/>
          <p:cNvSpPr>
            <a:spLocks noChangeArrowheads="1"/>
          </p:cNvSpPr>
          <p:nvPr/>
        </p:nvSpPr>
        <p:spPr bwMode="auto">
          <a:xfrm>
            <a:off x="6734495" y="37516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0" name="Oval 89"/>
          <p:cNvSpPr>
            <a:spLocks noChangeArrowheads="1"/>
          </p:cNvSpPr>
          <p:nvPr/>
        </p:nvSpPr>
        <p:spPr bwMode="auto">
          <a:xfrm>
            <a:off x="6572250" y="48946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1" name="Oval 90"/>
          <p:cNvSpPr>
            <a:spLocks noChangeArrowheads="1"/>
          </p:cNvSpPr>
          <p:nvPr/>
        </p:nvSpPr>
        <p:spPr bwMode="auto">
          <a:xfrm>
            <a:off x="6858000" y="51232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2" name="Oval 91"/>
          <p:cNvSpPr>
            <a:spLocks noChangeArrowheads="1"/>
          </p:cNvSpPr>
          <p:nvPr/>
        </p:nvSpPr>
        <p:spPr bwMode="auto">
          <a:xfrm>
            <a:off x="5772150" y="26086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3" name="Oval 92"/>
          <p:cNvSpPr>
            <a:spLocks noChangeArrowheads="1"/>
          </p:cNvSpPr>
          <p:nvPr/>
        </p:nvSpPr>
        <p:spPr bwMode="auto">
          <a:xfrm>
            <a:off x="6172200" y="30658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4" name="Oval 93"/>
          <p:cNvSpPr>
            <a:spLocks noChangeArrowheads="1"/>
          </p:cNvSpPr>
          <p:nvPr/>
        </p:nvSpPr>
        <p:spPr bwMode="auto">
          <a:xfrm>
            <a:off x="5943600" y="31230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5" name="Oval 94"/>
          <p:cNvSpPr>
            <a:spLocks noChangeArrowheads="1"/>
          </p:cNvSpPr>
          <p:nvPr/>
        </p:nvSpPr>
        <p:spPr bwMode="auto">
          <a:xfrm>
            <a:off x="6000750" y="30087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6" name="Oval 95"/>
          <p:cNvSpPr>
            <a:spLocks noChangeArrowheads="1"/>
          </p:cNvSpPr>
          <p:nvPr/>
        </p:nvSpPr>
        <p:spPr bwMode="auto">
          <a:xfrm>
            <a:off x="6172200" y="40374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7" name="Oval 96"/>
          <p:cNvSpPr>
            <a:spLocks noChangeArrowheads="1"/>
          </p:cNvSpPr>
          <p:nvPr/>
        </p:nvSpPr>
        <p:spPr bwMode="auto">
          <a:xfrm>
            <a:off x="5657850" y="44946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8" name="Oval 97"/>
          <p:cNvSpPr>
            <a:spLocks noChangeArrowheads="1"/>
          </p:cNvSpPr>
          <p:nvPr/>
        </p:nvSpPr>
        <p:spPr bwMode="auto">
          <a:xfrm>
            <a:off x="5943600" y="40374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9" name="Oval 98"/>
          <p:cNvSpPr>
            <a:spLocks noChangeArrowheads="1"/>
          </p:cNvSpPr>
          <p:nvPr/>
        </p:nvSpPr>
        <p:spPr bwMode="auto">
          <a:xfrm>
            <a:off x="5657850" y="39231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70" name="Oval 101"/>
          <p:cNvSpPr>
            <a:spLocks noChangeArrowheads="1"/>
          </p:cNvSpPr>
          <p:nvPr/>
        </p:nvSpPr>
        <p:spPr bwMode="auto">
          <a:xfrm>
            <a:off x="3038475" y="2808685"/>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71" name="Oval 102"/>
          <p:cNvSpPr>
            <a:spLocks noChangeArrowheads="1"/>
          </p:cNvSpPr>
          <p:nvPr/>
        </p:nvSpPr>
        <p:spPr bwMode="auto">
          <a:xfrm>
            <a:off x="3038475" y="4237435"/>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72" name="Oval 103"/>
          <p:cNvSpPr>
            <a:spLocks noChangeArrowheads="1"/>
          </p:cNvSpPr>
          <p:nvPr/>
        </p:nvSpPr>
        <p:spPr bwMode="auto">
          <a:xfrm>
            <a:off x="2014967" y="3309565"/>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74" name="Oval 105"/>
          <p:cNvSpPr>
            <a:spLocks noChangeArrowheads="1"/>
          </p:cNvSpPr>
          <p:nvPr/>
        </p:nvSpPr>
        <p:spPr bwMode="auto">
          <a:xfrm>
            <a:off x="2601183" y="3472067"/>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75" name="Oval 106"/>
          <p:cNvSpPr>
            <a:spLocks noChangeArrowheads="1"/>
          </p:cNvSpPr>
          <p:nvPr/>
        </p:nvSpPr>
        <p:spPr bwMode="auto">
          <a:xfrm>
            <a:off x="2820591" y="4180285"/>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76" name="Oval 107"/>
          <p:cNvSpPr>
            <a:spLocks noChangeArrowheads="1"/>
          </p:cNvSpPr>
          <p:nvPr/>
        </p:nvSpPr>
        <p:spPr bwMode="auto">
          <a:xfrm>
            <a:off x="2998625" y="3466818"/>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77" name="Oval 108"/>
          <p:cNvSpPr>
            <a:spLocks noChangeArrowheads="1"/>
          </p:cNvSpPr>
          <p:nvPr/>
        </p:nvSpPr>
        <p:spPr bwMode="auto">
          <a:xfrm>
            <a:off x="1943100" y="382905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78" name="Oval 109"/>
          <p:cNvSpPr>
            <a:spLocks noChangeArrowheads="1"/>
          </p:cNvSpPr>
          <p:nvPr/>
        </p:nvSpPr>
        <p:spPr bwMode="auto">
          <a:xfrm>
            <a:off x="1895475" y="5037535"/>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79" name="Text Box 111"/>
          <p:cNvSpPr txBox="1">
            <a:spLocks noChangeArrowheads="1"/>
          </p:cNvSpPr>
          <p:nvPr/>
        </p:nvSpPr>
        <p:spPr bwMode="auto">
          <a:xfrm>
            <a:off x="1401095" y="866775"/>
            <a:ext cx="1213794" cy="300082"/>
          </a:xfrm>
          <a:prstGeom prst="rect">
            <a:avLst/>
          </a:prstGeom>
          <a:solidFill>
            <a:schemeClr val="bg1"/>
          </a:solidFill>
          <a:ln w="9525">
            <a:solidFill>
              <a:schemeClr val="accent2"/>
            </a:solidFill>
            <a:miter lim="800000"/>
            <a:headEnd/>
            <a:tailEnd/>
          </a:ln>
        </p:spPr>
        <p:txBody>
          <a:bodyPr wrap="none">
            <a:spAutoFit/>
          </a:bodyP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r>
              <a:rPr lang="en-GB" altLang="en-US" sz="1350" u="sng" dirty="0">
                <a:latin typeface="Arial" panose="020B0604020202020204" pitchFamily="34" charset="0"/>
              </a:rPr>
              <a:t>What to learn</a:t>
            </a:r>
            <a:endParaRPr lang="nl-NL" altLang="en-US" sz="1350" dirty="0">
              <a:latin typeface="Arial" panose="020B0604020202020204" pitchFamily="34" charset="0"/>
            </a:endParaRPr>
          </a:p>
        </p:txBody>
      </p:sp>
      <p:sp>
        <p:nvSpPr>
          <p:cNvPr id="24680" name="Text Box 112"/>
          <p:cNvSpPr txBox="1">
            <a:spLocks noChangeArrowheads="1"/>
          </p:cNvSpPr>
          <p:nvPr/>
        </p:nvSpPr>
        <p:spPr bwMode="auto">
          <a:xfrm>
            <a:off x="6421042" y="875110"/>
            <a:ext cx="1156086" cy="300082"/>
          </a:xfrm>
          <a:prstGeom prst="rect">
            <a:avLst/>
          </a:prstGeom>
          <a:solidFill>
            <a:schemeClr val="bg1"/>
          </a:solidFill>
          <a:ln w="9525">
            <a:solidFill>
              <a:schemeClr val="accent2"/>
            </a:solidFill>
            <a:miter lim="800000"/>
            <a:headEnd/>
            <a:tailEnd/>
          </a:ln>
        </p:spPr>
        <p:txBody>
          <a:bodyPr wrap="none">
            <a:spAutoFit/>
          </a:bodyP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eaLnBrk="1" hangingPunct="1">
              <a:spcBef>
                <a:spcPct val="50000"/>
              </a:spcBef>
            </a:pPr>
            <a:r>
              <a:rPr lang="en-GB" altLang="en-US" sz="1350" u="sng" dirty="0">
                <a:latin typeface="Arial" panose="020B0604020202020204" pitchFamily="34" charset="0"/>
              </a:rPr>
              <a:t>How to learn</a:t>
            </a:r>
            <a:endParaRPr lang="nl-NL" altLang="en-US" sz="1350" dirty="0">
              <a:latin typeface="Arial" panose="020B0604020202020204" pitchFamily="34" charset="0"/>
            </a:endParaRPr>
          </a:p>
        </p:txBody>
      </p:sp>
      <p:sp>
        <p:nvSpPr>
          <p:cNvPr id="24681" name="Text Box 113"/>
          <p:cNvSpPr txBox="1">
            <a:spLocks noChangeArrowheads="1"/>
          </p:cNvSpPr>
          <p:nvPr/>
        </p:nvSpPr>
        <p:spPr bwMode="auto">
          <a:xfrm>
            <a:off x="1408861" y="3505161"/>
            <a:ext cx="795338" cy="623248"/>
          </a:xfrm>
          <a:prstGeom prst="rect">
            <a:avLst/>
          </a:prstGeom>
          <a:solidFill>
            <a:schemeClr val="bg1">
              <a:alpha val="1176"/>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r>
              <a:rPr lang="en-GB" altLang="en-US" sz="1050" b="1" dirty="0">
                <a:latin typeface="Arial" panose="020B0604020202020204" pitchFamily="34" charset="0"/>
              </a:rPr>
              <a:t>Jobs</a:t>
            </a:r>
            <a:endParaRPr lang="nl-NL" altLang="en-US" sz="1050" b="1" dirty="0">
              <a:latin typeface="Arial" panose="020B0604020202020204" pitchFamily="34" charset="0"/>
            </a:endParaRPr>
          </a:p>
          <a:p>
            <a:pPr algn="ctr" eaLnBrk="1" hangingPunct="1"/>
            <a:r>
              <a:rPr lang="nl-NL" altLang="en-US" sz="1200" b="1" dirty="0">
                <a:latin typeface="Arial" charset="0"/>
              </a:rPr>
              <a:t> </a:t>
            </a:r>
          </a:p>
          <a:p>
            <a:pPr algn="l" eaLnBrk="1" hangingPunct="1"/>
            <a:endParaRPr lang="nl-NL" altLang="en-US" sz="1200" b="1" dirty="0">
              <a:latin typeface="Arial" charset="0"/>
            </a:endParaRPr>
          </a:p>
        </p:txBody>
      </p:sp>
      <p:sp>
        <p:nvSpPr>
          <p:cNvPr id="109" name="Oval 21"/>
          <p:cNvSpPr>
            <a:spLocks noChangeArrowheads="1"/>
          </p:cNvSpPr>
          <p:nvPr/>
        </p:nvSpPr>
        <p:spPr bwMode="auto">
          <a:xfrm>
            <a:off x="1504951" y="4637485"/>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0" name="Oval 21"/>
          <p:cNvSpPr>
            <a:spLocks noChangeArrowheads="1"/>
          </p:cNvSpPr>
          <p:nvPr/>
        </p:nvSpPr>
        <p:spPr bwMode="auto">
          <a:xfrm>
            <a:off x="1318232" y="4980385"/>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1" name="Oval 21"/>
          <p:cNvSpPr>
            <a:spLocks noChangeArrowheads="1"/>
          </p:cNvSpPr>
          <p:nvPr/>
        </p:nvSpPr>
        <p:spPr bwMode="auto">
          <a:xfrm>
            <a:off x="1243504" y="4218315"/>
            <a:ext cx="171450" cy="18252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2" name="Oval 21"/>
          <p:cNvSpPr>
            <a:spLocks noChangeArrowheads="1"/>
          </p:cNvSpPr>
          <p:nvPr/>
        </p:nvSpPr>
        <p:spPr bwMode="auto">
          <a:xfrm>
            <a:off x="1600200" y="4222292"/>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3" name="Oval 21"/>
          <p:cNvSpPr>
            <a:spLocks noChangeArrowheads="1"/>
          </p:cNvSpPr>
          <p:nvPr/>
        </p:nvSpPr>
        <p:spPr bwMode="auto">
          <a:xfrm>
            <a:off x="1809750" y="4510571"/>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4" name="Oval 21"/>
          <p:cNvSpPr>
            <a:spLocks noChangeArrowheads="1"/>
          </p:cNvSpPr>
          <p:nvPr/>
        </p:nvSpPr>
        <p:spPr bwMode="auto">
          <a:xfrm>
            <a:off x="1640681" y="3979404"/>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5" name="Oval 21"/>
          <p:cNvSpPr>
            <a:spLocks noChangeArrowheads="1"/>
          </p:cNvSpPr>
          <p:nvPr/>
        </p:nvSpPr>
        <p:spPr bwMode="auto">
          <a:xfrm>
            <a:off x="1323626" y="3869063"/>
            <a:ext cx="176913" cy="163964"/>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6" name="Oval 21"/>
          <p:cNvSpPr>
            <a:spLocks noChangeArrowheads="1"/>
          </p:cNvSpPr>
          <p:nvPr/>
        </p:nvSpPr>
        <p:spPr bwMode="auto">
          <a:xfrm>
            <a:off x="1277471" y="4644971"/>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7" name="Oval 21"/>
          <p:cNvSpPr>
            <a:spLocks noChangeArrowheads="1"/>
          </p:cNvSpPr>
          <p:nvPr/>
        </p:nvSpPr>
        <p:spPr bwMode="auto">
          <a:xfrm>
            <a:off x="1498367" y="3275325"/>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8" name="Oval 21"/>
          <p:cNvSpPr>
            <a:spLocks noChangeArrowheads="1"/>
          </p:cNvSpPr>
          <p:nvPr/>
        </p:nvSpPr>
        <p:spPr bwMode="auto">
          <a:xfrm>
            <a:off x="1746366" y="3253208"/>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9" name="Oval 21"/>
          <p:cNvSpPr>
            <a:spLocks noChangeArrowheads="1"/>
          </p:cNvSpPr>
          <p:nvPr/>
        </p:nvSpPr>
        <p:spPr bwMode="auto">
          <a:xfrm>
            <a:off x="1228725" y="28944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21" name="Oval 13"/>
          <p:cNvSpPr>
            <a:spLocks noChangeArrowheads="1"/>
          </p:cNvSpPr>
          <p:nvPr/>
        </p:nvSpPr>
        <p:spPr bwMode="auto">
          <a:xfrm>
            <a:off x="1666875" y="2275285"/>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22" name="Oval 13"/>
          <p:cNvSpPr>
            <a:spLocks noChangeArrowheads="1"/>
          </p:cNvSpPr>
          <p:nvPr/>
        </p:nvSpPr>
        <p:spPr bwMode="auto">
          <a:xfrm>
            <a:off x="1361515" y="24372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24" name="Oval 13"/>
          <p:cNvSpPr>
            <a:spLocks noChangeArrowheads="1"/>
          </p:cNvSpPr>
          <p:nvPr/>
        </p:nvSpPr>
        <p:spPr bwMode="auto">
          <a:xfrm>
            <a:off x="1663514" y="2041861"/>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25" name="Oval 13"/>
          <p:cNvSpPr>
            <a:spLocks noChangeArrowheads="1"/>
          </p:cNvSpPr>
          <p:nvPr/>
        </p:nvSpPr>
        <p:spPr bwMode="auto">
          <a:xfrm>
            <a:off x="1394712" y="2645018"/>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26" name="Oval 13"/>
          <p:cNvSpPr>
            <a:spLocks noChangeArrowheads="1"/>
          </p:cNvSpPr>
          <p:nvPr/>
        </p:nvSpPr>
        <p:spPr bwMode="auto">
          <a:xfrm>
            <a:off x="1503410" y="2827028"/>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27" name="Oval 13"/>
          <p:cNvSpPr>
            <a:spLocks noChangeArrowheads="1"/>
          </p:cNvSpPr>
          <p:nvPr/>
        </p:nvSpPr>
        <p:spPr bwMode="auto">
          <a:xfrm>
            <a:off x="1877126" y="2147952"/>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20" name="Oval 119"/>
          <p:cNvSpPr/>
          <p:nvPr/>
        </p:nvSpPr>
        <p:spPr>
          <a:xfrm>
            <a:off x="5412166" y="2208611"/>
            <a:ext cx="1375589" cy="306296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23" name="Line Callout 2 122"/>
          <p:cNvSpPr/>
          <p:nvPr/>
        </p:nvSpPr>
        <p:spPr>
          <a:xfrm rot="10800000">
            <a:off x="3227009" y="5033997"/>
            <a:ext cx="1831956" cy="851694"/>
          </a:xfrm>
          <a:prstGeom prst="borderCallout2">
            <a:avLst>
              <a:gd name="adj1" fmla="val 39934"/>
              <a:gd name="adj2" fmla="val -4419"/>
              <a:gd name="adj3" fmla="val 42052"/>
              <a:gd name="adj4" fmla="val -16178"/>
              <a:gd name="adj5" fmla="val 77534"/>
              <a:gd name="adj6" fmla="val -45801"/>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 name="TextBox 1"/>
          <p:cNvSpPr txBox="1"/>
          <p:nvPr/>
        </p:nvSpPr>
        <p:spPr>
          <a:xfrm>
            <a:off x="3241234" y="5151836"/>
            <a:ext cx="1859125" cy="461665"/>
          </a:xfrm>
          <a:prstGeom prst="rect">
            <a:avLst/>
          </a:prstGeom>
          <a:noFill/>
        </p:spPr>
        <p:txBody>
          <a:bodyPr wrap="square" rtlCol="0">
            <a:spAutoFit/>
          </a:bodyPr>
          <a:lstStyle/>
          <a:p>
            <a:r>
              <a:rPr lang="en-GB" sz="1200" dirty="0"/>
              <a:t>TRAINING PROGRAMMES AT THE PROVIDER LEVEL </a:t>
            </a:r>
            <a:endParaRPr lang="en-GB" sz="1200" dirty="0"/>
          </a:p>
        </p:txBody>
      </p:sp>
    </p:spTree>
    <p:extLst>
      <p:ext uri="{BB962C8B-B14F-4D97-AF65-F5344CB8AC3E}">
        <p14:creationId xmlns:p14="http://schemas.microsoft.com/office/powerpoint/2010/main" val="7117417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578" name="Group 2"/>
          <p:cNvGrpSpPr>
            <a:grpSpLocks/>
          </p:cNvGrpSpPr>
          <p:nvPr/>
        </p:nvGrpSpPr>
        <p:grpSpPr bwMode="auto">
          <a:xfrm>
            <a:off x="1828801" y="1430779"/>
            <a:ext cx="5172075" cy="4206832"/>
            <a:chOff x="1296" y="1008"/>
            <a:chExt cx="2976" cy="2208"/>
          </a:xfrm>
        </p:grpSpPr>
        <p:sp>
          <p:nvSpPr>
            <p:cNvPr id="24682" name="Line 3"/>
            <p:cNvSpPr>
              <a:spLocks noChangeShapeType="1"/>
            </p:cNvSpPr>
            <p:nvPr/>
          </p:nvSpPr>
          <p:spPr bwMode="auto">
            <a:xfrm>
              <a:off x="1296" y="1008"/>
              <a:ext cx="1488" cy="864"/>
            </a:xfrm>
            <a:prstGeom prst="line">
              <a:avLst/>
            </a:prstGeom>
            <a:noFill/>
            <a:ln w="28575">
              <a:solidFill>
                <a:srgbClr val="FF3300"/>
              </a:solidFill>
              <a:round/>
              <a:headEnd/>
              <a:tailEnd/>
            </a:ln>
            <a:extLst>
              <a:ext uri="{909E8E84-426E-40DD-AFC4-6F175D3DCCD1}">
                <a14:hiddenFill xmlns:a14="http://schemas.microsoft.com/office/drawing/2010/main">
                  <a:noFill/>
                </a14:hiddenFill>
              </a:ext>
            </a:extLst>
          </p:spPr>
          <p:txBody>
            <a:bodyPr/>
            <a:lstStyle/>
            <a:p>
              <a:endParaRPr lang="en-GB" sz="1350"/>
            </a:p>
          </p:txBody>
        </p:sp>
        <p:sp>
          <p:nvSpPr>
            <p:cNvPr id="24683" name="Line 4"/>
            <p:cNvSpPr>
              <a:spLocks noChangeShapeType="1"/>
            </p:cNvSpPr>
            <p:nvPr/>
          </p:nvSpPr>
          <p:spPr bwMode="auto">
            <a:xfrm flipV="1">
              <a:off x="1296" y="2352"/>
              <a:ext cx="1488" cy="864"/>
            </a:xfrm>
            <a:prstGeom prst="line">
              <a:avLst/>
            </a:prstGeom>
            <a:noFill/>
            <a:ln w="28575">
              <a:solidFill>
                <a:srgbClr val="FF3300"/>
              </a:solidFill>
              <a:round/>
              <a:headEnd/>
              <a:tailEnd/>
            </a:ln>
            <a:extLst>
              <a:ext uri="{909E8E84-426E-40DD-AFC4-6F175D3DCCD1}">
                <a14:hiddenFill xmlns:a14="http://schemas.microsoft.com/office/drawing/2010/main">
                  <a:noFill/>
                </a14:hiddenFill>
              </a:ext>
            </a:extLst>
          </p:spPr>
          <p:txBody>
            <a:bodyPr/>
            <a:lstStyle/>
            <a:p>
              <a:endParaRPr lang="en-GB" sz="1350"/>
            </a:p>
          </p:txBody>
        </p:sp>
        <p:sp>
          <p:nvSpPr>
            <p:cNvPr id="24684" name="Line 5"/>
            <p:cNvSpPr>
              <a:spLocks noChangeShapeType="1"/>
            </p:cNvSpPr>
            <p:nvPr/>
          </p:nvSpPr>
          <p:spPr bwMode="auto">
            <a:xfrm flipH="1">
              <a:off x="2784" y="1008"/>
              <a:ext cx="1488" cy="864"/>
            </a:xfrm>
            <a:prstGeom prst="line">
              <a:avLst/>
            </a:prstGeom>
            <a:noFill/>
            <a:ln w="28575">
              <a:solidFill>
                <a:srgbClr val="FF3300"/>
              </a:solidFill>
              <a:round/>
              <a:headEnd/>
              <a:tailEnd/>
            </a:ln>
            <a:extLst>
              <a:ext uri="{909E8E84-426E-40DD-AFC4-6F175D3DCCD1}">
                <a14:hiddenFill xmlns:a14="http://schemas.microsoft.com/office/drawing/2010/main">
                  <a:noFill/>
                </a14:hiddenFill>
              </a:ext>
            </a:extLst>
          </p:spPr>
          <p:txBody>
            <a:bodyPr/>
            <a:lstStyle/>
            <a:p>
              <a:endParaRPr lang="en-GB" sz="1350"/>
            </a:p>
          </p:txBody>
        </p:sp>
        <p:sp>
          <p:nvSpPr>
            <p:cNvPr id="24685" name="Line 6"/>
            <p:cNvSpPr>
              <a:spLocks noChangeShapeType="1"/>
            </p:cNvSpPr>
            <p:nvPr/>
          </p:nvSpPr>
          <p:spPr bwMode="auto">
            <a:xfrm flipH="1" flipV="1">
              <a:off x="2784" y="2352"/>
              <a:ext cx="1488" cy="864"/>
            </a:xfrm>
            <a:prstGeom prst="line">
              <a:avLst/>
            </a:prstGeom>
            <a:noFill/>
            <a:ln w="28575">
              <a:solidFill>
                <a:srgbClr val="FF3300"/>
              </a:solidFill>
              <a:round/>
              <a:headEnd/>
              <a:tailEnd/>
            </a:ln>
            <a:extLst>
              <a:ext uri="{909E8E84-426E-40DD-AFC4-6F175D3DCCD1}">
                <a14:hiddenFill xmlns:a14="http://schemas.microsoft.com/office/drawing/2010/main">
                  <a:noFill/>
                </a14:hiddenFill>
              </a:ext>
            </a:extLst>
          </p:spPr>
          <p:txBody>
            <a:bodyPr/>
            <a:lstStyle/>
            <a:p>
              <a:endParaRPr lang="en-GB" sz="1350"/>
            </a:p>
          </p:txBody>
        </p:sp>
      </p:grpSp>
      <p:sp>
        <p:nvSpPr>
          <p:cNvPr id="24579" name="Text Box 8"/>
          <p:cNvSpPr txBox="1">
            <a:spLocks noChangeArrowheads="1"/>
          </p:cNvSpPr>
          <p:nvPr/>
        </p:nvSpPr>
        <p:spPr bwMode="auto">
          <a:xfrm>
            <a:off x="2167535" y="3696044"/>
            <a:ext cx="1540720" cy="41549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eaLnBrk="1" hangingPunct="1"/>
            <a:r>
              <a:rPr lang="en-GB" altLang="en-US" sz="1050" b="1" dirty="0">
                <a:latin typeface="Arial" charset="0"/>
              </a:rPr>
              <a:t>Occupational standards</a:t>
            </a:r>
            <a:endParaRPr lang="nl-NL" altLang="en-US" sz="1050" b="1" dirty="0">
              <a:latin typeface="Arial" charset="0"/>
            </a:endParaRPr>
          </a:p>
        </p:txBody>
      </p:sp>
      <p:sp>
        <p:nvSpPr>
          <p:cNvPr id="24580" name="Text Box 9"/>
          <p:cNvSpPr txBox="1">
            <a:spLocks noChangeArrowheads="1"/>
          </p:cNvSpPr>
          <p:nvPr/>
        </p:nvSpPr>
        <p:spPr bwMode="auto">
          <a:xfrm>
            <a:off x="3328656" y="3294460"/>
            <a:ext cx="1132111" cy="41549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eaLnBrk="1" hangingPunct="1"/>
            <a:r>
              <a:rPr lang="en-GB" altLang="en-US" sz="1050" b="1" dirty="0">
                <a:latin typeface="Arial" charset="0"/>
              </a:rPr>
              <a:t>Qualification standards</a:t>
            </a:r>
            <a:endParaRPr lang="nl-NL" altLang="en-US" sz="1050" b="1" dirty="0">
              <a:latin typeface="Arial" charset="0"/>
            </a:endParaRPr>
          </a:p>
        </p:txBody>
      </p:sp>
      <p:sp>
        <p:nvSpPr>
          <p:cNvPr id="24581" name="Text Box 10"/>
          <p:cNvSpPr txBox="1">
            <a:spLocks noChangeArrowheads="1"/>
          </p:cNvSpPr>
          <p:nvPr/>
        </p:nvSpPr>
        <p:spPr bwMode="auto">
          <a:xfrm>
            <a:off x="5629276" y="3454004"/>
            <a:ext cx="1028700" cy="25391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eaLnBrk="1" hangingPunct="1"/>
            <a:r>
              <a:rPr lang="en-GB" altLang="en-US" sz="1050" b="1" dirty="0">
                <a:latin typeface="Arial" charset="0"/>
              </a:rPr>
              <a:t>Curricula</a:t>
            </a:r>
            <a:endParaRPr lang="nl-NL" altLang="en-US" sz="1050" b="1" dirty="0">
              <a:latin typeface="Arial" charset="0"/>
            </a:endParaRPr>
          </a:p>
        </p:txBody>
      </p:sp>
      <p:sp>
        <p:nvSpPr>
          <p:cNvPr id="24582" name="Text Box 11"/>
          <p:cNvSpPr txBox="1">
            <a:spLocks noChangeArrowheads="1"/>
          </p:cNvSpPr>
          <p:nvPr/>
        </p:nvSpPr>
        <p:spPr bwMode="auto">
          <a:xfrm>
            <a:off x="4428804" y="3657846"/>
            <a:ext cx="1361206" cy="415498"/>
          </a:xfrm>
          <a:prstGeom prst="rect">
            <a:avLst/>
          </a:prstGeom>
          <a:noFill/>
          <a:ln>
            <a:noFill/>
          </a:ln>
          <a:extLst/>
        </p:spPr>
        <p:txBody>
          <a:bodyPr wrap="square">
            <a:spAutoFit/>
          </a:bodyP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eaLnBrk="1" hangingPunct="1"/>
            <a:r>
              <a:rPr lang="en-GB" altLang="en-US" sz="1050" b="1" dirty="0">
                <a:latin typeface="Arial" charset="0"/>
              </a:rPr>
              <a:t>Educational standards</a:t>
            </a:r>
            <a:endParaRPr lang="nl-NL" altLang="en-US" sz="1050" b="1" dirty="0">
              <a:latin typeface="Arial" charset="0"/>
            </a:endParaRPr>
          </a:p>
        </p:txBody>
      </p:sp>
      <p:sp>
        <p:nvSpPr>
          <p:cNvPr id="24583" name="Text Box 12"/>
          <p:cNvSpPr txBox="1">
            <a:spLocks noChangeArrowheads="1"/>
          </p:cNvSpPr>
          <p:nvPr/>
        </p:nvSpPr>
        <p:spPr bwMode="auto">
          <a:xfrm>
            <a:off x="6868129" y="3549464"/>
            <a:ext cx="760144" cy="25391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eaLnBrk="1" hangingPunct="1"/>
            <a:r>
              <a:rPr lang="en-GB" altLang="en-US" sz="1050" b="1" dirty="0">
                <a:solidFill>
                  <a:srgbClr val="FF0000"/>
                </a:solidFill>
                <a:latin typeface="Arial" charset="0"/>
              </a:rPr>
              <a:t>Students</a:t>
            </a:r>
            <a:endParaRPr lang="nl-NL" altLang="en-US" sz="1050" b="1" dirty="0">
              <a:solidFill>
                <a:srgbClr val="FF0000"/>
              </a:solidFill>
              <a:latin typeface="Arial" charset="0"/>
            </a:endParaRPr>
          </a:p>
        </p:txBody>
      </p:sp>
      <p:sp>
        <p:nvSpPr>
          <p:cNvPr id="24584" name="Oval 13"/>
          <p:cNvSpPr>
            <a:spLocks noChangeArrowheads="1"/>
          </p:cNvSpPr>
          <p:nvPr/>
        </p:nvSpPr>
        <p:spPr bwMode="auto">
          <a:xfrm>
            <a:off x="1428750" y="22086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85" name="Oval 14"/>
          <p:cNvSpPr>
            <a:spLocks noChangeArrowheads="1"/>
          </p:cNvSpPr>
          <p:nvPr/>
        </p:nvSpPr>
        <p:spPr bwMode="auto">
          <a:xfrm>
            <a:off x="1600200" y="25515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86" name="Oval 15"/>
          <p:cNvSpPr>
            <a:spLocks noChangeArrowheads="1"/>
          </p:cNvSpPr>
          <p:nvPr/>
        </p:nvSpPr>
        <p:spPr bwMode="auto">
          <a:xfrm>
            <a:off x="1714500" y="28944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87" name="Oval 16"/>
          <p:cNvSpPr>
            <a:spLocks noChangeArrowheads="1"/>
          </p:cNvSpPr>
          <p:nvPr/>
        </p:nvSpPr>
        <p:spPr bwMode="auto">
          <a:xfrm>
            <a:off x="1943100" y="23800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88" name="Oval 17"/>
          <p:cNvSpPr>
            <a:spLocks noChangeArrowheads="1"/>
          </p:cNvSpPr>
          <p:nvPr/>
        </p:nvSpPr>
        <p:spPr bwMode="auto">
          <a:xfrm>
            <a:off x="1428750" y="30087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89" name="Oval 18"/>
          <p:cNvSpPr>
            <a:spLocks noChangeArrowheads="1"/>
          </p:cNvSpPr>
          <p:nvPr/>
        </p:nvSpPr>
        <p:spPr bwMode="auto">
          <a:xfrm>
            <a:off x="1257300" y="32944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0" name="Oval 19"/>
          <p:cNvSpPr>
            <a:spLocks noChangeArrowheads="1"/>
          </p:cNvSpPr>
          <p:nvPr/>
        </p:nvSpPr>
        <p:spPr bwMode="auto">
          <a:xfrm>
            <a:off x="1428750" y="40945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1" name="Oval 20"/>
          <p:cNvSpPr>
            <a:spLocks noChangeArrowheads="1"/>
          </p:cNvSpPr>
          <p:nvPr/>
        </p:nvSpPr>
        <p:spPr bwMode="auto">
          <a:xfrm>
            <a:off x="1900238" y="4085035"/>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2" name="Oval 21"/>
          <p:cNvSpPr>
            <a:spLocks noChangeArrowheads="1"/>
          </p:cNvSpPr>
          <p:nvPr/>
        </p:nvSpPr>
        <p:spPr bwMode="auto">
          <a:xfrm>
            <a:off x="1418245" y="4370785"/>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3" name="Oval 22"/>
          <p:cNvSpPr>
            <a:spLocks noChangeArrowheads="1"/>
          </p:cNvSpPr>
          <p:nvPr/>
        </p:nvSpPr>
        <p:spPr bwMode="auto">
          <a:xfrm>
            <a:off x="1771650" y="47232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4" name="Oval 23"/>
          <p:cNvSpPr>
            <a:spLocks noChangeArrowheads="1"/>
          </p:cNvSpPr>
          <p:nvPr/>
        </p:nvSpPr>
        <p:spPr bwMode="auto">
          <a:xfrm>
            <a:off x="2000250" y="30087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5" name="Oval 24"/>
          <p:cNvSpPr>
            <a:spLocks noChangeArrowheads="1"/>
          </p:cNvSpPr>
          <p:nvPr/>
        </p:nvSpPr>
        <p:spPr bwMode="auto">
          <a:xfrm>
            <a:off x="2584217" y="31230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6" name="Oval 25"/>
          <p:cNvSpPr>
            <a:spLocks noChangeArrowheads="1"/>
          </p:cNvSpPr>
          <p:nvPr/>
        </p:nvSpPr>
        <p:spPr bwMode="auto">
          <a:xfrm>
            <a:off x="2431466" y="4111937"/>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7" name="Oval 26"/>
          <p:cNvSpPr>
            <a:spLocks noChangeArrowheads="1"/>
          </p:cNvSpPr>
          <p:nvPr/>
        </p:nvSpPr>
        <p:spPr bwMode="auto">
          <a:xfrm>
            <a:off x="2914650" y="31801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8" name="Oval 27"/>
          <p:cNvSpPr>
            <a:spLocks noChangeArrowheads="1"/>
          </p:cNvSpPr>
          <p:nvPr/>
        </p:nvSpPr>
        <p:spPr bwMode="auto">
          <a:xfrm>
            <a:off x="2628900" y="42660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599" name="Oval 28"/>
          <p:cNvSpPr>
            <a:spLocks noChangeArrowheads="1"/>
          </p:cNvSpPr>
          <p:nvPr/>
        </p:nvSpPr>
        <p:spPr bwMode="auto">
          <a:xfrm>
            <a:off x="2971800" y="39802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0" name="Oval 29"/>
          <p:cNvSpPr>
            <a:spLocks noChangeArrowheads="1"/>
          </p:cNvSpPr>
          <p:nvPr/>
        </p:nvSpPr>
        <p:spPr bwMode="auto">
          <a:xfrm>
            <a:off x="2743200" y="28944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1" name="Oval 30"/>
          <p:cNvSpPr>
            <a:spLocks noChangeArrowheads="1"/>
          </p:cNvSpPr>
          <p:nvPr/>
        </p:nvSpPr>
        <p:spPr bwMode="auto">
          <a:xfrm>
            <a:off x="6057900" y="32944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2" name="Oval 31"/>
          <p:cNvSpPr>
            <a:spLocks noChangeArrowheads="1"/>
          </p:cNvSpPr>
          <p:nvPr/>
        </p:nvSpPr>
        <p:spPr bwMode="auto">
          <a:xfrm>
            <a:off x="6134420" y="3793644"/>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3" name="Oval 32"/>
          <p:cNvSpPr>
            <a:spLocks noChangeArrowheads="1"/>
          </p:cNvSpPr>
          <p:nvPr/>
        </p:nvSpPr>
        <p:spPr bwMode="auto">
          <a:xfrm>
            <a:off x="5829300" y="32944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4" name="Oval 33"/>
          <p:cNvSpPr>
            <a:spLocks noChangeArrowheads="1"/>
          </p:cNvSpPr>
          <p:nvPr/>
        </p:nvSpPr>
        <p:spPr bwMode="auto">
          <a:xfrm>
            <a:off x="5772150" y="30658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5" name="Oval 34"/>
          <p:cNvSpPr>
            <a:spLocks noChangeArrowheads="1"/>
          </p:cNvSpPr>
          <p:nvPr/>
        </p:nvSpPr>
        <p:spPr bwMode="auto">
          <a:xfrm>
            <a:off x="6115050" y="27801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6" name="Oval 35"/>
          <p:cNvSpPr>
            <a:spLocks noChangeArrowheads="1"/>
          </p:cNvSpPr>
          <p:nvPr/>
        </p:nvSpPr>
        <p:spPr bwMode="auto">
          <a:xfrm>
            <a:off x="6057900" y="42088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7" name="Oval 36"/>
          <p:cNvSpPr>
            <a:spLocks noChangeArrowheads="1"/>
          </p:cNvSpPr>
          <p:nvPr/>
        </p:nvSpPr>
        <p:spPr bwMode="auto">
          <a:xfrm>
            <a:off x="5772150" y="42088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8" name="Oval 37"/>
          <p:cNvSpPr>
            <a:spLocks noChangeArrowheads="1"/>
          </p:cNvSpPr>
          <p:nvPr/>
        </p:nvSpPr>
        <p:spPr bwMode="auto">
          <a:xfrm>
            <a:off x="6743700" y="22657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09" name="Oval 38"/>
          <p:cNvSpPr>
            <a:spLocks noChangeArrowheads="1"/>
          </p:cNvSpPr>
          <p:nvPr/>
        </p:nvSpPr>
        <p:spPr bwMode="auto">
          <a:xfrm>
            <a:off x="6858000" y="24943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0" name="Oval 39"/>
          <p:cNvSpPr>
            <a:spLocks noChangeArrowheads="1"/>
          </p:cNvSpPr>
          <p:nvPr/>
        </p:nvSpPr>
        <p:spPr bwMode="auto">
          <a:xfrm>
            <a:off x="7029450" y="29515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1" name="Oval 40"/>
          <p:cNvSpPr>
            <a:spLocks noChangeArrowheads="1"/>
          </p:cNvSpPr>
          <p:nvPr/>
        </p:nvSpPr>
        <p:spPr bwMode="auto">
          <a:xfrm>
            <a:off x="7258050" y="24372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2" name="Oval 41"/>
          <p:cNvSpPr>
            <a:spLocks noChangeArrowheads="1"/>
          </p:cNvSpPr>
          <p:nvPr/>
        </p:nvSpPr>
        <p:spPr bwMode="auto">
          <a:xfrm>
            <a:off x="6743700" y="30658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3" name="Oval 42"/>
          <p:cNvSpPr>
            <a:spLocks noChangeArrowheads="1"/>
          </p:cNvSpPr>
          <p:nvPr/>
        </p:nvSpPr>
        <p:spPr bwMode="auto">
          <a:xfrm>
            <a:off x="7372350" y="29515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4" name="Oval 43"/>
          <p:cNvSpPr>
            <a:spLocks noChangeArrowheads="1"/>
          </p:cNvSpPr>
          <p:nvPr/>
        </p:nvSpPr>
        <p:spPr bwMode="auto">
          <a:xfrm>
            <a:off x="7486650" y="38659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5" name="Oval 44"/>
          <p:cNvSpPr>
            <a:spLocks noChangeArrowheads="1"/>
          </p:cNvSpPr>
          <p:nvPr/>
        </p:nvSpPr>
        <p:spPr bwMode="auto">
          <a:xfrm>
            <a:off x="6800850" y="39802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6" name="Oval 45"/>
          <p:cNvSpPr>
            <a:spLocks noChangeArrowheads="1"/>
          </p:cNvSpPr>
          <p:nvPr/>
        </p:nvSpPr>
        <p:spPr bwMode="auto">
          <a:xfrm>
            <a:off x="7143750" y="43803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7" name="Oval 46"/>
          <p:cNvSpPr>
            <a:spLocks noChangeArrowheads="1"/>
          </p:cNvSpPr>
          <p:nvPr/>
        </p:nvSpPr>
        <p:spPr bwMode="auto">
          <a:xfrm>
            <a:off x="6686550" y="44946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8" name="Oval 47"/>
          <p:cNvSpPr>
            <a:spLocks noChangeArrowheads="1"/>
          </p:cNvSpPr>
          <p:nvPr/>
        </p:nvSpPr>
        <p:spPr bwMode="auto">
          <a:xfrm>
            <a:off x="7143750" y="49518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19" name="Oval 48"/>
          <p:cNvSpPr>
            <a:spLocks noChangeArrowheads="1"/>
          </p:cNvSpPr>
          <p:nvPr/>
        </p:nvSpPr>
        <p:spPr bwMode="auto">
          <a:xfrm>
            <a:off x="7315200" y="31801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20" name="Oval 49"/>
          <p:cNvSpPr>
            <a:spLocks noChangeArrowheads="1"/>
          </p:cNvSpPr>
          <p:nvPr/>
        </p:nvSpPr>
        <p:spPr bwMode="auto">
          <a:xfrm>
            <a:off x="7200900" y="39802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21" name="Oval 50"/>
          <p:cNvSpPr>
            <a:spLocks noChangeArrowheads="1"/>
          </p:cNvSpPr>
          <p:nvPr/>
        </p:nvSpPr>
        <p:spPr bwMode="auto">
          <a:xfrm>
            <a:off x="5029200" y="4170760"/>
            <a:ext cx="171450" cy="171450"/>
          </a:xfrm>
          <a:prstGeom prst="ellipse">
            <a:avLst/>
          </a:prstGeom>
          <a:solidFill>
            <a:srgbClr val="CC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endParaRPr lang="nl-NL" altLang="en-US" sz="1350" dirty="0">
              <a:latin typeface="Arial" charset="0"/>
            </a:endParaRPr>
          </a:p>
        </p:txBody>
      </p:sp>
      <p:sp>
        <p:nvSpPr>
          <p:cNvPr id="24622" name="Oval 51"/>
          <p:cNvSpPr>
            <a:spLocks noChangeArrowheads="1"/>
          </p:cNvSpPr>
          <p:nvPr/>
        </p:nvSpPr>
        <p:spPr bwMode="auto">
          <a:xfrm>
            <a:off x="5029200" y="3294460"/>
            <a:ext cx="171450" cy="171450"/>
          </a:xfrm>
          <a:prstGeom prst="ellipse">
            <a:avLst/>
          </a:prstGeom>
          <a:solidFill>
            <a:srgbClr val="CC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endParaRPr lang="nl-NL" altLang="en-US" sz="1350" dirty="0">
              <a:latin typeface="Arial" charset="0"/>
            </a:endParaRPr>
          </a:p>
        </p:txBody>
      </p:sp>
      <p:sp>
        <p:nvSpPr>
          <p:cNvPr id="24623" name="Oval 52"/>
          <p:cNvSpPr>
            <a:spLocks noChangeArrowheads="1"/>
          </p:cNvSpPr>
          <p:nvPr/>
        </p:nvSpPr>
        <p:spPr bwMode="auto">
          <a:xfrm>
            <a:off x="4776026" y="3465910"/>
            <a:ext cx="171450" cy="171450"/>
          </a:xfrm>
          <a:prstGeom prst="ellipse">
            <a:avLst/>
          </a:prstGeom>
          <a:solidFill>
            <a:srgbClr val="CC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endParaRPr lang="nl-NL" altLang="en-US" sz="1350" dirty="0">
              <a:latin typeface="Arial" charset="0"/>
            </a:endParaRPr>
          </a:p>
        </p:txBody>
      </p:sp>
      <p:sp>
        <p:nvSpPr>
          <p:cNvPr id="24624" name="Oval 53"/>
          <p:cNvSpPr>
            <a:spLocks noChangeArrowheads="1"/>
          </p:cNvSpPr>
          <p:nvPr/>
        </p:nvSpPr>
        <p:spPr bwMode="auto">
          <a:xfrm>
            <a:off x="5029200" y="3008710"/>
            <a:ext cx="171450" cy="171450"/>
          </a:xfrm>
          <a:prstGeom prst="ellipse">
            <a:avLst/>
          </a:prstGeom>
          <a:solidFill>
            <a:srgbClr val="CC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endParaRPr lang="nl-NL" altLang="en-US" sz="1350" dirty="0">
              <a:latin typeface="Arial" charset="0"/>
            </a:endParaRPr>
          </a:p>
        </p:txBody>
      </p:sp>
      <p:sp>
        <p:nvSpPr>
          <p:cNvPr id="24625" name="Oval 54"/>
          <p:cNvSpPr>
            <a:spLocks noChangeArrowheads="1"/>
          </p:cNvSpPr>
          <p:nvPr/>
        </p:nvSpPr>
        <p:spPr bwMode="auto">
          <a:xfrm>
            <a:off x="2571750" y="2753816"/>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26" name="Oval 55"/>
          <p:cNvSpPr>
            <a:spLocks noChangeArrowheads="1"/>
          </p:cNvSpPr>
          <p:nvPr/>
        </p:nvSpPr>
        <p:spPr bwMode="auto">
          <a:xfrm>
            <a:off x="2514600" y="47232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27" name="Oval 56"/>
          <p:cNvSpPr>
            <a:spLocks noChangeArrowheads="1"/>
          </p:cNvSpPr>
          <p:nvPr/>
        </p:nvSpPr>
        <p:spPr bwMode="auto">
          <a:xfrm>
            <a:off x="5886450" y="45517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28" name="Oval 57"/>
          <p:cNvSpPr>
            <a:spLocks noChangeArrowheads="1"/>
          </p:cNvSpPr>
          <p:nvPr/>
        </p:nvSpPr>
        <p:spPr bwMode="auto">
          <a:xfrm>
            <a:off x="5829300" y="27801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30" name="Oval 59"/>
          <p:cNvSpPr>
            <a:spLocks noChangeArrowheads="1"/>
          </p:cNvSpPr>
          <p:nvPr/>
        </p:nvSpPr>
        <p:spPr bwMode="auto">
          <a:xfrm>
            <a:off x="1600200" y="44374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32" name="Oval 61"/>
          <p:cNvSpPr>
            <a:spLocks noChangeArrowheads="1"/>
          </p:cNvSpPr>
          <p:nvPr/>
        </p:nvSpPr>
        <p:spPr bwMode="auto">
          <a:xfrm>
            <a:off x="1600200" y="49518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33" name="Oval 62"/>
          <p:cNvSpPr>
            <a:spLocks noChangeArrowheads="1"/>
          </p:cNvSpPr>
          <p:nvPr/>
        </p:nvSpPr>
        <p:spPr bwMode="auto">
          <a:xfrm>
            <a:off x="1885950" y="43231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34" name="Oval 63"/>
          <p:cNvSpPr>
            <a:spLocks noChangeArrowheads="1"/>
          </p:cNvSpPr>
          <p:nvPr/>
        </p:nvSpPr>
        <p:spPr bwMode="auto">
          <a:xfrm>
            <a:off x="1885950" y="27229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35" name="Oval 64"/>
          <p:cNvSpPr>
            <a:spLocks noChangeArrowheads="1"/>
          </p:cNvSpPr>
          <p:nvPr/>
        </p:nvSpPr>
        <p:spPr bwMode="auto">
          <a:xfrm>
            <a:off x="7029450" y="22657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36" name="Oval 65"/>
          <p:cNvSpPr>
            <a:spLocks noChangeArrowheads="1"/>
          </p:cNvSpPr>
          <p:nvPr/>
        </p:nvSpPr>
        <p:spPr bwMode="auto">
          <a:xfrm>
            <a:off x="7086600" y="26086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37" name="Oval 66"/>
          <p:cNvSpPr>
            <a:spLocks noChangeArrowheads="1"/>
          </p:cNvSpPr>
          <p:nvPr/>
        </p:nvSpPr>
        <p:spPr bwMode="auto">
          <a:xfrm>
            <a:off x="7143750" y="32373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38" name="Oval 67"/>
          <p:cNvSpPr>
            <a:spLocks noChangeArrowheads="1"/>
          </p:cNvSpPr>
          <p:nvPr/>
        </p:nvSpPr>
        <p:spPr bwMode="auto">
          <a:xfrm>
            <a:off x="7372350" y="42660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39" name="Oval 68"/>
          <p:cNvSpPr>
            <a:spLocks noChangeArrowheads="1"/>
          </p:cNvSpPr>
          <p:nvPr/>
        </p:nvSpPr>
        <p:spPr bwMode="auto">
          <a:xfrm>
            <a:off x="6915150" y="42660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40" name="Oval 69"/>
          <p:cNvSpPr>
            <a:spLocks noChangeArrowheads="1"/>
          </p:cNvSpPr>
          <p:nvPr/>
        </p:nvSpPr>
        <p:spPr bwMode="auto">
          <a:xfrm>
            <a:off x="6972300" y="46660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41" name="Oval 70"/>
          <p:cNvSpPr>
            <a:spLocks noChangeArrowheads="1"/>
          </p:cNvSpPr>
          <p:nvPr/>
        </p:nvSpPr>
        <p:spPr bwMode="auto">
          <a:xfrm>
            <a:off x="6858000" y="48946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42" name="Oval 71"/>
          <p:cNvSpPr>
            <a:spLocks noChangeArrowheads="1"/>
          </p:cNvSpPr>
          <p:nvPr/>
        </p:nvSpPr>
        <p:spPr bwMode="auto">
          <a:xfrm>
            <a:off x="7200900" y="52375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43" name="Oval 72"/>
          <p:cNvSpPr>
            <a:spLocks noChangeArrowheads="1"/>
          </p:cNvSpPr>
          <p:nvPr/>
        </p:nvSpPr>
        <p:spPr bwMode="auto">
          <a:xfrm>
            <a:off x="7086600" y="20371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44" name="Oval 73"/>
          <p:cNvSpPr>
            <a:spLocks noChangeArrowheads="1"/>
          </p:cNvSpPr>
          <p:nvPr/>
        </p:nvSpPr>
        <p:spPr bwMode="auto">
          <a:xfrm>
            <a:off x="6057900" y="24943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45" name="Oval 74"/>
          <p:cNvSpPr>
            <a:spLocks noChangeArrowheads="1"/>
          </p:cNvSpPr>
          <p:nvPr/>
        </p:nvSpPr>
        <p:spPr bwMode="auto">
          <a:xfrm>
            <a:off x="2800350" y="26086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46" name="Oval 75"/>
          <p:cNvSpPr>
            <a:spLocks noChangeArrowheads="1"/>
          </p:cNvSpPr>
          <p:nvPr/>
        </p:nvSpPr>
        <p:spPr bwMode="auto">
          <a:xfrm>
            <a:off x="2857500" y="44946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48" name="Oval 77"/>
          <p:cNvSpPr>
            <a:spLocks noChangeArrowheads="1"/>
          </p:cNvSpPr>
          <p:nvPr/>
        </p:nvSpPr>
        <p:spPr bwMode="auto">
          <a:xfrm>
            <a:off x="1314450" y="35230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49" name="Oval 78"/>
          <p:cNvSpPr>
            <a:spLocks noChangeArrowheads="1"/>
          </p:cNvSpPr>
          <p:nvPr/>
        </p:nvSpPr>
        <p:spPr bwMode="auto">
          <a:xfrm>
            <a:off x="3623756" y="3818680"/>
            <a:ext cx="171450" cy="171450"/>
          </a:xfrm>
          <a:prstGeom prst="ellipse">
            <a:avLst/>
          </a:prstGeom>
          <a:solidFill>
            <a:srgbClr val="CC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endParaRPr lang="nl-NL" altLang="en-US" sz="1350" dirty="0">
              <a:latin typeface="Arial" charset="0"/>
            </a:endParaRPr>
          </a:p>
        </p:txBody>
      </p:sp>
      <p:sp>
        <p:nvSpPr>
          <p:cNvPr id="24650" name="Oval 79"/>
          <p:cNvSpPr>
            <a:spLocks noChangeArrowheads="1"/>
          </p:cNvSpPr>
          <p:nvPr/>
        </p:nvSpPr>
        <p:spPr bwMode="auto">
          <a:xfrm>
            <a:off x="3654151" y="3132450"/>
            <a:ext cx="171450" cy="171450"/>
          </a:xfrm>
          <a:prstGeom prst="ellipse">
            <a:avLst/>
          </a:prstGeom>
          <a:solidFill>
            <a:srgbClr val="CC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endParaRPr lang="nl-NL" altLang="en-US" sz="1350" dirty="0">
              <a:latin typeface="Arial" charset="0"/>
            </a:endParaRPr>
          </a:p>
        </p:txBody>
      </p:sp>
      <p:sp>
        <p:nvSpPr>
          <p:cNvPr id="24651" name="Oval 80"/>
          <p:cNvSpPr>
            <a:spLocks noChangeArrowheads="1"/>
          </p:cNvSpPr>
          <p:nvPr/>
        </p:nvSpPr>
        <p:spPr bwMode="auto">
          <a:xfrm>
            <a:off x="3843128" y="3686875"/>
            <a:ext cx="171450" cy="171450"/>
          </a:xfrm>
          <a:prstGeom prst="ellipse">
            <a:avLst/>
          </a:prstGeom>
          <a:solidFill>
            <a:srgbClr val="CC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endParaRPr lang="nl-NL" altLang="en-US" sz="1350" dirty="0">
              <a:latin typeface="Arial" charset="0"/>
            </a:endParaRPr>
          </a:p>
        </p:txBody>
      </p:sp>
      <p:sp>
        <p:nvSpPr>
          <p:cNvPr id="24652" name="Oval 81"/>
          <p:cNvSpPr>
            <a:spLocks noChangeArrowheads="1"/>
          </p:cNvSpPr>
          <p:nvPr/>
        </p:nvSpPr>
        <p:spPr bwMode="auto">
          <a:xfrm>
            <a:off x="3837385" y="3008710"/>
            <a:ext cx="171450" cy="171450"/>
          </a:xfrm>
          <a:prstGeom prst="ellipse">
            <a:avLst/>
          </a:prstGeom>
          <a:solidFill>
            <a:srgbClr val="CC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endParaRPr lang="nl-NL" altLang="en-US" sz="1350" dirty="0">
              <a:latin typeface="Arial" charset="0"/>
            </a:endParaRPr>
          </a:p>
        </p:txBody>
      </p:sp>
      <p:sp>
        <p:nvSpPr>
          <p:cNvPr id="24656" name="Oval 85"/>
          <p:cNvSpPr>
            <a:spLocks noChangeArrowheads="1"/>
          </p:cNvSpPr>
          <p:nvPr/>
        </p:nvSpPr>
        <p:spPr bwMode="auto">
          <a:xfrm>
            <a:off x="6858000" y="28372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57" name="Oval 86"/>
          <p:cNvSpPr>
            <a:spLocks noChangeArrowheads="1"/>
          </p:cNvSpPr>
          <p:nvPr/>
        </p:nvSpPr>
        <p:spPr bwMode="auto">
          <a:xfrm>
            <a:off x="7315200" y="26086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58" name="Oval 87"/>
          <p:cNvSpPr>
            <a:spLocks noChangeArrowheads="1"/>
          </p:cNvSpPr>
          <p:nvPr/>
        </p:nvSpPr>
        <p:spPr bwMode="auto">
          <a:xfrm>
            <a:off x="6858000" y="32944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59" name="Oval 88"/>
          <p:cNvSpPr>
            <a:spLocks noChangeArrowheads="1"/>
          </p:cNvSpPr>
          <p:nvPr/>
        </p:nvSpPr>
        <p:spPr bwMode="auto">
          <a:xfrm>
            <a:off x="6734495" y="37516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0" name="Oval 89"/>
          <p:cNvSpPr>
            <a:spLocks noChangeArrowheads="1"/>
          </p:cNvSpPr>
          <p:nvPr/>
        </p:nvSpPr>
        <p:spPr bwMode="auto">
          <a:xfrm>
            <a:off x="6572250" y="48946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1" name="Oval 90"/>
          <p:cNvSpPr>
            <a:spLocks noChangeArrowheads="1"/>
          </p:cNvSpPr>
          <p:nvPr/>
        </p:nvSpPr>
        <p:spPr bwMode="auto">
          <a:xfrm>
            <a:off x="6858000" y="512326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2" name="Oval 91"/>
          <p:cNvSpPr>
            <a:spLocks noChangeArrowheads="1"/>
          </p:cNvSpPr>
          <p:nvPr/>
        </p:nvSpPr>
        <p:spPr bwMode="auto">
          <a:xfrm>
            <a:off x="5772150" y="26086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3" name="Oval 92"/>
          <p:cNvSpPr>
            <a:spLocks noChangeArrowheads="1"/>
          </p:cNvSpPr>
          <p:nvPr/>
        </p:nvSpPr>
        <p:spPr bwMode="auto">
          <a:xfrm>
            <a:off x="6172200" y="306586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4" name="Oval 93"/>
          <p:cNvSpPr>
            <a:spLocks noChangeArrowheads="1"/>
          </p:cNvSpPr>
          <p:nvPr/>
        </p:nvSpPr>
        <p:spPr bwMode="auto">
          <a:xfrm>
            <a:off x="5943600" y="31230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5" name="Oval 94"/>
          <p:cNvSpPr>
            <a:spLocks noChangeArrowheads="1"/>
          </p:cNvSpPr>
          <p:nvPr/>
        </p:nvSpPr>
        <p:spPr bwMode="auto">
          <a:xfrm>
            <a:off x="6000750" y="30087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6" name="Oval 95"/>
          <p:cNvSpPr>
            <a:spLocks noChangeArrowheads="1"/>
          </p:cNvSpPr>
          <p:nvPr/>
        </p:nvSpPr>
        <p:spPr bwMode="auto">
          <a:xfrm>
            <a:off x="6172200" y="40374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7" name="Oval 96"/>
          <p:cNvSpPr>
            <a:spLocks noChangeArrowheads="1"/>
          </p:cNvSpPr>
          <p:nvPr/>
        </p:nvSpPr>
        <p:spPr bwMode="auto">
          <a:xfrm>
            <a:off x="5657850" y="44946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8" name="Oval 97"/>
          <p:cNvSpPr>
            <a:spLocks noChangeArrowheads="1"/>
          </p:cNvSpPr>
          <p:nvPr/>
        </p:nvSpPr>
        <p:spPr bwMode="auto">
          <a:xfrm>
            <a:off x="5943600" y="40374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69" name="Oval 98"/>
          <p:cNvSpPr>
            <a:spLocks noChangeArrowheads="1"/>
          </p:cNvSpPr>
          <p:nvPr/>
        </p:nvSpPr>
        <p:spPr bwMode="auto">
          <a:xfrm>
            <a:off x="5657850" y="3923110"/>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70" name="Oval 101"/>
          <p:cNvSpPr>
            <a:spLocks noChangeArrowheads="1"/>
          </p:cNvSpPr>
          <p:nvPr/>
        </p:nvSpPr>
        <p:spPr bwMode="auto">
          <a:xfrm>
            <a:off x="3038475" y="2808685"/>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71" name="Oval 102"/>
          <p:cNvSpPr>
            <a:spLocks noChangeArrowheads="1"/>
          </p:cNvSpPr>
          <p:nvPr/>
        </p:nvSpPr>
        <p:spPr bwMode="auto">
          <a:xfrm>
            <a:off x="3038475" y="4237435"/>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72" name="Oval 103"/>
          <p:cNvSpPr>
            <a:spLocks noChangeArrowheads="1"/>
          </p:cNvSpPr>
          <p:nvPr/>
        </p:nvSpPr>
        <p:spPr bwMode="auto">
          <a:xfrm>
            <a:off x="2014967" y="3309565"/>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74" name="Oval 105"/>
          <p:cNvSpPr>
            <a:spLocks noChangeArrowheads="1"/>
          </p:cNvSpPr>
          <p:nvPr/>
        </p:nvSpPr>
        <p:spPr bwMode="auto">
          <a:xfrm>
            <a:off x="2601183" y="3472067"/>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75" name="Oval 106"/>
          <p:cNvSpPr>
            <a:spLocks noChangeArrowheads="1"/>
          </p:cNvSpPr>
          <p:nvPr/>
        </p:nvSpPr>
        <p:spPr bwMode="auto">
          <a:xfrm>
            <a:off x="2820591" y="4180285"/>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76" name="Oval 107"/>
          <p:cNvSpPr>
            <a:spLocks noChangeArrowheads="1"/>
          </p:cNvSpPr>
          <p:nvPr/>
        </p:nvSpPr>
        <p:spPr bwMode="auto">
          <a:xfrm>
            <a:off x="2998625" y="3466818"/>
            <a:ext cx="171450" cy="171450"/>
          </a:xfrm>
          <a:prstGeom prst="ellipse">
            <a:avLst/>
          </a:prstGeom>
          <a:solidFill>
            <a:srgbClr val="66FF99"/>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77" name="Oval 108"/>
          <p:cNvSpPr>
            <a:spLocks noChangeArrowheads="1"/>
          </p:cNvSpPr>
          <p:nvPr/>
        </p:nvSpPr>
        <p:spPr bwMode="auto">
          <a:xfrm>
            <a:off x="1943100" y="382905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78" name="Oval 109"/>
          <p:cNvSpPr>
            <a:spLocks noChangeArrowheads="1"/>
          </p:cNvSpPr>
          <p:nvPr/>
        </p:nvSpPr>
        <p:spPr bwMode="auto">
          <a:xfrm>
            <a:off x="1895475" y="5037535"/>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24679" name="Text Box 111"/>
          <p:cNvSpPr txBox="1">
            <a:spLocks noChangeArrowheads="1"/>
          </p:cNvSpPr>
          <p:nvPr/>
        </p:nvSpPr>
        <p:spPr bwMode="auto">
          <a:xfrm>
            <a:off x="1401095" y="866775"/>
            <a:ext cx="1213794" cy="300082"/>
          </a:xfrm>
          <a:prstGeom prst="rect">
            <a:avLst/>
          </a:prstGeom>
          <a:solidFill>
            <a:schemeClr val="bg1"/>
          </a:solidFill>
          <a:ln w="9525">
            <a:solidFill>
              <a:schemeClr val="accent2"/>
            </a:solidFill>
            <a:miter lim="800000"/>
            <a:headEnd/>
            <a:tailEnd/>
          </a:ln>
        </p:spPr>
        <p:txBody>
          <a:bodyPr wrap="none">
            <a:spAutoFit/>
          </a:bodyP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r>
              <a:rPr lang="en-GB" altLang="en-US" sz="1350" u="sng" dirty="0">
                <a:latin typeface="Arial" panose="020B0604020202020204" pitchFamily="34" charset="0"/>
              </a:rPr>
              <a:t>What to learn</a:t>
            </a:r>
            <a:endParaRPr lang="nl-NL" altLang="en-US" sz="1350" dirty="0">
              <a:latin typeface="Arial" panose="020B0604020202020204" pitchFamily="34" charset="0"/>
            </a:endParaRPr>
          </a:p>
        </p:txBody>
      </p:sp>
      <p:sp>
        <p:nvSpPr>
          <p:cNvPr id="24680" name="Text Box 112"/>
          <p:cNvSpPr txBox="1">
            <a:spLocks noChangeArrowheads="1"/>
          </p:cNvSpPr>
          <p:nvPr/>
        </p:nvSpPr>
        <p:spPr bwMode="auto">
          <a:xfrm>
            <a:off x="6421042" y="875110"/>
            <a:ext cx="1156086" cy="300082"/>
          </a:xfrm>
          <a:prstGeom prst="rect">
            <a:avLst/>
          </a:prstGeom>
          <a:solidFill>
            <a:schemeClr val="bg1"/>
          </a:solidFill>
          <a:ln w="9525">
            <a:solidFill>
              <a:schemeClr val="accent2"/>
            </a:solidFill>
            <a:miter lim="800000"/>
            <a:headEnd/>
            <a:tailEnd/>
          </a:ln>
        </p:spPr>
        <p:txBody>
          <a:bodyPr wrap="none">
            <a:spAutoFit/>
          </a:bodyP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eaLnBrk="1" hangingPunct="1">
              <a:spcBef>
                <a:spcPct val="50000"/>
              </a:spcBef>
            </a:pPr>
            <a:r>
              <a:rPr lang="en-GB" altLang="en-US" sz="1350" u="sng" dirty="0">
                <a:latin typeface="Arial" panose="020B0604020202020204" pitchFamily="34" charset="0"/>
              </a:rPr>
              <a:t>How to learn</a:t>
            </a:r>
            <a:endParaRPr lang="nl-NL" altLang="en-US" sz="1350" dirty="0">
              <a:latin typeface="Arial" panose="020B0604020202020204" pitchFamily="34" charset="0"/>
            </a:endParaRPr>
          </a:p>
        </p:txBody>
      </p:sp>
      <p:sp>
        <p:nvSpPr>
          <p:cNvPr id="24681" name="Text Box 113"/>
          <p:cNvSpPr txBox="1">
            <a:spLocks noChangeArrowheads="1"/>
          </p:cNvSpPr>
          <p:nvPr/>
        </p:nvSpPr>
        <p:spPr bwMode="auto">
          <a:xfrm>
            <a:off x="1408861" y="3505161"/>
            <a:ext cx="795338" cy="623248"/>
          </a:xfrm>
          <a:prstGeom prst="rect">
            <a:avLst/>
          </a:prstGeom>
          <a:solidFill>
            <a:schemeClr val="bg1">
              <a:alpha val="1176"/>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ctr" eaLnBrk="1" hangingPunct="1"/>
            <a:r>
              <a:rPr lang="en-GB" altLang="en-US" sz="1050" b="1" dirty="0">
                <a:latin typeface="Arial" panose="020B0604020202020204" pitchFamily="34" charset="0"/>
              </a:rPr>
              <a:t>Jobs</a:t>
            </a:r>
            <a:endParaRPr lang="nl-NL" altLang="en-US" sz="1050" b="1" dirty="0">
              <a:latin typeface="Arial" panose="020B0604020202020204" pitchFamily="34" charset="0"/>
            </a:endParaRPr>
          </a:p>
          <a:p>
            <a:pPr algn="ctr" eaLnBrk="1" hangingPunct="1"/>
            <a:r>
              <a:rPr lang="nl-NL" altLang="en-US" sz="1200" b="1" dirty="0">
                <a:latin typeface="Arial" charset="0"/>
              </a:rPr>
              <a:t> </a:t>
            </a:r>
          </a:p>
          <a:p>
            <a:pPr algn="l" eaLnBrk="1" hangingPunct="1"/>
            <a:endParaRPr lang="nl-NL" altLang="en-US" sz="1200" b="1" dirty="0">
              <a:latin typeface="Arial" charset="0"/>
            </a:endParaRPr>
          </a:p>
        </p:txBody>
      </p:sp>
      <p:sp>
        <p:nvSpPr>
          <p:cNvPr id="109" name="Oval 21"/>
          <p:cNvSpPr>
            <a:spLocks noChangeArrowheads="1"/>
          </p:cNvSpPr>
          <p:nvPr/>
        </p:nvSpPr>
        <p:spPr bwMode="auto">
          <a:xfrm>
            <a:off x="1504951" y="4637485"/>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0" name="Oval 21"/>
          <p:cNvSpPr>
            <a:spLocks noChangeArrowheads="1"/>
          </p:cNvSpPr>
          <p:nvPr/>
        </p:nvSpPr>
        <p:spPr bwMode="auto">
          <a:xfrm>
            <a:off x="1318232" y="4980385"/>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1" name="Oval 21"/>
          <p:cNvSpPr>
            <a:spLocks noChangeArrowheads="1"/>
          </p:cNvSpPr>
          <p:nvPr/>
        </p:nvSpPr>
        <p:spPr bwMode="auto">
          <a:xfrm>
            <a:off x="1243504" y="4218315"/>
            <a:ext cx="171450" cy="18252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2" name="Oval 21"/>
          <p:cNvSpPr>
            <a:spLocks noChangeArrowheads="1"/>
          </p:cNvSpPr>
          <p:nvPr/>
        </p:nvSpPr>
        <p:spPr bwMode="auto">
          <a:xfrm>
            <a:off x="1600200" y="4222292"/>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3" name="Oval 21"/>
          <p:cNvSpPr>
            <a:spLocks noChangeArrowheads="1"/>
          </p:cNvSpPr>
          <p:nvPr/>
        </p:nvSpPr>
        <p:spPr bwMode="auto">
          <a:xfrm>
            <a:off x="1809750" y="4510571"/>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4" name="Oval 21"/>
          <p:cNvSpPr>
            <a:spLocks noChangeArrowheads="1"/>
          </p:cNvSpPr>
          <p:nvPr/>
        </p:nvSpPr>
        <p:spPr bwMode="auto">
          <a:xfrm>
            <a:off x="1640681" y="3979404"/>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5" name="Oval 21"/>
          <p:cNvSpPr>
            <a:spLocks noChangeArrowheads="1"/>
          </p:cNvSpPr>
          <p:nvPr/>
        </p:nvSpPr>
        <p:spPr bwMode="auto">
          <a:xfrm>
            <a:off x="1323626" y="3869063"/>
            <a:ext cx="176913" cy="163964"/>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6" name="Oval 21"/>
          <p:cNvSpPr>
            <a:spLocks noChangeArrowheads="1"/>
          </p:cNvSpPr>
          <p:nvPr/>
        </p:nvSpPr>
        <p:spPr bwMode="auto">
          <a:xfrm>
            <a:off x="1277471" y="4644971"/>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7" name="Oval 21"/>
          <p:cNvSpPr>
            <a:spLocks noChangeArrowheads="1"/>
          </p:cNvSpPr>
          <p:nvPr/>
        </p:nvSpPr>
        <p:spPr bwMode="auto">
          <a:xfrm>
            <a:off x="1498367" y="3275325"/>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8" name="Oval 21"/>
          <p:cNvSpPr>
            <a:spLocks noChangeArrowheads="1"/>
          </p:cNvSpPr>
          <p:nvPr/>
        </p:nvSpPr>
        <p:spPr bwMode="auto">
          <a:xfrm>
            <a:off x="1746366" y="3253208"/>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19" name="Oval 21"/>
          <p:cNvSpPr>
            <a:spLocks noChangeArrowheads="1"/>
          </p:cNvSpPr>
          <p:nvPr/>
        </p:nvSpPr>
        <p:spPr bwMode="auto">
          <a:xfrm>
            <a:off x="1228725" y="28944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21" name="Oval 13"/>
          <p:cNvSpPr>
            <a:spLocks noChangeArrowheads="1"/>
          </p:cNvSpPr>
          <p:nvPr/>
        </p:nvSpPr>
        <p:spPr bwMode="auto">
          <a:xfrm>
            <a:off x="1666875" y="2275285"/>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22" name="Oval 13"/>
          <p:cNvSpPr>
            <a:spLocks noChangeArrowheads="1"/>
          </p:cNvSpPr>
          <p:nvPr/>
        </p:nvSpPr>
        <p:spPr bwMode="auto">
          <a:xfrm>
            <a:off x="1361515" y="2437210"/>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24" name="Oval 13"/>
          <p:cNvSpPr>
            <a:spLocks noChangeArrowheads="1"/>
          </p:cNvSpPr>
          <p:nvPr/>
        </p:nvSpPr>
        <p:spPr bwMode="auto">
          <a:xfrm>
            <a:off x="1663514" y="2041861"/>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25" name="Oval 13"/>
          <p:cNvSpPr>
            <a:spLocks noChangeArrowheads="1"/>
          </p:cNvSpPr>
          <p:nvPr/>
        </p:nvSpPr>
        <p:spPr bwMode="auto">
          <a:xfrm>
            <a:off x="1394712" y="2645018"/>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26" name="Oval 13"/>
          <p:cNvSpPr>
            <a:spLocks noChangeArrowheads="1"/>
          </p:cNvSpPr>
          <p:nvPr/>
        </p:nvSpPr>
        <p:spPr bwMode="auto">
          <a:xfrm>
            <a:off x="1503410" y="2827028"/>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27" name="Oval 13"/>
          <p:cNvSpPr>
            <a:spLocks noChangeArrowheads="1"/>
          </p:cNvSpPr>
          <p:nvPr/>
        </p:nvSpPr>
        <p:spPr bwMode="auto">
          <a:xfrm>
            <a:off x="1877126" y="2147952"/>
            <a:ext cx="171450" cy="171450"/>
          </a:xfrm>
          <a:prstGeom prst="ellipse">
            <a:avLst/>
          </a:prstGeom>
          <a:solidFill>
            <a:srgbClr val="009900"/>
          </a:solidFill>
          <a:ln w="9525">
            <a:solidFill>
              <a:schemeClr val="tx1"/>
            </a:solidFill>
            <a:round/>
            <a:headEnd/>
            <a:tailEnd/>
          </a:ln>
        </p:spPr>
        <p:txBody>
          <a:bodyPr wrap="none" anchor="ctr"/>
          <a:lstStyle>
            <a:lvl1pPr eaLnBrk="0" hangingPunct="0">
              <a:defRPr sz="4000">
                <a:solidFill>
                  <a:schemeClr val="tx1"/>
                </a:solidFill>
                <a:latin typeface="Calibri" pitchFamily="34" charset="0"/>
              </a:defRPr>
            </a:lvl1pPr>
            <a:lvl2pPr marL="742950" indent="-285750" eaLnBrk="0" hangingPunct="0">
              <a:defRPr sz="4000">
                <a:solidFill>
                  <a:schemeClr val="tx1"/>
                </a:solidFill>
                <a:latin typeface="Calibri" pitchFamily="34" charset="0"/>
              </a:defRPr>
            </a:lvl2pPr>
            <a:lvl3pPr marL="1143000" indent="-228600" eaLnBrk="0" hangingPunct="0">
              <a:defRPr sz="4000">
                <a:solidFill>
                  <a:schemeClr val="tx1"/>
                </a:solidFill>
                <a:latin typeface="Calibri" pitchFamily="34" charset="0"/>
              </a:defRPr>
            </a:lvl3pPr>
            <a:lvl4pPr marL="1600200" indent="-228600" eaLnBrk="0" hangingPunct="0">
              <a:defRPr sz="4000">
                <a:solidFill>
                  <a:schemeClr val="tx1"/>
                </a:solidFill>
                <a:latin typeface="Calibri" pitchFamily="34" charset="0"/>
              </a:defRPr>
            </a:lvl4pPr>
            <a:lvl5pPr marL="2057400" indent="-228600" eaLnBrk="0" hangingPunct="0">
              <a:defRPr sz="4000">
                <a:solidFill>
                  <a:schemeClr val="tx1"/>
                </a:solidFill>
                <a:latin typeface="Calibri" pitchFamily="34" charset="0"/>
              </a:defRPr>
            </a:lvl5pPr>
            <a:lvl6pPr marL="2514600" indent="-228600" algn="r" eaLnBrk="0" fontAlgn="base" hangingPunct="0">
              <a:spcBef>
                <a:spcPct val="0"/>
              </a:spcBef>
              <a:spcAft>
                <a:spcPct val="0"/>
              </a:spcAft>
              <a:defRPr sz="4000">
                <a:solidFill>
                  <a:schemeClr val="tx1"/>
                </a:solidFill>
                <a:latin typeface="Calibri" pitchFamily="34" charset="0"/>
              </a:defRPr>
            </a:lvl6pPr>
            <a:lvl7pPr marL="2971800" indent="-228600" algn="r" eaLnBrk="0" fontAlgn="base" hangingPunct="0">
              <a:spcBef>
                <a:spcPct val="0"/>
              </a:spcBef>
              <a:spcAft>
                <a:spcPct val="0"/>
              </a:spcAft>
              <a:defRPr sz="4000">
                <a:solidFill>
                  <a:schemeClr val="tx1"/>
                </a:solidFill>
                <a:latin typeface="Calibri" pitchFamily="34" charset="0"/>
              </a:defRPr>
            </a:lvl7pPr>
            <a:lvl8pPr marL="3429000" indent="-228600" algn="r" eaLnBrk="0" fontAlgn="base" hangingPunct="0">
              <a:spcBef>
                <a:spcPct val="0"/>
              </a:spcBef>
              <a:spcAft>
                <a:spcPct val="0"/>
              </a:spcAft>
              <a:defRPr sz="4000">
                <a:solidFill>
                  <a:schemeClr val="tx1"/>
                </a:solidFill>
                <a:latin typeface="Calibri" pitchFamily="34" charset="0"/>
              </a:defRPr>
            </a:lvl8pPr>
            <a:lvl9pPr marL="3886200" indent="-228600" algn="r" eaLnBrk="0" fontAlgn="base" hangingPunct="0">
              <a:spcBef>
                <a:spcPct val="0"/>
              </a:spcBef>
              <a:spcAft>
                <a:spcPct val="0"/>
              </a:spcAft>
              <a:defRPr sz="4000">
                <a:solidFill>
                  <a:schemeClr val="tx1"/>
                </a:solidFill>
                <a:latin typeface="Calibri" pitchFamily="34" charset="0"/>
              </a:defRPr>
            </a:lvl9pPr>
          </a:lstStyle>
          <a:p>
            <a:pPr algn="l" eaLnBrk="1" hangingPunct="1"/>
            <a:endParaRPr lang="en-US" altLang="en-US" sz="2250">
              <a:solidFill>
                <a:schemeClr val="bg1"/>
              </a:solidFill>
              <a:latin typeface="Arial" charset="0"/>
            </a:endParaRPr>
          </a:p>
        </p:txBody>
      </p:sp>
      <p:sp>
        <p:nvSpPr>
          <p:cNvPr id="120" name="Oval 119"/>
          <p:cNvSpPr/>
          <p:nvPr/>
        </p:nvSpPr>
        <p:spPr>
          <a:xfrm>
            <a:off x="6302575" y="1920735"/>
            <a:ext cx="1796653" cy="354755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23" name="Line Callout 2 122"/>
          <p:cNvSpPr/>
          <p:nvPr/>
        </p:nvSpPr>
        <p:spPr>
          <a:xfrm rot="10800000">
            <a:off x="3825601" y="5064576"/>
            <a:ext cx="2080116" cy="893399"/>
          </a:xfrm>
          <a:prstGeom prst="borderCallout2">
            <a:avLst>
              <a:gd name="adj1" fmla="val 43042"/>
              <a:gd name="adj2" fmla="val -4237"/>
              <a:gd name="adj3" fmla="val 42070"/>
              <a:gd name="adj4" fmla="val -15757"/>
              <a:gd name="adj5" fmla="val 74619"/>
              <a:gd name="adj6" fmla="val -4288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 name="TextBox 1"/>
          <p:cNvSpPr txBox="1"/>
          <p:nvPr/>
        </p:nvSpPr>
        <p:spPr>
          <a:xfrm>
            <a:off x="3923928" y="5208986"/>
            <a:ext cx="1905372" cy="646331"/>
          </a:xfrm>
          <a:prstGeom prst="rect">
            <a:avLst/>
          </a:prstGeom>
          <a:noFill/>
        </p:spPr>
        <p:txBody>
          <a:bodyPr wrap="square" rtlCol="0">
            <a:spAutoFit/>
          </a:bodyPr>
          <a:lstStyle/>
          <a:p>
            <a:r>
              <a:rPr lang="en-GB" sz="1200" dirty="0"/>
              <a:t>INDIVIDUAL LEARNING PROGRAMME FOR EACH STUDENT</a:t>
            </a:r>
            <a:endParaRPr lang="en-GB" sz="1200" dirty="0"/>
          </a:p>
        </p:txBody>
      </p:sp>
    </p:spTree>
    <p:extLst>
      <p:ext uri="{BB962C8B-B14F-4D97-AF65-F5344CB8AC3E}">
        <p14:creationId xmlns:p14="http://schemas.microsoft.com/office/powerpoint/2010/main" val="32265542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251520" y="188640"/>
            <a:ext cx="8640960" cy="6408712"/>
          </a:xfrm>
          <a:solidFill>
            <a:srgbClr val="0092BB"/>
          </a:solidFill>
        </p:spPr>
        <p:txBody>
          <a:bodyPr>
            <a:normAutofit/>
          </a:bodyPr>
          <a:lstStyle/>
          <a:p>
            <a:pPr marL="342900" lvl="1" indent="0" algn="ctr">
              <a:buNone/>
            </a:pPr>
            <a:endParaRPr lang="en-GB" altLang="en-US" sz="4400" b="1" dirty="0" smtClean="0">
              <a:solidFill>
                <a:schemeClr val="bg1"/>
              </a:solidFill>
            </a:endParaRPr>
          </a:p>
          <a:p>
            <a:pPr marL="342900" lvl="1" indent="0" algn="ctr">
              <a:buNone/>
            </a:pPr>
            <a:endParaRPr lang="en-GB" altLang="en-US" sz="4400" b="1" dirty="0">
              <a:solidFill>
                <a:schemeClr val="bg1"/>
              </a:solidFill>
            </a:endParaRPr>
          </a:p>
          <a:p>
            <a:pPr marL="342900" lvl="1" indent="0" algn="ctr">
              <a:buNone/>
            </a:pPr>
            <a:r>
              <a:rPr lang="en-GB" altLang="en-US" sz="4400" b="1" dirty="0" smtClean="0">
                <a:solidFill>
                  <a:schemeClr val="bg1"/>
                </a:solidFill>
              </a:rPr>
              <a:t>Basic notions</a:t>
            </a:r>
          </a:p>
          <a:p>
            <a:pPr marL="342900" lvl="1" indent="0" algn="ctr">
              <a:buNone/>
            </a:pPr>
            <a:endParaRPr lang="en-GB" altLang="en-US" sz="4400" b="1" dirty="0">
              <a:solidFill>
                <a:schemeClr val="bg1"/>
              </a:solidFill>
            </a:endParaRPr>
          </a:p>
          <a:p>
            <a:pPr marL="342900" lvl="1" indent="0" algn="ctr">
              <a:buNone/>
            </a:pPr>
            <a:r>
              <a:rPr lang="en-GB" altLang="en-US" sz="4400" b="1" dirty="0" smtClean="0">
                <a:solidFill>
                  <a:schemeClr val="bg1"/>
                </a:solidFill>
              </a:rPr>
              <a:t>Defining vocational qualifications</a:t>
            </a:r>
            <a:endParaRPr lang="en-GB" altLang="en-US" sz="4400" b="1" dirty="0">
              <a:solidFill>
                <a:schemeClr val="bg1"/>
              </a:solidFill>
            </a:endParaRPr>
          </a:p>
        </p:txBody>
      </p:sp>
    </p:spTree>
    <p:extLst>
      <p:ext uri="{BB962C8B-B14F-4D97-AF65-F5344CB8AC3E}">
        <p14:creationId xmlns:p14="http://schemas.microsoft.com/office/powerpoint/2010/main" val="12339995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406AB4-22D1-4ABB-99CF-8A54ADA954A2}" type="slidenum">
              <a:rPr lang="en-GB" smtClean="0"/>
              <a:t>18</a:t>
            </a:fld>
            <a:endParaRPr lang="en-GB"/>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2" y="857250"/>
            <a:ext cx="6479381" cy="514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1"/>
          <p:cNvSpPr txBox="1">
            <a:spLocks/>
          </p:cNvSpPr>
          <p:nvPr/>
        </p:nvSpPr>
        <p:spPr>
          <a:xfrm>
            <a:off x="8568472" y="5575966"/>
            <a:ext cx="396016" cy="274637"/>
          </a:xfrm>
          <a:prstGeom prst="rect">
            <a:avLst/>
          </a:prstGeom>
        </p:spPr>
        <p:txBody>
          <a:bodyPr vert="horz" lIns="91440" tIns="45720" rIns="91440" bIns="45720" rtlCol="0" anchor="ctr"/>
          <a:lstStyle>
            <a:defPPr>
              <a:defRPr lang="en-US"/>
            </a:defPPr>
            <a:lvl1pPr marL="0" algn="r" defTabSz="914400" rtl="0" eaLnBrk="1" latinLnBrk="0" hangingPunct="1">
              <a:defRPr sz="800" b="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406AB4-22D1-4ABB-99CF-8A54ADA954A2}" type="slidenum">
              <a:rPr lang="en-GB"/>
              <a:pPr/>
              <a:t>18</a:t>
            </a:fld>
            <a:endParaRPr lang="en-GB"/>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8400" y="853679"/>
            <a:ext cx="1037336" cy="500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 Box 2"/>
          <p:cNvSpPr txBox="1">
            <a:spLocks noChangeArrowheads="1"/>
          </p:cNvSpPr>
          <p:nvPr/>
        </p:nvSpPr>
        <p:spPr bwMode="auto">
          <a:xfrm rot="5400000">
            <a:off x="6764493" y="3619653"/>
            <a:ext cx="2089309" cy="303848"/>
          </a:xfrm>
          <a:prstGeom prst="rect">
            <a:avLst/>
          </a:prstGeom>
          <a:solidFill>
            <a:srgbClr val="FFFFFF"/>
          </a:solidFill>
          <a:ln w="9525">
            <a:solidFill>
              <a:srgbClr val="000000"/>
            </a:solidFill>
            <a:miter lim="800000"/>
            <a:headEnd/>
            <a:tailEnd/>
          </a:ln>
        </p:spPr>
        <p:txBody>
          <a:bodyPr rot="0" vert="horz" wrap="square" lIns="68580" tIns="34290" rIns="68580" bIns="34290" anchor="t" anchorCtr="0">
            <a:noAutofit/>
          </a:bodyPr>
          <a:lstStyle/>
          <a:p>
            <a:pPr>
              <a:lnSpc>
                <a:spcPct val="115000"/>
              </a:lnSpc>
              <a:spcAft>
                <a:spcPts val="750"/>
              </a:spcAft>
            </a:pPr>
            <a:r>
              <a:rPr lang="en-GB" sz="1500" dirty="0">
                <a:latin typeface="Calibri"/>
                <a:ea typeface="Calibri"/>
                <a:cs typeface="Times New Roman"/>
              </a:rPr>
              <a:t>developing qualifications</a:t>
            </a:r>
            <a:endParaRPr lang="en-GB" sz="825" dirty="0">
              <a:latin typeface="Calibri"/>
              <a:ea typeface="Calibri"/>
              <a:cs typeface="Times New Roman"/>
            </a:endParaRPr>
          </a:p>
        </p:txBody>
      </p:sp>
      <p:sp>
        <p:nvSpPr>
          <p:cNvPr id="8" name="TextBox 7"/>
          <p:cNvSpPr txBox="1"/>
          <p:nvPr/>
        </p:nvSpPr>
        <p:spPr>
          <a:xfrm>
            <a:off x="3687362" y="1592798"/>
            <a:ext cx="1674186" cy="461665"/>
          </a:xfrm>
          <a:prstGeom prst="rect">
            <a:avLst/>
          </a:prstGeom>
          <a:noFill/>
        </p:spPr>
        <p:txBody>
          <a:bodyPr wrap="square" rtlCol="0">
            <a:spAutoFit/>
          </a:bodyPr>
          <a:lstStyle/>
          <a:p>
            <a:r>
              <a:rPr lang="en-GB" sz="1050" dirty="0">
                <a:latin typeface="Comic Sans MS" pitchFamily="66" charset="0"/>
              </a:rPr>
              <a:t>       </a:t>
            </a:r>
          </a:p>
          <a:p>
            <a:pPr algn="ctr"/>
            <a:r>
              <a:rPr lang="en-GB" sz="1350" dirty="0">
                <a:latin typeface="Comic Sans MS" panose="030F0702030302020204" pitchFamily="66" charset="0"/>
              </a:rPr>
              <a:t>Labour Market</a:t>
            </a:r>
            <a:endParaRPr lang="en-GB" sz="1350" dirty="0">
              <a:latin typeface="Comic Sans MS" panose="030F0702030302020204" pitchFamily="66" charset="0"/>
            </a:endParaRPr>
          </a:p>
        </p:txBody>
      </p:sp>
      <p:sp>
        <p:nvSpPr>
          <p:cNvPr id="13" name="TextBox 12"/>
          <p:cNvSpPr txBox="1"/>
          <p:nvPr/>
        </p:nvSpPr>
        <p:spPr>
          <a:xfrm>
            <a:off x="3761911" y="3560206"/>
            <a:ext cx="528005" cy="230832"/>
          </a:xfrm>
          <a:prstGeom prst="rect">
            <a:avLst/>
          </a:prstGeom>
          <a:noFill/>
        </p:spPr>
        <p:txBody>
          <a:bodyPr wrap="square" rtlCol="0">
            <a:spAutoFit/>
          </a:bodyPr>
          <a:lstStyle/>
          <a:p>
            <a:r>
              <a:rPr lang="en-GB" sz="900" b="1" dirty="0">
                <a:solidFill>
                  <a:schemeClr val="bg1"/>
                </a:solidFill>
                <a:latin typeface="Comic Sans MS" panose="030F0702030302020204" pitchFamily="66" charset="0"/>
              </a:rPr>
              <a:t>CBQ</a:t>
            </a:r>
            <a:endParaRPr lang="en-GB" sz="900" b="1" dirty="0">
              <a:solidFill>
                <a:schemeClr val="bg1"/>
              </a:solidFill>
              <a:latin typeface="Comic Sans MS" panose="030F0702030302020204" pitchFamily="66" charset="0"/>
            </a:endParaRPr>
          </a:p>
        </p:txBody>
      </p:sp>
      <p:pic>
        <p:nvPicPr>
          <p:cNvPr id="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8400" y="853679"/>
            <a:ext cx="1037336" cy="500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19590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406AB4-22D1-4ABB-99CF-8A54ADA954A2}" type="slidenum">
              <a:rPr lang="en-GB" smtClean="0"/>
              <a:t>19</a:t>
            </a:fld>
            <a:endParaRPr lang="en-GB"/>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5560" y="857250"/>
            <a:ext cx="6479381" cy="514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1"/>
          <p:cNvSpPr txBox="1">
            <a:spLocks/>
          </p:cNvSpPr>
          <p:nvPr/>
        </p:nvSpPr>
        <p:spPr>
          <a:xfrm>
            <a:off x="8568472" y="5575966"/>
            <a:ext cx="396016" cy="274637"/>
          </a:xfrm>
          <a:prstGeom prst="rect">
            <a:avLst/>
          </a:prstGeom>
        </p:spPr>
        <p:txBody>
          <a:bodyPr vert="horz" lIns="91440" tIns="45720" rIns="91440" bIns="45720" rtlCol="0" anchor="ctr"/>
          <a:lstStyle>
            <a:defPPr>
              <a:defRPr lang="en-US"/>
            </a:defPPr>
            <a:lvl1pPr marL="0" algn="r" defTabSz="914400" rtl="0" eaLnBrk="1" latinLnBrk="0" hangingPunct="1">
              <a:defRPr sz="800" b="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406AB4-22D1-4ABB-99CF-8A54ADA954A2}" type="slidenum">
              <a:rPr lang="en-GB"/>
              <a:pPr/>
              <a:t>19</a:t>
            </a:fld>
            <a:endParaRPr lang="en-GB"/>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8400" y="853679"/>
            <a:ext cx="1037336" cy="500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 Box 2"/>
          <p:cNvSpPr txBox="1">
            <a:spLocks noChangeArrowheads="1"/>
          </p:cNvSpPr>
          <p:nvPr/>
        </p:nvSpPr>
        <p:spPr bwMode="auto">
          <a:xfrm rot="5400000">
            <a:off x="6764493" y="3619653"/>
            <a:ext cx="2089309" cy="303848"/>
          </a:xfrm>
          <a:prstGeom prst="rect">
            <a:avLst/>
          </a:prstGeom>
          <a:solidFill>
            <a:srgbClr val="FFFFFF"/>
          </a:solidFill>
          <a:ln w="9525">
            <a:solidFill>
              <a:srgbClr val="000000"/>
            </a:solidFill>
            <a:miter lim="800000"/>
            <a:headEnd/>
            <a:tailEnd/>
          </a:ln>
        </p:spPr>
        <p:txBody>
          <a:bodyPr rot="0" vert="horz" wrap="square" lIns="68580" tIns="34290" rIns="68580" bIns="34290" anchor="t" anchorCtr="0">
            <a:noAutofit/>
          </a:bodyPr>
          <a:lstStyle/>
          <a:p>
            <a:pPr>
              <a:lnSpc>
                <a:spcPct val="115000"/>
              </a:lnSpc>
              <a:spcAft>
                <a:spcPts val="750"/>
              </a:spcAft>
            </a:pPr>
            <a:r>
              <a:rPr lang="en-GB" sz="1500" dirty="0">
                <a:latin typeface="Calibri"/>
                <a:ea typeface="Calibri"/>
                <a:cs typeface="Times New Roman"/>
              </a:rPr>
              <a:t>developing qualifications</a:t>
            </a:r>
            <a:endParaRPr lang="en-GB" sz="825" dirty="0">
              <a:latin typeface="Calibri"/>
              <a:ea typeface="Calibri"/>
              <a:cs typeface="Times New Roman"/>
            </a:endParaRPr>
          </a:p>
        </p:txBody>
      </p:sp>
      <p:sp>
        <p:nvSpPr>
          <p:cNvPr id="8" name="TextBox 7"/>
          <p:cNvSpPr txBox="1"/>
          <p:nvPr/>
        </p:nvSpPr>
        <p:spPr>
          <a:xfrm>
            <a:off x="3687362" y="1592798"/>
            <a:ext cx="1674186" cy="461665"/>
          </a:xfrm>
          <a:prstGeom prst="rect">
            <a:avLst/>
          </a:prstGeom>
          <a:noFill/>
        </p:spPr>
        <p:txBody>
          <a:bodyPr wrap="square" rtlCol="0">
            <a:spAutoFit/>
          </a:bodyPr>
          <a:lstStyle/>
          <a:p>
            <a:r>
              <a:rPr lang="en-GB" sz="1050" dirty="0">
                <a:latin typeface="Comic Sans MS" pitchFamily="66" charset="0"/>
              </a:rPr>
              <a:t>       </a:t>
            </a:r>
          </a:p>
          <a:p>
            <a:pPr algn="ctr"/>
            <a:r>
              <a:rPr lang="en-GB" sz="1350" dirty="0">
                <a:latin typeface="Comic Sans MS" panose="030F0702030302020204" pitchFamily="66" charset="0"/>
              </a:rPr>
              <a:t>Labour Market</a:t>
            </a:r>
            <a:endParaRPr lang="en-GB" sz="1350" dirty="0">
              <a:latin typeface="Comic Sans MS" panose="030F0702030302020204" pitchFamily="66" charset="0"/>
            </a:endParaRPr>
          </a:p>
        </p:txBody>
      </p:sp>
      <p:sp>
        <p:nvSpPr>
          <p:cNvPr id="9" name="TextBox 8"/>
          <p:cNvSpPr txBox="1"/>
          <p:nvPr/>
        </p:nvSpPr>
        <p:spPr>
          <a:xfrm>
            <a:off x="3683794" y="2408631"/>
            <a:ext cx="1212243" cy="230832"/>
          </a:xfrm>
          <a:prstGeom prst="rect">
            <a:avLst/>
          </a:prstGeom>
          <a:noFill/>
        </p:spPr>
        <p:txBody>
          <a:bodyPr wrap="square" rtlCol="0">
            <a:spAutoFit/>
          </a:bodyPr>
          <a:lstStyle/>
          <a:p>
            <a:pPr algn="ctr"/>
            <a:r>
              <a:rPr lang="en-GB" sz="900" dirty="0">
                <a:latin typeface="Comic Sans MS" panose="030F0702030302020204" pitchFamily="66" charset="0"/>
              </a:rPr>
              <a:t>Skills Anticipation</a:t>
            </a:r>
            <a:endParaRPr lang="en-GB" sz="900" dirty="0">
              <a:latin typeface="Comic Sans MS" panose="030F0702030302020204" pitchFamily="66" charset="0"/>
            </a:endParaRPr>
          </a:p>
        </p:txBody>
      </p:sp>
      <p:sp>
        <p:nvSpPr>
          <p:cNvPr id="13" name="TextBox 12"/>
          <p:cNvSpPr txBox="1"/>
          <p:nvPr/>
        </p:nvSpPr>
        <p:spPr>
          <a:xfrm>
            <a:off x="3761911" y="3560206"/>
            <a:ext cx="528005" cy="230832"/>
          </a:xfrm>
          <a:prstGeom prst="rect">
            <a:avLst/>
          </a:prstGeom>
          <a:noFill/>
        </p:spPr>
        <p:txBody>
          <a:bodyPr wrap="square" rtlCol="0">
            <a:spAutoFit/>
          </a:bodyPr>
          <a:lstStyle/>
          <a:p>
            <a:r>
              <a:rPr lang="en-GB" sz="900" b="1" dirty="0">
                <a:solidFill>
                  <a:schemeClr val="bg1"/>
                </a:solidFill>
                <a:latin typeface="Comic Sans MS" panose="030F0702030302020204" pitchFamily="66" charset="0"/>
              </a:rPr>
              <a:t>CBQ</a:t>
            </a:r>
            <a:endParaRPr lang="en-GB" sz="900" b="1" dirty="0">
              <a:solidFill>
                <a:schemeClr val="bg1"/>
              </a:solidFill>
              <a:latin typeface="Comic Sans MS" panose="030F0702030302020204" pitchFamily="66" charset="0"/>
            </a:endParaRPr>
          </a:p>
        </p:txBody>
      </p:sp>
      <p:pic>
        <p:nvPicPr>
          <p:cNvPr id="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8400" y="853679"/>
            <a:ext cx="1037336" cy="500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38272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406AB4-22D1-4ABB-99CF-8A54ADA954A2}" type="slidenum">
              <a:rPr lang="en-GB" smtClean="0"/>
              <a:t>20</a:t>
            </a:fld>
            <a:endParaRPr lang="en-GB"/>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2203" y="857250"/>
            <a:ext cx="6479381" cy="514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1"/>
          <p:cNvSpPr txBox="1">
            <a:spLocks/>
          </p:cNvSpPr>
          <p:nvPr/>
        </p:nvSpPr>
        <p:spPr>
          <a:xfrm>
            <a:off x="8568472" y="5575966"/>
            <a:ext cx="396016" cy="274637"/>
          </a:xfrm>
          <a:prstGeom prst="rect">
            <a:avLst/>
          </a:prstGeom>
        </p:spPr>
        <p:txBody>
          <a:bodyPr vert="horz" lIns="91440" tIns="45720" rIns="91440" bIns="45720" rtlCol="0" anchor="ctr"/>
          <a:lstStyle>
            <a:defPPr>
              <a:defRPr lang="en-US"/>
            </a:defPPr>
            <a:lvl1pPr marL="0" algn="r" defTabSz="914400" rtl="0" eaLnBrk="1" latinLnBrk="0" hangingPunct="1">
              <a:defRPr sz="800" b="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406AB4-22D1-4ABB-99CF-8A54ADA954A2}" type="slidenum">
              <a:rPr lang="en-GB"/>
              <a:pPr/>
              <a:t>20</a:t>
            </a:fld>
            <a:endParaRPr lang="en-GB"/>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8400" y="853679"/>
            <a:ext cx="1037336" cy="500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 Box 2"/>
          <p:cNvSpPr txBox="1">
            <a:spLocks noChangeArrowheads="1"/>
          </p:cNvSpPr>
          <p:nvPr/>
        </p:nvSpPr>
        <p:spPr bwMode="auto">
          <a:xfrm rot="5400000">
            <a:off x="6764493" y="3619653"/>
            <a:ext cx="2089309" cy="303848"/>
          </a:xfrm>
          <a:prstGeom prst="rect">
            <a:avLst/>
          </a:prstGeom>
          <a:solidFill>
            <a:srgbClr val="FFFFFF"/>
          </a:solidFill>
          <a:ln w="9525">
            <a:solidFill>
              <a:srgbClr val="000000"/>
            </a:solidFill>
            <a:miter lim="800000"/>
            <a:headEnd/>
            <a:tailEnd/>
          </a:ln>
        </p:spPr>
        <p:txBody>
          <a:bodyPr rot="0" vert="horz" wrap="square" lIns="68580" tIns="34290" rIns="68580" bIns="34290" anchor="t" anchorCtr="0">
            <a:noAutofit/>
          </a:bodyPr>
          <a:lstStyle/>
          <a:p>
            <a:pPr>
              <a:lnSpc>
                <a:spcPct val="115000"/>
              </a:lnSpc>
              <a:spcAft>
                <a:spcPts val="750"/>
              </a:spcAft>
            </a:pPr>
            <a:r>
              <a:rPr lang="en-GB" sz="1500" dirty="0">
                <a:latin typeface="Calibri"/>
                <a:ea typeface="Calibri"/>
                <a:cs typeface="Times New Roman"/>
              </a:rPr>
              <a:t>developing qualifications</a:t>
            </a:r>
            <a:endParaRPr lang="en-GB" sz="825" dirty="0">
              <a:latin typeface="Calibri"/>
              <a:ea typeface="Calibri"/>
              <a:cs typeface="Times New Roman"/>
            </a:endParaRPr>
          </a:p>
        </p:txBody>
      </p:sp>
      <p:sp>
        <p:nvSpPr>
          <p:cNvPr id="8" name="TextBox 7"/>
          <p:cNvSpPr txBox="1"/>
          <p:nvPr/>
        </p:nvSpPr>
        <p:spPr>
          <a:xfrm>
            <a:off x="3687362" y="1592798"/>
            <a:ext cx="1674186" cy="461665"/>
          </a:xfrm>
          <a:prstGeom prst="rect">
            <a:avLst/>
          </a:prstGeom>
          <a:noFill/>
        </p:spPr>
        <p:txBody>
          <a:bodyPr wrap="square" rtlCol="0">
            <a:spAutoFit/>
          </a:bodyPr>
          <a:lstStyle/>
          <a:p>
            <a:r>
              <a:rPr lang="en-GB" sz="1050" dirty="0">
                <a:latin typeface="Comic Sans MS" pitchFamily="66" charset="0"/>
              </a:rPr>
              <a:t>       </a:t>
            </a:r>
          </a:p>
          <a:p>
            <a:pPr algn="ctr"/>
            <a:r>
              <a:rPr lang="en-GB" sz="1350" dirty="0">
                <a:latin typeface="Comic Sans MS" panose="030F0702030302020204" pitchFamily="66" charset="0"/>
              </a:rPr>
              <a:t>Labour Market</a:t>
            </a:r>
            <a:endParaRPr lang="en-GB" sz="1350" dirty="0">
              <a:latin typeface="Comic Sans MS" panose="030F0702030302020204" pitchFamily="66" charset="0"/>
            </a:endParaRPr>
          </a:p>
        </p:txBody>
      </p:sp>
      <p:sp>
        <p:nvSpPr>
          <p:cNvPr id="9" name="TextBox 8"/>
          <p:cNvSpPr txBox="1"/>
          <p:nvPr/>
        </p:nvSpPr>
        <p:spPr>
          <a:xfrm>
            <a:off x="3683794" y="2408631"/>
            <a:ext cx="1212243" cy="230832"/>
          </a:xfrm>
          <a:prstGeom prst="rect">
            <a:avLst/>
          </a:prstGeom>
          <a:noFill/>
        </p:spPr>
        <p:txBody>
          <a:bodyPr wrap="square" rtlCol="0">
            <a:spAutoFit/>
          </a:bodyPr>
          <a:lstStyle/>
          <a:p>
            <a:pPr algn="ctr"/>
            <a:r>
              <a:rPr lang="en-GB" sz="900" dirty="0">
                <a:latin typeface="Comic Sans MS" panose="030F0702030302020204" pitchFamily="66" charset="0"/>
              </a:rPr>
              <a:t>Skills Anticipation</a:t>
            </a:r>
            <a:endParaRPr lang="en-GB" sz="900" dirty="0">
              <a:latin typeface="Comic Sans MS" panose="030F0702030302020204" pitchFamily="66" charset="0"/>
            </a:endParaRPr>
          </a:p>
        </p:txBody>
      </p:sp>
      <p:sp>
        <p:nvSpPr>
          <p:cNvPr id="10" name="TextBox 9"/>
          <p:cNvSpPr txBox="1"/>
          <p:nvPr/>
        </p:nvSpPr>
        <p:spPr>
          <a:xfrm>
            <a:off x="2931278" y="2864633"/>
            <a:ext cx="461807" cy="253916"/>
          </a:xfrm>
          <a:prstGeom prst="rect">
            <a:avLst/>
          </a:prstGeom>
          <a:noFill/>
        </p:spPr>
        <p:txBody>
          <a:bodyPr wrap="square" rtlCol="0">
            <a:spAutoFit/>
          </a:bodyPr>
          <a:lstStyle/>
          <a:p>
            <a:r>
              <a:rPr lang="en-GB" sz="1050" dirty="0">
                <a:latin typeface="Comic Sans MS" panose="030F0702030302020204" pitchFamily="66" charset="0"/>
              </a:rPr>
              <a:t>OS1</a:t>
            </a:r>
            <a:endParaRPr lang="en-GB" sz="1050" dirty="0">
              <a:latin typeface="Comic Sans MS" panose="030F0702030302020204" pitchFamily="66" charset="0"/>
            </a:endParaRPr>
          </a:p>
        </p:txBody>
      </p:sp>
      <p:sp>
        <p:nvSpPr>
          <p:cNvPr id="11" name="TextBox 10"/>
          <p:cNvSpPr txBox="1"/>
          <p:nvPr/>
        </p:nvSpPr>
        <p:spPr>
          <a:xfrm>
            <a:off x="3683793" y="2864633"/>
            <a:ext cx="515388" cy="253916"/>
          </a:xfrm>
          <a:prstGeom prst="rect">
            <a:avLst/>
          </a:prstGeom>
          <a:noFill/>
        </p:spPr>
        <p:txBody>
          <a:bodyPr wrap="square" rtlCol="0">
            <a:spAutoFit/>
          </a:bodyPr>
          <a:lstStyle/>
          <a:p>
            <a:r>
              <a:rPr lang="en-GB" sz="1050" dirty="0">
                <a:latin typeface="Comic Sans MS" panose="030F0702030302020204" pitchFamily="66" charset="0"/>
              </a:rPr>
              <a:t>OS2</a:t>
            </a:r>
            <a:endParaRPr lang="en-GB" sz="1050" dirty="0">
              <a:latin typeface="Comic Sans MS" panose="030F0702030302020204" pitchFamily="66" charset="0"/>
            </a:endParaRPr>
          </a:p>
        </p:txBody>
      </p:sp>
      <p:sp>
        <p:nvSpPr>
          <p:cNvPr id="12" name="TextBox 11"/>
          <p:cNvSpPr txBox="1"/>
          <p:nvPr/>
        </p:nvSpPr>
        <p:spPr>
          <a:xfrm>
            <a:off x="4480440" y="2864633"/>
            <a:ext cx="595616" cy="253916"/>
          </a:xfrm>
          <a:prstGeom prst="rect">
            <a:avLst/>
          </a:prstGeom>
          <a:noFill/>
        </p:spPr>
        <p:txBody>
          <a:bodyPr wrap="square" rtlCol="0">
            <a:spAutoFit/>
          </a:bodyPr>
          <a:lstStyle/>
          <a:p>
            <a:r>
              <a:rPr lang="en-GB" sz="1050" dirty="0">
                <a:latin typeface="Comic Sans MS" panose="030F0702030302020204" pitchFamily="66" charset="0"/>
              </a:rPr>
              <a:t>OS 3</a:t>
            </a:r>
            <a:endParaRPr lang="en-GB" sz="1050" dirty="0">
              <a:latin typeface="Comic Sans MS" panose="030F0702030302020204" pitchFamily="66" charset="0"/>
            </a:endParaRPr>
          </a:p>
        </p:txBody>
      </p:sp>
      <p:sp>
        <p:nvSpPr>
          <p:cNvPr id="13" name="TextBox 12"/>
          <p:cNvSpPr txBox="1"/>
          <p:nvPr/>
        </p:nvSpPr>
        <p:spPr>
          <a:xfrm>
            <a:off x="3761911" y="3560206"/>
            <a:ext cx="528005" cy="230832"/>
          </a:xfrm>
          <a:prstGeom prst="rect">
            <a:avLst/>
          </a:prstGeom>
          <a:noFill/>
        </p:spPr>
        <p:txBody>
          <a:bodyPr wrap="square" rtlCol="0">
            <a:spAutoFit/>
          </a:bodyPr>
          <a:lstStyle/>
          <a:p>
            <a:r>
              <a:rPr lang="en-GB" sz="900" b="1" dirty="0">
                <a:solidFill>
                  <a:schemeClr val="bg1"/>
                </a:solidFill>
                <a:latin typeface="Comic Sans MS" panose="030F0702030302020204" pitchFamily="66" charset="0"/>
              </a:rPr>
              <a:t>CBQ</a:t>
            </a:r>
            <a:endParaRPr lang="en-GB" sz="900" b="1" dirty="0">
              <a:solidFill>
                <a:schemeClr val="bg1"/>
              </a:solidFill>
              <a:latin typeface="Comic Sans MS" panose="030F0702030302020204" pitchFamily="66" charset="0"/>
            </a:endParaRPr>
          </a:p>
        </p:txBody>
      </p:sp>
      <p:pic>
        <p:nvPicPr>
          <p:cNvPr id="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8400" y="853679"/>
            <a:ext cx="1037336" cy="500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78834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406AB4-22D1-4ABB-99CF-8A54ADA954A2}" type="slidenum">
              <a:rPr lang="en-GB" smtClean="0"/>
              <a:t>21</a:t>
            </a:fld>
            <a:endParaRPr lang="en-GB"/>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7842" y="857250"/>
            <a:ext cx="6479381" cy="514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8400" y="853679"/>
            <a:ext cx="1037336" cy="500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 Box 2"/>
          <p:cNvSpPr txBox="1">
            <a:spLocks noChangeArrowheads="1"/>
          </p:cNvSpPr>
          <p:nvPr/>
        </p:nvSpPr>
        <p:spPr bwMode="auto">
          <a:xfrm rot="5400000">
            <a:off x="6764493" y="3619653"/>
            <a:ext cx="2089309" cy="303848"/>
          </a:xfrm>
          <a:prstGeom prst="rect">
            <a:avLst/>
          </a:prstGeom>
          <a:solidFill>
            <a:srgbClr val="FFFFFF"/>
          </a:solidFill>
          <a:ln w="9525">
            <a:solidFill>
              <a:srgbClr val="000000"/>
            </a:solidFill>
            <a:miter lim="800000"/>
            <a:headEnd/>
            <a:tailEnd/>
          </a:ln>
        </p:spPr>
        <p:txBody>
          <a:bodyPr rot="0" vert="horz" wrap="square" lIns="68580" tIns="34290" rIns="68580" bIns="34290" anchor="t" anchorCtr="0">
            <a:noAutofit/>
          </a:bodyPr>
          <a:lstStyle/>
          <a:p>
            <a:pPr>
              <a:lnSpc>
                <a:spcPct val="115000"/>
              </a:lnSpc>
              <a:spcAft>
                <a:spcPts val="750"/>
              </a:spcAft>
            </a:pPr>
            <a:r>
              <a:rPr lang="en-GB" sz="1500" dirty="0">
                <a:latin typeface="Calibri"/>
                <a:ea typeface="Calibri"/>
                <a:cs typeface="Times New Roman"/>
              </a:rPr>
              <a:t>developing qualifications</a:t>
            </a:r>
            <a:endParaRPr lang="en-GB" sz="825" dirty="0">
              <a:latin typeface="Calibri"/>
              <a:ea typeface="Calibri"/>
              <a:cs typeface="Times New Roman"/>
            </a:endParaRPr>
          </a:p>
        </p:txBody>
      </p:sp>
      <p:sp>
        <p:nvSpPr>
          <p:cNvPr id="6" name="TextBox 5"/>
          <p:cNvSpPr txBox="1"/>
          <p:nvPr/>
        </p:nvSpPr>
        <p:spPr>
          <a:xfrm>
            <a:off x="1655676" y="1538790"/>
            <a:ext cx="1620180" cy="415498"/>
          </a:xfrm>
          <a:prstGeom prst="rect">
            <a:avLst/>
          </a:prstGeom>
          <a:noFill/>
        </p:spPr>
        <p:txBody>
          <a:bodyPr wrap="square" rtlCol="0">
            <a:spAutoFit/>
          </a:bodyPr>
          <a:lstStyle/>
          <a:p>
            <a:pPr algn="ctr"/>
            <a:r>
              <a:rPr lang="en-GB" sz="1050" dirty="0">
                <a:latin typeface="Comic Sans MS" panose="030F0702030302020204" pitchFamily="66" charset="0"/>
              </a:rPr>
              <a:t>Education Policy Objectives</a:t>
            </a:r>
            <a:endParaRPr lang="en-GB" sz="1050" dirty="0">
              <a:latin typeface="Comic Sans MS" panose="030F0702030302020204" pitchFamily="66" charset="0"/>
            </a:endParaRPr>
          </a:p>
        </p:txBody>
      </p:sp>
      <p:sp>
        <p:nvSpPr>
          <p:cNvPr id="7" name="TextBox 6"/>
          <p:cNvSpPr txBox="1"/>
          <p:nvPr/>
        </p:nvSpPr>
        <p:spPr>
          <a:xfrm>
            <a:off x="3687362" y="1592798"/>
            <a:ext cx="1674186" cy="461665"/>
          </a:xfrm>
          <a:prstGeom prst="rect">
            <a:avLst/>
          </a:prstGeom>
          <a:noFill/>
        </p:spPr>
        <p:txBody>
          <a:bodyPr wrap="square" rtlCol="0">
            <a:spAutoFit/>
          </a:bodyPr>
          <a:lstStyle/>
          <a:p>
            <a:r>
              <a:rPr lang="en-GB" sz="1050" dirty="0">
                <a:latin typeface="Comic Sans MS" pitchFamily="66" charset="0"/>
              </a:rPr>
              <a:t>       </a:t>
            </a:r>
          </a:p>
          <a:p>
            <a:pPr algn="ctr"/>
            <a:r>
              <a:rPr lang="en-GB" sz="1350" dirty="0">
                <a:latin typeface="Comic Sans MS" panose="030F0702030302020204" pitchFamily="66" charset="0"/>
              </a:rPr>
              <a:t>Labour Market</a:t>
            </a:r>
            <a:endParaRPr lang="en-GB" sz="1350" dirty="0">
              <a:latin typeface="Comic Sans MS" panose="030F0702030302020204" pitchFamily="66" charset="0"/>
            </a:endParaRPr>
          </a:p>
        </p:txBody>
      </p:sp>
      <p:sp>
        <p:nvSpPr>
          <p:cNvPr id="8" name="TextBox 7"/>
          <p:cNvSpPr txBox="1"/>
          <p:nvPr/>
        </p:nvSpPr>
        <p:spPr>
          <a:xfrm>
            <a:off x="3683794" y="2408631"/>
            <a:ext cx="1212243" cy="230832"/>
          </a:xfrm>
          <a:prstGeom prst="rect">
            <a:avLst/>
          </a:prstGeom>
          <a:noFill/>
        </p:spPr>
        <p:txBody>
          <a:bodyPr wrap="square" rtlCol="0">
            <a:spAutoFit/>
          </a:bodyPr>
          <a:lstStyle/>
          <a:p>
            <a:pPr algn="ctr"/>
            <a:r>
              <a:rPr lang="en-GB" sz="900" dirty="0">
                <a:latin typeface="Comic Sans MS" panose="030F0702030302020204" pitchFamily="66" charset="0"/>
              </a:rPr>
              <a:t>Skills Anticipation</a:t>
            </a:r>
            <a:endParaRPr lang="en-GB" sz="900" dirty="0">
              <a:latin typeface="Comic Sans MS" panose="030F0702030302020204" pitchFamily="66" charset="0"/>
            </a:endParaRPr>
          </a:p>
        </p:txBody>
      </p:sp>
      <p:sp>
        <p:nvSpPr>
          <p:cNvPr id="9" name="TextBox 8"/>
          <p:cNvSpPr txBox="1"/>
          <p:nvPr/>
        </p:nvSpPr>
        <p:spPr>
          <a:xfrm>
            <a:off x="2931278" y="2864633"/>
            <a:ext cx="461807" cy="253916"/>
          </a:xfrm>
          <a:prstGeom prst="rect">
            <a:avLst/>
          </a:prstGeom>
          <a:noFill/>
        </p:spPr>
        <p:txBody>
          <a:bodyPr wrap="square" rtlCol="0">
            <a:spAutoFit/>
          </a:bodyPr>
          <a:lstStyle/>
          <a:p>
            <a:r>
              <a:rPr lang="en-GB" sz="1050" dirty="0">
                <a:latin typeface="Comic Sans MS" panose="030F0702030302020204" pitchFamily="66" charset="0"/>
              </a:rPr>
              <a:t>OS1</a:t>
            </a:r>
            <a:endParaRPr lang="en-GB" sz="1050" dirty="0">
              <a:latin typeface="Comic Sans MS" panose="030F0702030302020204" pitchFamily="66" charset="0"/>
            </a:endParaRPr>
          </a:p>
        </p:txBody>
      </p:sp>
      <p:sp>
        <p:nvSpPr>
          <p:cNvPr id="10" name="TextBox 9"/>
          <p:cNvSpPr txBox="1"/>
          <p:nvPr/>
        </p:nvSpPr>
        <p:spPr>
          <a:xfrm>
            <a:off x="3683793" y="2864633"/>
            <a:ext cx="515388" cy="253916"/>
          </a:xfrm>
          <a:prstGeom prst="rect">
            <a:avLst/>
          </a:prstGeom>
          <a:noFill/>
        </p:spPr>
        <p:txBody>
          <a:bodyPr wrap="square" rtlCol="0">
            <a:spAutoFit/>
          </a:bodyPr>
          <a:lstStyle/>
          <a:p>
            <a:r>
              <a:rPr lang="en-GB" sz="1050" dirty="0">
                <a:latin typeface="Comic Sans MS" panose="030F0702030302020204" pitchFamily="66" charset="0"/>
              </a:rPr>
              <a:t>OS2</a:t>
            </a:r>
            <a:endParaRPr lang="en-GB" sz="1050" dirty="0">
              <a:latin typeface="Comic Sans MS" panose="030F0702030302020204" pitchFamily="66" charset="0"/>
            </a:endParaRPr>
          </a:p>
        </p:txBody>
      </p:sp>
      <p:sp>
        <p:nvSpPr>
          <p:cNvPr id="11" name="TextBox 10"/>
          <p:cNvSpPr txBox="1"/>
          <p:nvPr/>
        </p:nvSpPr>
        <p:spPr>
          <a:xfrm>
            <a:off x="4480440" y="2864633"/>
            <a:ext cx="595616" cy="253916"/>
          </a:xfrm>
          <a:prstGeom prst="rect">
            <a:avLst/>
          </a:prstGeom>
          <a:noFill/>
        </p:spPr>
        <p:txBody>
          <a:bodyPr wrap="square" rtlCol="0">
            <a:spAutoFit/>
          </a:bodyPr>
          <a:lstStyle/>
          <a:p>
            <a:r>
              <a:rPr lang="en-GB" sz="1050" dirty="0">
                <a:latin typeface="Comic Sans MS" panose="030F0702030302020204" pitchFamily="66" charset="0"/>
              </a:rPr>
              <a:t>OS 3</a:t>
            </a:r>
            <a:endParaRPr lang="en-GB" sz="1050" dirty="0">
              <a:latin typeface="Comic Sans MS" panose="030F0702030302020204" pitchFamily="66" charset="0"/>
            </a:endParaRPr>
          </a:p>
        </p:txBody>
      </p:sp>
      <p:sp>
        <p:nvSpPr>
          <p:cNvPr id="12" name="TextBox 11"/>
          <p:cNvSpPr txBox="1"/>
          <p:nvPr/>
        </p:nvSpPr>
        <p:spPr>
          <a:xfrm>
            <a:off x="3761911" y="3560206"/>
            <a:ext cx="528005" cy="230832"/>
          </a:xfrm>
          <a:prstGeom prst="rect">
            <a:avLst/>
          </a:prstGeom>
          <a:noFill/>
        </p:spPr>
        <p:txBody>
          <a:bodyPr wrap="square" rtlCol="0">
            <a:spAutoFit/>
          </a:bodyPr>
          <a:lstStyle/>
          <a:p>
            <a:r>
              <a:rPr lang="en-GB" sz="900" b="1" dirty="0">
                <a:solidFill>
                  <a:schemeClr val="bg1"/>
                </a:solidFill>
                <a:latin typeface="Comic Sans MS" panose="030F0702030302020204" pitchFamily="66" charset="0"/>
              </a:rPr>
              <a:t>CBQ</a:t>
            </a:r>
            <a:endParaRPr lang="en-GB" sz="900" b="1" dirty="0">
              <a:solidFill>
                <a:schemeClr val="bg1"/>
              </a:solidFill>
              <a:latin typeface="Comic Sans MS" panose="030F0702030302020204" pitchFamily="66" charset="0"/>
            </a:endParaRPr>
          </a:p>
        </p:txBody>
      </p:sp>
      <p:pic>
        <p:nvPicPr>
          <p:cNvPr id="1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8400" y="853679"/>
            <a:ext cx="1037336" cy="500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20017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406AB4-22D1-4ABB-99CF-8A54ADA954A2}" type="slidenum">
              <a:rPr lang="en-GB" smtClean="0"/>
              <a:t>22</a:t>
            </a:fld>
            <a:endParaRPr lang="en-GB"/>
          </a:p>
        </p:txBody>
      </p:sp>
      <p:pic>
        <p:nvPicPr>
          <p:cNvPr id="3" name="Picture 2"/>
          <p:cNvPicPr>
            <a:picLocks noChangeAspect="1"/>
          </p:cNvPicPr>
          <p:nvPr/>
        </p:nvPicPr>
        <p:blipFill>
          <a:blip r:embed="rId2"/>
          <a:stretch>
            <a:fillRect/>
          </a:stretch>
        </p:blipFill>
        <p:spPr>
          <a:xfrm>
            <a:off x="1251465" y="857250"/>
            <a:ext cx="6457950" cy="5143500"/>
          </a:xfrm>
          <a:prstGeom prst="rect">
            <a:avLst/>
          </a:prstGeom>
        </p:spPr>
      </p:pic>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8400" y="853679"/>
            <a:ext cx="1037336" cy="500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 Box 2"/>
          <p:cNvSpPr txBox="1">
            <a:spLocks noChangeArrowheads="1"/>
          </p:cNvSpPr>
          <p:nvPr/>
        </p:nvSpPr>
        <p:spPr bwMode="auto">
          <a:xfrm rot="5400000">
            <a:off x="6764493" y="3619653"/>
            <a:ext cx="2089309" cy="303848"/>
          </a:xfrm>
          <a:prstGeom prst="rect">
            <a:avLst/>
          </a:prstGeom>
          <a:solidFill>
            <a:srgbClr val="FFFFFF"/>
          </a:solidFill>
          <a:ln w="9525">
            <a:solidFill>
              <a:srgbClr val="000000"/>
            </a:solidFill>
            <a:miter lim="800000"/>
            <a:headEnd/>
            <a:tailEnd/>
          </a:ln>
        </p:spPr>
        <p:txBody>
          <a:bodyPr rot="0" vert="horz" wrap="square" lIns="68580" tIns="34290" rIns="68580" bIns="34290" anchor="t" anchorCtr="0">
            <a:noAutofit/>
          </a:bodyPr>
          <a:lstStyle/>
          <a:p>
            <a:pPr>
              <a:lnSpc>
                <a:spcPct val="115000"/>
              </a:lnSpc>
              <a:spcAft>
                <a:spcPts val="750"/>
              </a:spcAft>
            </a:pPr>
            <a:r>
              <a:rPr lang="en-GB" sz="1500" dirty="0">
                <a:latin typeface="Calibri"/>
                <a:ea typeface="Calibri"/>
                <a:cs typeface="Times New Roman"/>
              </a:rPr>
              <a:t>developing qualifications</a:t>
            </a:r>
            <a:endParaRPr lang="en-GB" sz="825" dirty="0">
              <a:latin typeface="Calibri"/>
              <a:ea typeface="Calibri"/>
              <a:cs typeface="Times New Roman"/>
            </a:endParaRPr>
          </a:p>
        </p:txBody>
      </p:sp>
      <p:sp>
        <p:nvSpPr>
          <p:cNvPr id="6" name="TextBox 5"/>
          <p:cNvSpPr txBox="1"/>
          <p:nvPr/>
        </p:nvSpPr>
        <p:spPr>
          <a:xfrm>
            <a:off x="1655676" y="1538790"/>
            <a:ext cx="1620180" cy="415498"/>
          </a:xfrm>
          <a:prstGeom prst="rect">
            <a:avLst/>
          </a:prstGeom>
          <a:noFill/>
        </p:spPr>
        <p:txBody>
          <a:bodyPr wrap="square" rtlCol="0">
            <a:spAutoFit/>
          </a:bodyPr>
          <a:lstStyle/>
          <a:p>
            <a:pPr algn="ctr"/>
            <a:r>
              <a:rPr lang="en-GB" sz="1050" dirty="0">
                <a:latin typeface="Comic Sans MS" panose="030F0702030302020204" pitchFamily="66" charset="0"/>
              </a:rPr>
              <a:t>Education Policy Objectives</a:t>
            </a:r>
            <a:endParaRPr lang="en-GB" sz="1050" dirty="0">
              <a:latin typeface="Comic Sans MS" panose="030F0702030302020204" pitchFamily="66" charset="0"/>
            </a:endParaRPr>
          </a:p>
        </p:txBody>
      </p:sp>
      <p:sp>
        <p:nvSpPr>
          <p:cNvPr id="7" name="TextBox 6"/>
          <p:cNvSpPr txBox="1"/>
          <p:nvPr/>
        </p:nvSpPr>
        <p:spPr>
          <a:xfrm>
            <a:off x="3687362" y="1592798"/>
            <a:ext cx="1674186" cy="461665"/>
          </a:xfrm>
          <a:prstGeom prst="rect">
            <a:avLst/>
          </a:prstGeom>
          <a:noFill/>
        </p:spPr>
        <p:txBody>
          <a:bodyPr wrap="square" rtlCol="0">
            <a:spAutoFit/>
          </a:bodyPr>
          <a:lstStyle/>
          <a:p>
            <a:r>
              <a:rPr lang="en-GB" sz="1050" dirty="0">
                <a:latin typeface="Comic Sans MS" pitchFamily="66" charset="0"/>
              </a:rPr>
              <a:t>       </a:t>
            </a:r>
          </a:p>
          <a:p>
            <a:pPr algn="ctr"/>
            <a:r>
              <a:rPr lang="en-GB" sz="1350" dirty="0">
                <a:latin typeface="Comic Sans MS" panose="030F0702030302020204" pitchFamily="66" charset="0"/>
              </a:rPr>
              <a:t>Labour Market</a:t>
            </a:r>
            <a:endParaRPr lang="en-GB" sz="1350" dirty="0">
              <a:latin typeface="Comic Sans MS" panose="030F0702030302020204" pitchFamily="66" charset="0"/>
            </a:endParaRPr>
          </a:p>
        </p:txBody>
      </p:sp>
      <p:sp>
        <p:nvSpPr>
          <p:cNvPr id="8" name="TextBox 7"/>
          <p:cNvSpPr txBox="1"/>
          <p:nvPr/>
        </p:nvSpPr>
        <p:spPr>
          <a:xfrm>
            <a:off x="3683794" y="2408631"/>
            <a:ext cx="1212243" cy="230832"/>
          </a:xfrm>
          <a:prstGeom prst="rect">
            <a:avLst/>
          </a:prstGeom>
          <a:noFill/>
        </p:spPr>
        <p:txBody>
          <a:bodyPr wrap="square" rtlCol="0">
            <a:spAutoFit/>
          </a:bodyPr>
          <a:lstStyle/>
          <a:p>
            <a:pPr algn="ctr"/>
            <a:r>
              <a:rPr lang="en-GB" sz="900" dirty="0">
                <a:latin typeface="Comic Sans MS" panose="030F0702030302020204" pitchFamily="66" charset="0"/>
              </a:rPr>
              <a:t>Skills Anticipation</a:t>
            </a:r>
            <a:endParaRPr lang="en-GB" sz="900" dirty="0">
              <a:latin typeface="Comic Sans MS" panose="030F0702030302020204" pitchFamily="66" charset="0"/>
            </a:endParaRPr>
          </a:p>
        </p:txBody>
      </p:sp>
      <p:sp>
        <p:nvSpPr>
          <p:cNvPr id="9" name="TextBox 8"/>
          <p:cNvSpPr txBox="1"/>
          <p:nvPr/>
        </p:nvSpPr>
        <p:spPr>
          <a:xfrm>
            <a:off x="2931278" y="2864633"/>
            <a:ext cx="461807" cy="253916"/>
          </a:xfrm>
          <a:prstGeom prst="rect">
            <a:avLst/>
          </a:prstGeom>
          <a:noFill/>
        </p:spPr>
        <p:txBody>
          <a:bodyPr wrap="square" rtlCol="0">
            <a:spAutoFit/>
          </a:bodyPr>
          <a:lstStyle/>
          <a:p>
            <a:r>
              <a:rPr lang="en-GB" sz="1050" dirty="0">
                <a:latin typeface="Comic Sans MS" panose="030F0702030302020204" pitchFamily="66" charset="0"/>
              </a:rPr>
              <a:t>OS1</a:t>
            </a:r>
            <a:endParaRPr lang="en-GB" sz="1050" dirty="0">
              <a:latin typeface="Comic Sans MS" panose="030F0702030302020204" pitchFamily="66" charset="0"/>
            </a:endParaRPr>
          </a:p>
        </p:txBody>
      </p:sp>
      <p:sp>
        <p:nvSpPr>
          <p:cNvPr id="10" name="TextBox 9"/>
          <p:cNvSpPr txBox="1"/>
          <p:nvPr/>
        </p:nvSpPr>
        <p:spPr>
          <a:xfrm>
            <a:off x="3683793" y="2864633"/>
            <a:ext cx="515388" cy="253916"/>
          </a:xfrm>
          <a:prstGeom prst="rect">
            <a:avLst/>
          </a:prstGeom>
          <a:noFill/>
        </p:spPr>
        <p:txBody>
          <a:bodyPr wrap="square" rtlCol="0">
            <a:spAutoFit/>
          </a:bodyPr>
          <a:lstStyle/>
          <a:p>
            <a:r>
              <a:rPr lang="en-GB" sz="1050" dirty="0">
                <a:latin typeface="Comic Sans MS" panose="030F0702030302020204" pitchFamily="66" charset="0"/>
              </a:rPr>
              <a:t>OS2</a:t>
            </a:r>
            <a:endParaRPr lang="en-GB" sz="1050" dirty="0">
              <a:latin typeface="Comic Sans MS" panose="030F0702030302020204" pitchFamily="66" charset="0"/>
            </a:endParaRPr>
          </a:p>
        </p:txBody>
      </p:sp>
      <p:sp>
        <p:nvSpPr>
          <p:cNvPr id="11" name="TextBox 10"/>
          <p:cNvSpPr txBox="1"/>
          <p:nvPr/>
        </p:nvSpPr>
        <p:spPr>
          <a:xfrm>
            <a:off x="4480440" y="2864633"/>
            <a:ext cx="595616" cy="253916"/>
          </a:xfrm>
          <a:prstGeom prst="rect">
            <a:avLst/>
          </a:prstGeom>
          <a:noFill/>
        </p:spPr>
        <p:txBody>
          <a:bodyPr wrap="square" rtlCol="0">
            <a:spAutoFit/>
          </a:bodyPr>
          <a:lstStyle/>
          <a:p>
            <a:r>
              <a:rPr lang="en-GB" sz="1050" dirty="0">
                <a:latin typeface="Comic Sans MS" panose="030F0702030302020204" pitchFamily="66" charset="0"/>
              </a:rPr>
              <a:t>OS 3</a:t>
            </a:r>
            <a:endParaRPr lang="en-GB" sz="1050" dirty="0">
              <a:latin typeface="Comic Sans MS" panose="030F0702030302020204" pitchFamily="66" charset="0"/>
            </a:endParaRPr>
          </a:p>
        </p:txBody>
      </p:sp>
      <p:sp>
        <p:nvSpPr>
          <p:cNvPr id="12" name="TextBox 11"/>
          <p:cNvSpPr txBox="1"/>
          <p:nvPr/>
        </p:nvSpPr>
        <p:spPr>
          <a:xfrm>
            <a:off x="1925707" y="2783842"/>
            <a:ext cx="1127047" cy="323165"/>
          </a:xfrm>
          <a:prstGeom prst="rect">
            <a:avLst/>
          </a:prstGeom>
          <a:noFill/>
        </p:spPr>
        <p:txBody>
          <a:bodyPr wrap="square" rtlCol="0">
            <a:spAutoFit/>
          </a:bodyPr>
          <a:lstStyle/>
          <a:p>
            <a:pPr algn="ctr"/>
            <a:r>
              <a:rPr lang="en-GB" sz="750" b="1" dirty="0">
                <a:latin typeface="Comic Sans MS" panose="030F0702030302020204" pitchFamily="66" charset="0"/>
              </a:rPr>
              <a:t>Access &amp; Progression</a:t>
            </a:r>
            <a:endParaRPr lang="en-GB" sz="750" b="1" dirty="0">
              <a:latin typeface="Comic Sans MS" panose="030F0702030302020204" pitchFamily="66" charset="0"/>
            </a:endParaRPr>
          </a:p>
        </p:txBody>
      </p:sp>
      <p:sp>
        <p:nvSpPr>
          <p:cNvPr id="13" name="TextBox 12"/>
          <p:cNvSpPr txBox="1"/>
          <p:nvPr/>
        </p:nvSpPr>
        <p:spPr>
          <a:xfrm>
            <a:off x="3761911" y="3560206"/>
            <a:ext cx="528005" cy="230832"/>
          </a:xfrm>
          <a:prstGeom prst="rect">
            <a:avLst/>
          </a:prstGeom>
          <a:noFill/>
        </p:spPr>
        <p:txBody>
          <a:bodyPr wrap="square" rtlCol="0">
            <a:spAutoFit/>
          </a:bodyPr>
          <a:lstStyle/>
          <a:p>
            <a:r>
              <a:rPr lang="en-GB" sz="900" b="1" dirty="0">
                <a:solidFill>
                  <a:schemeClr val="bg1"/>
                </a:solidFill>
                <a:latin typeface="Comic Sans MS" panose="030F0702030302020204" pitchFamily="66" charset="0"/>
              </a:rPr>
              <a:t>CBQ</a:t>
            </a:r>
            <a:endParaRPr lang="en-GB" sz="900" b="1" dirty="0">
              <a:solidFill>
                <a:schemeClr val="bg1"/>
              </a:solidFill>
              <a:latin typeface="Comic Sans MS" panose="030F0702030302020204" pitchFamily="66" charset="0"/>
            </a:endParaRPr>
          </a:p>
        </p:txBody>
      </p:sp>
      <p:pic>
        <p:nvPicPr>
          <p:cNvPr id="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8400" y="853679"/>
            <a:ext cx="1037336" cy="500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86776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7842" y="847456"/>
            <a:ext cx="6479381" cy="514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8400" y="853679"/>
            <a:ext cx="1037336" cy="500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ext Box 2"/>
          <p:cNvSpPr txBox="1">
            <a:spLocks noChangeArrowheads="1"/>
          </p:cNvSpPr>
          <p:nvPr/>
        </p:nvSpPr>
        <p:spPr bwMode="auto">
          <a:xfrm rot="5400000">
            <a:off x="6764493" y="3619653"/>
            <a:ext cx="2089309" cy="303848"/>
          </a:xfrm>
          <a:prstGeom prst="rect">
            <a:avLst/>
          </a:prstGeom>
          <a:solidFill>
            <a:srgbClr val="FFFFFF"/>
          </a:solidFill>
          <a:ln w="9525">
            <a:solidFill>
              <a:srgbClr val="000000"/>
            </a:solidFill>
            <a:miter lim="800000"/>
            <a:headEnd/>
            <a:tailEnd/>
          </a:ln>
        </p:spPr>
        <p:txBody>
          <a:bodyPr rot="0" vert="horz" wrap="square" lIns="68580" tIns="34290" rIns="68580" bIns="34290" anchor="t" anchorCtr="0">
            <a:noAutofit/>
          </a:bodyPr>
          <a:lstStyle/>
          <a:p>
            <a:pPr>
              <a:lnSpc>
                <a:spcPct val="115000"/>
              </a:lnSpc>
              <a:spcAft>
                <a:spcPts val="750"/>
              </a:spcAft>
            </a:pPr>
            <a:r>
              <a:rPr lang="en-GB" sz="1500" dirty="0">
                <a:latin typeface="Calibri"/>
                <a:ea typeface="Calibri"/>
                <a:cs typeface="Times New Roman"/>
              </a:rPr>
              <a:t>developing qualifications</a:t>
            </a:r>
            <a:endParaRPr lang="en-GB" sz="825" dirty="0">
              <a:latin typeface="Calibri"/>
              <a:ea typeface="Calibri"/>
              <a:cs typeface="Times New Roman"/>
            </a:endParaRPr>
          </a:p>
        </p:txBody>
      </p:sp>
      <p:sp>
        <p:nvSpPr>
          <p:cNvPr id="14" name="TextBox 13"/>
          <p:cNvSpPr txBox="1"/>
          <p:nvPr/>
        </p:nvSpPr>
        <p:spPr>
          <a:xfrm>
            <a:off x="1655676" y="1538790"/>
            <a:ext cx="1620180" cy="415498"/>
          </a:xfrm>
          <a:prstGeom prst="rect">
            <a:avLst/>
          </a:prstGeom>
          <a:noFill/>
        </p:spPr>
        <p:txBody>
          <a:bodyPr wrap="square" rtlCol="0">
            <a:spAutoFit/>
          </a:bodyPr>
          <a:lstStyle/>
          <a:p>
            <a:pPr algn="ctr"/>
            <a:r>
              <a:rPr lang="en-GB" sz="1050" dirty="0">
                <a:latin typeface="Comic Sans MS" panose="030F0702030302020204" pitchFamily="66" charset="0"/>
              </a:rPr>
              <a:t>Education Policy Objectives</a:t>
            </a:r>
            <a:endParaRPr lang="en-GB" sz="1050" dirty="0">
              <a:latin typeface="Comic Sans MS" panose="030F0702030302020204" pitchFamily="66" charset="0"/>
            </a:endParaRPr>
          </a:p>
        </p:txBody>
      </p:sp>
      <p:sp>
        <p:nvSpPr>
          <p:cNvPr id="15" name="TextBox 14"/>
          <p:cNvSpPr txBox="1"/>
          <p:nvPr/>
        </p:nvSpPr>
        <p:spPr>
          <a:xfrm>
            <a:off x="3687362" y="1592798"/>
            <a:ext cx="1674186" cy="461665"/>
          </a:xfrm>
          <a:prstGeom prst="rect">
            <a:avLst/>
          </a:prstGeom>
          <a:noFill/>
        </p:spPr>
        <p:txBody>
          <a:bodyPr wrap="square" rtlCol="0">
            <a:spAutoFit/>
          </a:bodyPr>
          <a:lstStyle/>
          <a:p>
            <a:r>
              <a:rPr lang="en-GB" sz="1050" dirty="0">
                <a:latin typeface="Comic Sans MS" pitchFamily="66" charset="0"/>
              </a:rPr>
              <a:t>       </a:t>
            </a:r>
          </a:p>
          <a:p>
            <a:pPr algn="ctr"/>
            <a:r>
              <a:rPr lang="en-GB" sz="1350" dirty="0">
                <a:latin typeface="Comic Sans MS" panose="030F0702030302020204" pitchFamily="66" charset="0"/>
              </a:rPr>
              <a:t>Labour Market</a:t>
            </a:r>
            <a:endParaRPr lang="en-GB" sz="1350" dirty="0">
              <a:latin typeface="Comic Sans MS" panose="030F0702030302020204" pitchFamily="66" charset="0"/>
            </a:endParaRPr>
          </a:p>
        </p:txBody>
      </p:sp>
      <p:sp>
        <p:nvSpPr>
          <p:cNvPr id="16" name="TextBox 15"/>
          <p:cNvSpPr txBox="1"/>
          <p:nvPr/>
        </p:nvSpPr>
        <p:spPr>
          <a:xfrm>
            <a:off x="3683794" y="2408631"/>
            <a:ext cx="1212243" cy="230832"/>
          </a:xfrm>
          <a:prstGeom prst="rect">
            <a:avLst/>
          </a:prstGeom>
          <a:noFill/>
        </p:spPr>
        <p:txBody>
          <a:bodyPr wrap="square" rtlCol="0">
            <a:spAutoFit/>
          </a:bodyPr>
          <a:lstStyle/>
          <a:p>
            <a:pPr algn="ctr"/>
            <a:r>
              <a:rPr lang="en-GB" sz="900" dirty="0">
                <a:latin typeface="Comic Sans MS" panose="030F0702030302020204" pitchFamily="66" charset="0"/>
              </a:rPr>
              <a:t>Skills Anticipation</a:t>
            </a:r>
            <a:endParaRPr lang="en-GB" sz="900" dirty="0">
              <a:latin typeface="Comic Sans MS" panose="030F0702030302020204" pitchFamily="66" charset="0"/>
            </a:endParaRPr>
          </a:p>
        </p:txBody>
      </p:sp>
      <p:sp>
        <p:nvSpPr>
          <p:cNvPr id="17" name="TextBox 16"/>
          <p:cNvSpPr txBox="1"/>
          <p:nvPr/>
        </p:nvSpPr>
        <p:spPr>
          <a:xfrm>
            <a:off x="2931278" y="2864633"/>
            <a:ext cx="461807" cy="253916"/>
          </a:xfrm>
          <a:prstGeom prst="rect">
            <a:avLst/>
          </a:prstGeom>
          <a:noFill/>
        </p:spPr>
        <p:txBody>
          <a:bodyPr wrap="square" rtlCol="0">
            <a:spAutoFit/>
          </a:bodyPr>
          <a:lstStyle/>
          <a:p>
            <a:r>
              <a:rPr lang="en-GB" sz="1050" dirty="0">
                <a:latin typeface="Comic Sans MS" panose="030F0702030302020204" pitchFamily="66" charset="0"/>
              </a:rPr>
              <a:t>OS1</a:t>
            </a:r>
            <a:endParaRPr lang="en-GB" sz="1050" dirty="0">
              <a:latin typeface="Comic Sans MS" panose="030F0702030302020204" pitchFamily="66" charset="0"/>
            </a:endParaRPr>
          </a:p>
        </p:txBody>
      </p:sp>
      <p:sp>
        <p:nvSpPr>
          <p:cNvPr id="18" name="TextBox 17"/>
          <p:cNvSpPr txBox="1"/>
          <p:nvPr/>
        </p:nvSpPr>
        <p:spPr>
          <a:xfrm>
            <a:off x="3683793" y="2864633"/>
            <a:ext cx="515388" cy="253916"/>
          </a:xfrm>
          <a:prstGeom prst="rect">
            <a:avLst/>
          </a:prstGeom>
          <a:noFill/>
        </p:spPr>
        <p:txBody>
          <a:bodyPr wrap="square" rtlCol="0">
            <a:spAutoFit/>
          </a:bodyPr>
          <a:lstStyle/>
          <a:p>
            <a:r>
              <a:rPr lang="en-GB" sz="1050" dirty="0">
                <a:latin typeface="Comic Sans MS" panose="030F0702030302020204" pitchFamily="66" charset="0"/>
              </a:rPr>
              <a:t>OS2</a:t>
            </a:r>
            <a:endParaRPr lang="en-GB" sz="1050" dirty="0">
              <a:latin typeface="Comic Sans MS" panose="030F0702030302020204" pitchFamily="66" charset="0"/>
            </a:endParaRPr>
          </a:p>
        </p:txBody>
      </p:sp>
      <p:sp>
        <p:nvSpPr>
          <p:cNvPr id="19" name="TextBox 18"/>
          <p:cNvSpPr txBox="1"/>
          <p:nvPr/>
        </p:nvSpPr>
        <p:spPr>
          <a:xfrm>
            <a:off x="4480440" y="2864633"/>
            <a:ext cx="595616" cy="253916"/>
          </a:xfrm>
          <a:prstGeom prst="rect">
            <a:avLst/>
          </a:prstGeom>
          <a:noFill/>
        </p:spPr>
        <p:txBody>
          <a:bodyPr wrap="square" rtlCol="0">
            <a:spAutoFit/>
          </a:bodyPr>
          <a:lstStyle/>
          <a:p>
            <a:r>
              <a:rPr lang="en-GB" sz="1050" dirty="0">
                <a:latin typeface="Comic Sans MS" panose="030F0702030302020204" pitchFamily="66" charset="0"/>
              </a:rPr>
              <a:t>OS 3</a:t>
            </a:r>
            <a:endParaRPr lang="en-GB" sz="1050" dirty="0">
              <a:latin typeface="Comic Sans MS" panose="030F0702030302020204" pitchFamily="66" charset="0"/>
            </a:endParaRPr>
          </a:p>
        </p:txBody>
      </p:sp>
      <p:sp>
        <p:nvSpPr>
          <p:cNvPr id="20" name="TextBox 19"/>
          <p:cNvSpPr txBox="1"/>
          <p:nvPr/>
        </p:nvSpPr>
        <p:spPr>
          <a:xfrm>
            <a:off x="1925707" y="2783842"/>
            <a:ext cx="1127047" cy="323165"/>
          </a:xfrm>
          <a:prstGeom prst="rect">
            <a:avLst/>
          </a:prstGeom>
          <a:noFill/>
        </p:spPr>
        <p:txBody>
          <a:bodyPr wrap="square" rtlCol="0">
            <a:spAutoFit/>
          </a:bodyPr>
          <a:lstStyle/>
          <a:p>
            <a:pPr algn="ctr"/>
            <a:r>
              <a:rPr lang="en-GB" sz="750" b="1" dirty="0">
                <a:latin typeface="Comic Sans MS" panose="030F0702030302020204" pitchFamily="66" charset="0"/>
              </a:rPr>
              <a:t>Access &amp; Progression</a:t>
            </a:r>
            <a:endParaRPr lang="en-GB" sz="750" b="1" dirty="0">
              <a:latin typeface="Comic Sans MS" panose="030F0702030302020204" pitchFamily="66" charset="0"/>
            </a:endParaRPr>
          </a:p>
        </p:txBody>
      </p:sp>
      <p:sp>
        <p:nvSpPr>
          <p:cNvPr id="21" name="TextBox 20"/>
          <p:cNvSpPr txBox="1"/>
          <p:nvPr/>
        </p:nvSpPr>
        <p:spPr>
          <a:xfrm>
            <a:off x="2971425" y="3212976"/>
            <a:ext cx="1959015" cy="300082"/>
          </a:xfrm>
          <a:prstGeom prst="rect">
            <a:avLst/>
          </a:prstGeom>
          <a:noFill/>
        </p:spPr>
        <p:txBody>
          <a:bodyPr wrap="square" rtlCol="0">
            <a:spAutoFit/>
          </a:bodyPr>
          <a:lstStyle/>
          <a:p>
            <a:pPr algn="ctr"/>
            <a:r>
              <a:rPr lang="en-GB" sz="1350" dirty="0">
                <a:latin typeface="Comic Sans MS" panose="030F0702030302020204" pitchFamily="66" charset="0"/>
              </a:rPr>
              <a:t>Qualification Types</a:t>
            </a:r>
            <a:endParaRPr lang="en-GB" sz="1350" dirty="0">
              <a:latin typeface="Comic Sans MS" panose="030F0702030302020204" pitchFamily="66" charset="0"/>
            </a:endParaRPr>
          </a:p>
        </p:txBody>
      </p:sp>
      <p:sp>
        <p:nvSpPr>
          <p:cNvPr id="22" name="TextBox 21"/>
          <p:cNvSpPr txBox="1"/>
          <p:nvPr/>
        </p:nvSpPr>
        <p:spPr>
          <a:xfrm>
            <a:off x="3761911" y="3560206"/>
            <a:ext cx="528005" cy="230832"/>
          </a:xfrm>
          <a:prstGeom prst="rect">
            <a:avLst/>
          </a:prstGeom>
          <a:noFill/>
        </p:spPr>
        <p:txBody>
          <a:bodyPr wrap="square" rtlCol="0">
            <a:spAutoFit/>
          </a:bodyPr>
          <a:lstStyle/>
          <a:p>
            <a:r>
              <a:rPr lang="en-GB" sz="900" b="1" dirty="0">
                <a:solidFill>
                  <a:schemeClr val="bg1"/>
                </a:solidFill>
                <a:latin typeface="Comic Sans MS" panose="030F0702030302020204" pitchFamily="66" charset="0"/>
              </a:rPr>
              <a:t>CBQ</a:t>
            </a:r>
            <a:endParaRPr lang="en-GB" sz="900" b="1" dirty="0">
              <a:solidFill>
                <a:schemeClr val="bg1"/>
              </a:solidFill>
              <a:latin typeface="Comic Sans MS" panose="030F0702030302020204" pitchFamily="66" charset="0"/>
            </a:endParaRPr>
          </a:p>
        </p:txBody>
      </p:sp>
      <p:pic>
        <p:nvPicPr>
          <p:cNvPr id="3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8400" y="853679"/>
            <a:ext cx="1037336" cy="500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04284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1922" y="857250"/>
            <a:ext cx="6479381" cy="514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8400" y="853679"/>
            <a:ext cx="1037336" cy="500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Text Box 2"/>
          <p:cNvSpPr txBox="1">
            <a:spLocks noChangeArrowheads="1"/>
          </p:cNvSpPr>
          <p:nvPr/>
        </p:nvSpPr>
        <p:spPr bwMode="auto">
          <a:xfrm rot="5400000">
            <a:off x="6764493" y="3619653"/>
            <a:ext cx="2089309" cy="303848"/>
          </a:xfrm>
          <a:prstGeom prst="rect">
            <a:avLst/>
          </a:prstGeom>
          <a:solidFill>
            <a:srgbClr val="FFFFFF"/>
          </a:solidFill>
          <a:ln w="9525">
            <a:solidFill>
              <a:srgbClr val="000000"/>
            </a:solidFill>
            <a:miter lim="800000"/>
            <a:headEnd/>
            <a:tailEnd/>
          </a:ln>
        </p:spPr>
        <p:txBody>
          <a:bodyPr rot="0" vert="horz" wrap="square" lIns="68580" tIns="34290" rIns="68580" bIns="34290" anchor="t" anchorCtr="0">
            <a:noAutofit/>
          </a:bodyPr>
          <a:lstStyle/>
          <a:p>
            <a:pPr>
              <a:lnSpc>
                <a:spcPct val="115000"/>
              </a:lnSpc>
              <a:spcAft>
                <a:spcPts val="750"/>
              </a:spcAft>
            </a:pPr>
            <a:r>
              <a:rPr lang="en-GB" sz="1500" dirty="0">
                <a:latin typeface="Calibri"/>
                <a:ea typeface="Calibri"/>
                <a:cs typeface="Times New Roman"/>
              </a:rPr>
              <a:t>developing qualifications</a:t>
            </a:r>
            <a:endParaRPr lang="en-GB" sz="825" dirty="0">
              <a:latin typeface="Calibri"/>
              <a:ea typeface="Calibri"/>
              <a:cs typeface="Times New Roman"/>
            </a:endParaRPr>
          </a:p>
        </p:txBody>
      </p:sp>
      <p:sp>
        <p:nvSpPr>
          <p:cNvPr id="15" name="TextBox 14"/>
          <p:cNvSpPr txBox="1"/>
          <p:nvPr/>
        </p:nvSpPr>
        <p:spPr>
          <a:xfrm>
            <a:off x="1358643" y="5535236"/>
            <a:ext cx="6282658" cy="323165"/>
          </a:xfrm>
          <a:prstGeom prst="rect">
            <a:avLst/>
          </a:prstGeom>
          <a:noFill/>
        </p:spPr>
        <p:txBody>
          <a:bodyPr wrap="square" rtlCol="0">
            <a:spAutoFit/>
          </a:bodyPr>
          <a:lstStyle/>
          <a:p>
            <a:r>
              <a:rPr lang="en-GB" sz="750" b="1" dirty="0">
                <a:latin typeface="Comic Sans MS" panose="030F0702030302020204" pitchFamily="66" charset="0"/>
              </a:rPr>
              <a:t>CBQ</a:t>
            </a:r>
            <a:r>
              <a:rPr lang="ru-RU" sz="750" b="1" dirty="0">
                <a:latin typeface="Comic Sans MS" panose="030F0702030302020204" pitchFamily="66" charset="0"/>
              </a:rPr>
              <a:t>* </a:t>
            </a:r>
            <a:r>
              <a:rPr lang="ru-RU" sz="750" b="1" dirty="0">
                <a:latin typeface="Comic Sans MS" panose="030F0702030302020204" pitchFamily="66" charset="0"/>
              </a:rPr>
              <a:t>- </a:t>
            </a:r>
            <a:r>
              <a:rPr lang="en-GB" sz="750" b="1" dirty="0">
                <a:latin typeface="Comic Sans MS" panose="030F0702030302020204" pitchFamily="66" charset="0"/>
              </a:rPr>
              <a:t>Competency based qualification = learning outcomes are identical to work-related competences as described in the occupational standard</a:t>
            </a:r>
            <a:endParaRPr lang="en-GB" sz="750" b="1" dirty="0">
              <a:latin typeface="Comic Sans MS" panose="030F0702030302020204" pitchFamily="66" charset="0"/>
            </a:endParaRPr>
          </a:p>
        </p:txBody>
      </p:sp>
      <p:sp>
        <p:nvSpPr>
          <p:cNvPr id="16" name="TextBox 15"/>
          <p:cNvSpPr txBox="1"/>
          <p:nvPr/>
        </p:nvSpPr>
        <p:spPr>
          <a:xfrm>
            <a:off x="1655676" y="1538790"/>
            <a:ext cx="1620180" cy="415498"/>
          </a:xfrm>
          <a:prstGeom prst="rect">
            <a:avLst/>
          </a:prstGeom>
          <a:noFill/>
        </p:spPr>
        <p:txBody>
          <a:bodyPr wrap="square" rtlCol="0">
            <a:spAutoFit/>
          </a:bodyPr>
          <a:lstStyle/>
          <a:p>
            <a:pPr algn="ctr"/>
            <a:r>
              <a:rPr lang="en-GB" sz="1050" dirty="0">
                <a:latin typeface="Comic Sans MS" panose="030F0702030302020204" pitchFamily="66" charset="0"/>
              </a:rPr>
              <a:t>Education Policy Objectives</a:t>
            </a:r>
            <a:endParaRPr lang="en-GB" sz="1050" dirty="0">
              <a:latin typeface="Comic Sans MS" panose="030F0702030302020204" pitchFamily="66" charset="0"/>
            </a:endParaRPr>
          </a:p>
        </p:txBody>
      </p:sp>
      <p:sp>
        <p:nvSpPr>
          <p:cNvPr id="17" name="TextBox 16"/>
          <p:cNvSpPr txBox="1"/>
          <p:nvPr/>
        </p:nvSpPr>
        <p:spPr>
          <a:xfrm>
            <a:off x="3687362" y="1592798"/>
            <a:ext cx="1674186" cy="461665"/>
          </a:xfrm>
          <a:prstGeom prst="rect">
            <a:avLst/>
          </a:prstGeom>
          <a:noFill/>
        </p:spPr>
        <p:txBody>
          <a:bodyPr wrap="square" rtlCol="0">
            <a:spAutoFit/>
          </a:bodyPr>
          <a:lstStyle/>
          <a:p>
            <a:r>
              <a:rPr lang="en-GB" sz="1050" dirty="0">
                <a:latin typeface="Comic Sans MS" pitchFamily="66" charset="0"/>
              </a:rPr>
              <a:t>       </a:t>
            </a:r>
          </a:p>
          <a:p>
            <a:pPr algn="ctr"/>
            <a:r>
              <a:rPr lang="en-GB" sz="1350" dirty="0">
                <a:latin typeface="Comic Sans MS" panose="030F0702030302020204" pitchFamily="66" charset="0"/>
              </a:rPr>
              <a:t>Labour Market</a:t>
            </a:r>
            <a:endParaRPr lang="en-GB" sz="1350" dirty="0">
              <a:latin typeface="Comic Sans MS" panose="030F0702030302020204" pitchFamily="66" charset="0"/>
            </a:endParaRPr>
          </a:p>
        </p:txBody>
      </p:sp>
      <p:sp>
        <p:nvSpPr>
          <p:cNvPr id="18" name="TextBox 17"/>
          <p:cNvSpPr txBox="1"/>
          <p:nvPr/>
        </p:nvSpPr>
        <p:spPr>
          <a:xfrm>
            <a:off x="3683794" y="2408631"/>
            <a:ext cx="1212243" cy="230832"/>
          </a:xfrm>
          <a:prstGeom prst="rect">
            <a:avLst/>
          </a:prstGeom>
          <a:noFill/>
        </p:spPr>
        <p:txBody>
          <a:bodyPr wrap="square" rtlCol="0">
            <a:spAutoFit/>
          </a:bodyPr>
          <a:lstStyle/>
          <a:p>
            <a:pPr algn="ctr"/>
            <a:r>
              <a:rPr lang="en-GB" sz="900" dirty="0">
                <a:latin typeface="Comic Sans MS" panose="030F0702030302020204" pitchFamily="66" charset="0"/>
              </a:rPr>
              <a:t>Skills Anticipation</a:t>
            </a:r>
            <a:endParaRPr lang="en-GB" sz="900" dirty="0">
              <a:latin typeface="Comic Sans MS" panose="030F0702030302020204" pitchFamily="66" charset="0"/>
            </a:endParaRPr>
          </a:p>
        </p:txBody>
      </p:sp>
      <p:sp>
        <p:nvSpPr>
          <p:cNvPr id="19" name="TextBox 18"/>
          <p:cNvSpPr txBox="1"/>
          <p:nvPr/>
        </p:nvSpPr>
        <p:spPr>
          <a:xfrm>
            <a:off x="2931278" y="2864633"/>
            <a:ext cx="461807" cy="253916"/>
          </a:xfrm>
          <a:prstGeom prst="rect">
            <a:avLst/>
          </a:prstGeom>
          <a:noFill/>
        </p:spPr>
        <p:txBody>
          <a:bodyPr wrap="square" rtlCol="0">
            <a:spAutoFit/>
          </a:bodyPr>
          <a:lstStyle/>
          <a:p>
            <a:r>
              <a:rPr lang="en-GB" sz="1050" dirty="0">
                <a:latin typeface="Comic Sans MS" panose="030F0702030302020204" pitchFamily="66" charset="0"/>
              </a:rPr>
              <a:t>OS1</a:t>
            </a:r>
            <a:endParaRPr lang="en-GB" sz="1050" dirty="0">
              <a:latin typeface="Comic Sans MS" panose="030F0702030302020204" pitchFamily="66" charset="0"/>
            </a:endParaRPr>
          </a:p>
        </p:txBody>
      </p:sp>
      <p:sp>
        <p:nvSpPr>
          <p:cNvPr id="20" name="TextBox 19"/>
          <p:cNvSpPr txBox="1"/>
          <p:nvPr/>
        </p:nvSpPr>
        <p:spPr>
          <a:xfrm>
            <a:off x="3683793" y="2864633"/>
            <a:ext cx="515388" cy="253916"/>
          </a:xfrm>
          <a:prstGeom prst="rect">
            <a:avLst/>
          </a:prstGeom>
          <a:noFill/>
        </p:spPr>
        <p:txBody>
          <a:bodyPr wrap="square" rtlCol="0">
            <a:spAutoFit/>
          </a:bodyPr>
          <a:lstStyle/>
          <a:p>
            <a:r>
              <a:rPr lang="en-GB" sz="1050" dirty="0">
                <a:latin typeface="Comic Sans MS" panose="030F0702030302020204" pitchFamily="66" charset="0"/>
              </a:rPr>
              <a:t>OS2</a:t>
            </a:r>
            <a:endParaRPr lang="en-GB" sz="1050" dirty="0">
              <a:latin typeface="Comic Sans MS" panose="030F0702030302020204" pitchFamily="66" charset="0"/>
            </a:endParaRPr>
          </a:p>
        </p:txBody>
      </p:sp>
      <p:sp>
        <p:nvSpPr>
          <p:cNvPr id="21" name="TextBox 20"/>
          <p:cNvSpPr txBox="1"/>
          <p:nvPr/>
        </p:nvSpPr>
        <p:spPr>
          <a:xfrm>
            <a:off x="4480440" y="2864633"/>
            <a:ext cx="595616" cy="253916"/>
          </a:xfrm>
          <a:prstGeom prst="rect">
            <a:avLst/>
          </a:prstGeom>
          <a:noFill/>
        </p:spPr>
        <p:txBody>
          <a:bodyPr wrap="square" rtlCol="0">
            <a:spAutoFit/>
          </a:bodyPr>
          <a:lstStyle/>
          <a:p>
            <a:r>
              <a:rPr lang="en-GB" sz="1050" dirty="0">
                <a:latin typeface="Comic Sans MS" panose="030F0702030302020204" pitchFamily="66" charset="0"/>
              </a:rPr>
              <a:t>OS 3</a:t>
            </a:r>
            <a:endParaRPr lang="en-GB" sz="1050" dirty="0">
              <a:latin typeface="Comic Sans MS" panose="030F0702030302020204" pitchFamily="66" charset="0"/>
            </a:endParaRPr>
          </a:p>
        </p:txBody>
      </p:sp>
      <p:sp>
        <p:nvSpPr>
          <p:cNvPr id="22" name="TextBox 21"/>
          <p:cNvSpPr txBox="1"/>
          <p:nvPr/>
        </p:nvSpPr>
        <p:spPr>
          <a:xfrm>
            <a:off x="1925707" y="2783842"/>
            <a:ext cx="1127047" cy="323165"/>
          </a:xfrm>
          <a:prstGeom prst="rect">
            <a:avLst/>
          </a:prstGeom>
          <a:noFill/>
        </p:spPr>
        <p:txBody>
          <a:bodyPr wrap="square" rtlCol="0">
            <a:spAutoFit/>
          </a:bodyPr>
          <a:lstStyle/>
          <a:p>
            <a:pPr algn="ctr"/>
            <a:r>
              <a:rPr lang="en-GB" sz="750" b="1" dirty="0">
                <a:latin typeface="Comic Sans MS" panose="030F0702030302020204" pitchFamily="66" charset="0"/>
              </a:rPr>
              <a:t>Access &amp; Progression</a:t>
            </a:r>
            <a:endParaRPr lang="en-GB" sz="750" b="1" dirty="0">
              <a:latin typeface="Comic Sans MS" panose="030F0702030302020204" pitchFamily="66" charset="0"/>
            </a:endParaRPr>
          </a:p>
        </p:txBody>
      </p:sp>
      <p:sp>
        <p:nvSpPr>
          <p:cNvPr id="23" name="TextBox 22"/>
          <p:cNvSpPr txBox="1"/>
          <p:nvPr/>
        </p:nvSpPr>
        <p:spPr>
          <a:xfrm>
            <a:off x="2971425" y="3212976"/>
            <a:ext cx="1959015" cy="300082"/>
          </a:xfrm>
          <a:prstGeom prst="rect">
            <a:avLst/>
          </a:prstGeom>
          <a:noFill/>
        </p:spPr>
        <p:txBody>
          <a:bodyPr wrap="square" rtlCol="0">
            <a:spAutoFit/>
          </a:bodyPr>
          <a:lstStyle/>
          <a:p>
            <a:pPr algn="ctr"/>
            <a:r>
              <a:rPr lang="en-GB" sz="1350" dirty="0">
                <a:latin typeface="Comic Sans MS" panose="030F0702030302020204" pitchFamily="66" charset="0"/>
              </a:rPr>
              <a:t>Qualification Types</a:t>
            </a:r>
            <a:endParaRPr lang="en-GB" sz="1350" dirty="0">
              <a:latin typeface="Comic Sans MS" panose="030F0702030302020204" pitchFamily="66" charset="0"/>
            </a:endParaRPr>
          </a:p>
        </p:txBody>
      </p:sp>
      <p:sp>
        <p:nvSpPr>
          <p:cNvPr id="24" name="TextBox 23"/>
          <p:cNvSpPr txBox="1"/>
          <p:nvPr/>
        </p:nvSpPr>
        <p:spPr>
          <a:xfrm>
            <a:off x="3761911" y="3560206"/>
            <a:ext cx="528005" cy="230832"/>
          </a:xfrm>
          <a:prstGeom prst="rect">
            <a:avLst/>
          </a:prstGeom>
          <a:noFill/>
        </p:spPr>
        <p:txBody>
          <a:bodyPr wrap="square" rtlCol="0">
            <a:spAutoFit/>
          </a:bodyPr>
          <a:lstStyle/>
          <a:p>
            <a:r>
              <a:rPr lang="en-GB" sz="900" b="1" dirty="0">
                <a:solidFill>
                  <a:schemeClr val="bg1"/>
                </a:solidFill>
                <a:latin typeface="Comic Sans MS" panose="030F0702030302020204" pitchFamily="66" charset="0"/>
              </a:rPr>
              <a:t>CBQ</a:t>
            </a:r>
            <a:endParaRPr lang="en-GB" sz="900" b="1" dirty="0">
              <a:solidFill>
                <a:schemeClr val="bg1"/>
              </a:solidFill>
              <a:latin typeface="Comic Sans MS" panose="030F0702030302020204" pitchFamily="66" charset="0"/>
            </a:endParaRPr>
          </a:p>
        </p:txBody>
      </p:sp>
      <p:pic>
        <p:nvPicPr>
          <p:cNvPr id="3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8400" y="853679"/>
            <a:ext cx="1037336" cy="500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93004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2" y="853678"/>
            <a:ext cx="6479381" cy="514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8400" y="853679"/>
            <a:ext cx="1037336" cy="500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Text Box 2"/>
          <p:cNvSpPr txBox="1">
            <a:spLocks noChangeArrowheads="1"/>
          </p:cNvSpPr>
          <p:nvPr/>
        </p:nvSpPr>
        <p:spPr bwMode="auto">
          <a:xfrm rot="5400000">
            <a:off x="6764493" y="3619653"/>
            <a:ext cx="2089309" cy="303848"/>
          </a:xfrm>
          <a:prstGeom prst="rect">
            <a:avLst/>
          </a:prstGeom>
          <a:solidFill>
            <a:srgbClr val="FFFFFF"/>
          </a:solidFill>
          <a:ln w="9525">
            <a:solidFill>
              <a:srgbClr val="000000"/>
            </a:solidFill>
            <a:miter lim="800000"/>
            <a:headEnd/>
            <a:tailEnd/>
          </a:ln>
        </p:spPr>
        <p:txBody>
          <a:bodyPr rot="0" vert="horz" wrap="square" lIns="68580" tIns="34290" rIns="68580" bIns="34290" anchor="t" anchorCtr="0">
            <a:noAutofit/>
          </a:bodyPr>
          <a:lstStyle/>
          <a:p>
            <a:pPr>
              <a:lnSpc>
                <a:spcPct val="115000"/>
              </a:lnSpc>
              <a:spcAft>
                <a:spcPts val="750"/>
              </a:spcAft>
            </a:pPr>
            <a:r>
              <a:rPr lang="en-GB" sz="1500" dirty="0">
                <a:latin typeface="Calibri"/>
                <a:ea typeface="Calibri"/>
                <a:cs typeface="Times New Roman"/>
              </a:rPr>
              <a:t>developing qualifications</a:t>
            </a:r>
            <a:endParaRPr lang="en-GB" sz="825" dirty="0">
              <a:latin typeface="Calibri"/>
              <a:ea typeface="Calibri"/>
              <a:cs typeface="Times New Roman"/>
            </a:endParaRPr>
          </a:p>
        </p:txBody>
      </p:sp>
      <p:sp>
        <p:nvSpPr>
          <p:cNvPr id="16" name="TextBox 15"/>
          <p:cNvSpPr txBox="1"/>
          <p:nvPr/>
        </p:nvSpPr>
        <p:spPr>
          <a:xfrm>
            <a:off x="1655676" y="1538790"/>
            <a:ext cx="1620180" cy="415498"/>
          </a:xfrm>
          <a:prstGeom prst="rect">
            <a:avLst/>
          </a:prstGeom>
          <a:noFill/>
        </p:spPr>
        <p:txBody>
          <a:bodyPr wrap="square" rtlCol="0">
            <a:spAutoFit/>
          </a:bodyPr>
          <a:lstStyle/>
          <a:p>
            <a:pPr algn="ctr"/>
            <a:r>
              <a:rPr lang="en-GB" sz="1050" dirty="0">
                <a:latin typeface="Comic Sans MS" panose="030F0702030302020204" pitchFamily="66" charset="0"/>
              </a:rPr>
              <a:t>Education Policy Objectives</a:t>
            </a:r>
            <a:endParaRPr lang="en-GB" sz="1050" dirty="0">
              <a:latin typeface="Comic Sans MS" panose="030F0702030302020204" pitchFamily="66" charset="0"/>
            </a:endParaRPr>
          </a:p>
        </p:txBody>
      </p:sp>
      <p:sp>
        <p:nvSpPr>
          <p:cNvPr id="17" name="TextBox 16"/>
          <p:cNvSpPr txBox="1"/>
          <p:nvPr/>
        </p:nvSpPr>
        <p:spPr>
          <a:xfrm>
            <a:off x="3687362" y="1592798"/>
            <a:ext cx="1674186" cy="461665"/>
          </a:xfrm>
          <a:prstGeom prst="rect">
            <a:avLst/>
          </a:prstGeom>
          <a:noFill/>
        </p:spPr>
        <p:txBody>
          <a:bodyPr wrap="square" rtlCol="0">
            <a:spAutoFit/>
          </a:bodyPr>
          <a:lstStyle/>
          <a:p>
            <a:r>
              <a:rPr lang="en-GB" sz="1050" dirty="0">
                <a:latin typeface="Comic Sans MS" pitchFamily="66" charset="0"/>
              </a:rPr>
              <a:t>       </a:t>
            </a:r>
          </a:p>
          <a:p>
            <a:pPr algn="ctr"/>
            <a:r>
              <a:rPr lang="en-GB" sz="1350" dirty="0">
                <a:latin typeface="Comic Sans MS" panose="030F0702030302020204" pitchFamily="66" charset="0"/>
              </a:rPr>
              <a:t>Labour Market</a:t>
            </a:r>
            <a:endParaRPr lang="en-GB" sz="1350" dirty="0">
              <a:latin typeface="Comic Sans MS" panose="030F0702030302020204" pitchFamily="66" charset="0"/>
            </a:endParaRPr>
          </a:p>
        </p:txBody>
      </p:sp>
      <p:sp>
        <p:nvSpPr>
          <p:cNvPr id="18" name="TextBox 17"/>
          <p:cNvSpPr txBox="1"/>
          <p:nvPr/>
        </p:nvSpPr>
        <p:spPr>
          <a:xfrm>
            <a:off x="3683794" y="2408631"/>
            <a:ext cx="1212243" cy="230832"/>
          </a:xfrm>
          <a:prstGeom prst="rect">
            <a:avLst/>
          </a:prstGeom>
          <a:noFill/>
        </p:spPr>
        <p:txBody>
          <a:bodyPr wrap="square" rtlCol="0">
            <a:spAutoFit/>
          </a:bodyPr>
          <a:lstStyle/>
          <a:p>
            <a:pPr algn="ctr"/>
            <a:r>
              <a:rPr lang="en-GB" sz="900" dirty="0">
                <a:latin typeface="Comic Sans MS" panose="030F0702030302020204" pitchFamily="66" charset="0"/>
              </a:rPr>
              <a:t>Skills Anticipation</a:t>
            </a:r>
            <a:endParaRPr lang="en-GB" sz="900" dirty="0">
              <a:latin typeface="Comic Sans MS" panose="030F0702030302020204" pitchFamily="66" charset="0"/>
            </a:endParaRPr>
          </a:p>
        </p:txBody>
      </p:sp>
      <p:sp>
        <p:nvSpPr>
          <p:cNvPr id="19" name="TextBox 18"/>
          <p:cNvSpPr txBox="1"/>
          <p:nvPr/>
        </p:nvSpPr>
        <p:spPr>
          <a:xfrm>
            <a:off x="2931278" y="2864633"/>
            <a:ext cx="461807" cy="253916"/>
          </a:xfrm>
          <a:prstGeom prst="rect">
            <a:avLst/>
          </a:prstGeom>
          <a:noFill/>
        </p:spPr>
        <p:txBody>
          <a:bodyPr wrap="square" rtlCol="0">
            <a:spAutoFit/>
          </a:bodyPr>
          <a:lstStyle/>
          <a:p>
            <a:r>
              <a:rPr lang="en-GB" sz="1050" dirty="0">
                <a:latin typeface="Comic Sans MS" panose="030F0702030302020204" pitchFamily="66" charset="0"/>
              </a:rPr>
              <a:t>OS1</a:t>
            </a:r>
            <a:endParaRPr lang="en-GB" sz="1050" dirty="0">
              <a:latin typeface="Comic Sans MS" panose="030F0702030302020204" pitchFamily="66" charset="0"/>
            </a:endParaRPr>
          </a:p>
        </p:txBody>
      </p:sp>
      <p:sp>
        <p:nvSpPr>
          <p:cNvPr id="20" name="TextBox 19"/>
          <p:cNvSpPr txBox="1"/>
          <p:nvPr/>
        </p:nvSpPr>
        <p:spPr>
          <a:xfrm>
            <a:off x="3683793" y="2864633"/>
            <a:ext cx="515388" cy="253916"/>
          </a:xfrm>
          <a:prstGeom prst="rect">
            <a:avLst/>
          </a:prstGeom>
          <a:noFill/>
        </p:spPr>
        <p:txBody>
          <a:bodyPr wrap="square" rtlCol="0">
            <a:spAutoFit/>
          </a:bodyPr>
          <a:lstStyle/>
          <a:p>
            <a:r>
              <a:rPr lang="en-GB" sz="1050" dirty="0">
                <a:latin typeface="Comic Sans MS" panose="030F0702030302020204" pitchFamily="66" charset="0"/>
              </a:rPr>
              <a:t>OS2</a:t>
            </a:r>
            <a:endParaRPr lang="en-GB" sz="1050" dirty="0">
              <a:latin typeface="Comic Sans MS" panose="030F0702030302020204" pitchFamily="66" charset="0"/>
            </a:endParaRPr>
          </a:p>
        </p:txBody>
      </p:sp>
      <p:sp>
        <p:nvSpPr>
          <p:cNvPr id="21" name="TextBox 20"/>
          <p:cNvSpPr txBox="1"/>
          <p:nvPr/>
        </p:nvSpPr>
        <p:spPr>
          <a:xfrm>
            <a:off x="4480440" y="2864633"/>
            <a:ext cx="595616" cy="253916"/>
          </a:xfrm>
          <a:prstGeom prst="rect">
            <a:avLst/>
          </a:prstGeom>
          <a:noFill/>
        </p:spPr>
        <p:txBody>
          <a:bodyPr wrap="square" rtlCol="0">
            <a:spAutoFit/>
          </a:bodyPr>
          <a:lstStyle/>
          <a:p>
            <a:r>
              <a:rPr lang="en-GB" sz="1050" dirty="0">
                <a:latin typeface="Comic Sans MS" panose="030F0702030302020204" pitchFamily="66" charset="0"/>
              </a:rPr>
              <a:t>OS 3</a:t>
            </a:r>
            <a:endParaRPr lang="en-GB" sz="1050" dirty="0">
              <a:latin typeface="Comic Sans MS" panose="030F0702030302020204" pitchFamily="66" charset="0"/>
            </a:endParaRPr>
          </a:p>
        </p:txBody>
      </p:sp>
      <p:sp>
        <p:nvSpPr>
          <p:cNvPr id="22" name="TextBox 21"/>
          <p:cNvSpPr txBox="1"/>
          <p:nvPr/>
        </p:nvSpPr>
        <p:spPr>
          <a:xfrm>
            <a:off x="1925707" y="2783842"/>
            <a:ext cx="1127047" cy="323165"/>
          </a:xfrm>
          <a:prstGeom prst="rect">
            <a:avLst/>
          </a:prstGeom>
          <a:noFill/>
        </p:spPr>
        <p:txBody>
          <a:bodyPr wrap="square" rtlCol="0">
            <a:spAutoFit/>
          </a:bodyPr>
          <a:lstStyle/>
          <a:p>
            <a:pPr algn="ctr"/>
            <a:r>
              <a:rPr lang="en-GB" sz="750" b="1" dirty="0">
                <a:latin typeface="Comic Sans MS" panose="030F0702030302020204" pitchFamily="66" charset="0"/>
              </a:rPr>
              <a:t>Access &amp; Progression</a:t>
            </a:r>
            <a:endParaRPr lang="en-GB" sz="750" b="1" dirty="0">
              <a:latin typeface="Comic Sans MS" panose="030F0702030302020204" pitchFamily="66" charset="0"/>
            </a:endParaRPr>
          </a:p>
        </p:txBody>
      </p:sp>
      <p:sp>
        <p:nvSpPr>
          <p:cNvPr id="23" name="TextBox 22"/>
          <p:cNvSpPr txBox="1"/>
          <p:nvPr/>
        </p:nvSpPr>
        <p:spPr>
          <a:xfrm>
            <a:off x="2971425" y="3212976"/>
            <a:ext cx="1959015" cy="300082"/>
          </a:xfrm>
          <a:prstGeom prst="rect">
            <a:avLst/>
          </a:prstGeom>
          <a:noFill/>
        </p:spPr>
        <p:txBody>
          <a:bodyPr wrap="square" rtlCol="0">
            <a:spAutoFit/>
          </a:bodyPr>
          <a:lstStyle/>
          <a:p>
            <a:pPr algn="ctr"/>
            <a:r>
              <a:rPr lang="en-GB" sz="1350" dirty="0">
                <a:latin typeface="Comic Sans MS" panose="030F0702030302020204" pitchFamily="66" charset="0"/>
              </a:rPr>
              <a:t>Qualification Types</a:t>
            </a:r>
            <a:endParaRPr lang="en-GB" sz="1350" dirty="0">
              <a:latin typeface="Comic Sans MS" panose="030F0702030302020204" pitchFamily="66" charset="0"/>
            </a:endParaRPr>
          </a:p>
        </p:txBody>
      </p:sp>
      <p:sp>
        <p:nvSpPr>
          <p:cNvPr id="24" name="TextBox 23"/>
          <p:cNvSpPr txBox="1"/>
          <p:nvPr/>
        </p:nvSpPr>
        <p:spPr>
          <a:xfrm>
            <a:off x="3761911" y="3560206"/>
            <a:ext cx="528005" cy="230832"/>
          </a:xfrm>
          <a:prstGeom prst="rect">
            <a:avLst/>
          </a:prstGeom>
          <a:noFill/>
        </p:spPr>
        <p:txBody>
          <a:bodyPr wrap="square" rtlCol="0">
            <a:spAutoFit/>
          </a:bodyPr>
          <a:lstStyle/>
          <a:p>
            <a:r>
              <a:rPr lang="en-GB" sz="900" b="1" dirty="0">
                <a:solidFill>
                  <a:schemeClr val="bg1"/>
                </a:solidFill>
                <a:latin typeface="Comic Sans MS" panose="030F0702030302020204" pitchFamily="66" charset="0"/>
              </a:rPr>
              <a:t>CBQ</a:t>
            </a:r>
            <a:endParaRPr lang="en-GB" sz="900" b="1" dirty="0">
              <a:solidFill>
                <a:schemeClr val="bg1"/>
              </a:solidFill>
              <a:latin typeface="Comic Sans MS" panose="030F0702030302020204" pitchFamily="66" charset="0"/>
            </a:endParaRPr>
          </a:p>
        </p:txBody>
      </p:sp>
      <p:sp>
        <p:nvSpPr>
          <p:cNvPr id="25" name="TextBox 24"/>
          <p:cNvSpPr txBox="1"/>
          <p:nvPr/>
        </p:nvSpPr>
        <p:spPr>
          <a:xfrm>
            <a:off x="4138673" y="3649207"/>
            <a:ext cx="634260" cy="184666"/>
          </a:xfrm>
          <a:prstGeom prst="rect">
            <a:avLst/>
          </a:prstGeom>
          <a:noFill/>
        </p:spPr>
        <p:txBody>
          <a:bodyPr wrap="square" rtlCol="0">
            <a:spAutoFit/>
          </a:bodyPr>
          <a:lstStyle/>
          <a:p>
            <a:pPr algn="ctr"/>
            <a:r>
              <a:rPr lang="en-GB" sz="600" b="1" dirty="0">
                <a:latin typeface="Comic Sans MS" panose="030F0702030302020204" pitchFamily="66" charset="0"/>
              </a:rPr>
              <a:t>Spec. Cert.</a:t>
            </a:r>
            <a:endParaRPr lang="en-GB" sz="600" b="1" dirty="0">
              <a:latin typeface="Comic Sans MS" panose="030F0702030302020204" pitchFamily="66" charset="0"/>
            </a:endParaRPr>
          </a:p>
        </p:txBody>
      </p:sp>
      <p:pic>
        <p:nvPicPr>
          <p:cNvPr id="3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8400" y="853679"/>
            <a:ext cx="1037336" cy="500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63066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6062" y="857250"/>
            <a:ext cx="6479381" cy="514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8400" y="853679"/>
            <a:ext cx="1037336" cy="500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Text Box 2"/>
          <p:cNvSpPr txBox="1">
            <a:spLocks noChangeArrowheads="1"/>
          </p:cNvSpPr>
          <p:nvPr/>
        </p:nvSpPr>
        <p:spPr bwMode="auto">
          <a:xfrm rot="5400000">
            <a:off x="6764493" y="3619653"/>
            <a:ext cx="2089309" cy="303848"/>
          </a:xfrm>
          <a:prstGeom prst="rect">
            <a:avLst/>
          </a:prstGeom>
          <a:solidFill>
            <a:srgbClr val="FFFFFF"/>
          </a:solidFill>
          <a:ln w="9525">
            <a:solidFill>
              <a:srgbClr val="000000"/>
            </a:solidFill>
            <a:miter lim="800000"/>
            <a:headEnd/>
            <a:tailEnd/>
          </a:ln>
        </p:spPr>
        <p:txBody>
          <a:bodyPr rot="0" vert="horz" wrap="square" lIns="68580" tIns="34290" rIns="68580" bIns="34290" anchor="t" anchorCtr="0">
            <a:noAutofit/>
          </a:bodyPr>
          <a:lstStyle/>
          <a:p>
            <a:pPr>
              <a:lnSpc>
                <a:spcPct val="115000"/>
              </a:lnSpc>
              <a:spcAft>
                <a:spcPts val="750"/>
              </a:spcAft>
            </a:pPr>
            <a:r>
              <a:rPr lang="en-GB" sz="1500" dirty="0">
                <a:latin typeface="Calibri"/>
                <a:ea typeface="Calibri"/>
                <a:cs typeface="Times New Roman"/>
              </a:rPr>
              <a:t>developing qualifications</a:t>
            </a:r>
            <a:endParaRPr lang="en-GB" sz="825" dirty="0">
              <a:latin typeface="Calibri"/>
              <a:ea typeface="Calibri"/>
              <a:cs typeface="Times New Roman"/>
            </a:endParaRPr>
          </a:p>
        </p:txBody>
      </p:sp>
      <p:sp>
        <p:nvSpPr>
          <p:cNvPr id="35" name="TextBox 34"/>
          <p:cNvSpPr txBox="1"/>
          <p:nvPr/>
        </p:nvSpPr>
        <p:spPr>
          <a:xfrm>
            <a:off x="1655676" y="1538790"/>
            <a:ext cx="1620180" cy="415498"/>
          </a:xfrm>
          <a:prstGeom prst="rect">
            <a:avLst/>
          </a:prstGeom>
          <a:noFill/>
        </p:spPr>
        <p:txBody>
          <a:bodyPr wrap="square" rtlCol="0">
            <a:spAutoFit/>
          </a:bodyPr>
          <a:lstStyle/>
          <a:p>
            <a:pPr algn="ctr"/>
            <a:r>
              <a:rPr lang="en-GB" sz="1050" dirty="0">
                <a:latin typeface="Comic Sans MS" panose="030F0702030302020204" pitchFamily="66" charset="0"/>
              </a:rPr>
              <a:t>Education Policy Objectives</a:t>
            </a:r>
            <a:endParaRPr lang="en-GB" sz="1050" dirty="0">
              <a:latin typeface="Comic Sans MS" panose="030F0702030302020204" pitchFamily="66" charset="0"/>
            </a:endParaRPr>
          </a:p>
        </p:txBody>
      </p:sp>
      <p:sp>
        <p:nvSpPr>
          <p:cNvPr id="36" name="TextBox 35"/>
          <p:cNvSpPr txBox="1"/>
          <p:nvPr/>
        </p:nvSpPr>
        <p:spPr>
          <a:xfrm>
            <a:off x="3687362" y="1592798"/>
            <a:ext cx="1674186" cy="461665"/>
          </a:xfrm>
          <a:prstGeom prst="rect">
            <a:avLst/>
          </a:prstGeom>
          <a:noFill/>
        </p:spPr>
        <p:txBody>
          <a:bodyPr wrap="square" rtlCol="0">
            <a:spAutoFit/>
          </a:bodyPr>
          <a:lstStyle/>
          <a:p>
            <a:r>
              <a:rPr lang="en-GB" sz="1050" dirty="0">
                <a:latin typeface="Comic Sans MS" pitchFamily="66" charset="0"/>
              </a:rPr>
              <a:t>       </a:t>
            </a:r>
          </a:p>
          <a:p>
            <a:pPr algn="ctr"/>
            <a:r>
              <a:rPr lang="en-GB" sz="1350" dirty="0">
                <a:latin typeface="Comic Sans MS" panose="030F0702030302020204" pitchFamily="66" charset="0"/>
              </a:rPr>
              <a:t>Labour Market</a:t>
            </a:r>
            <a:endParaRPr lang="en-GB" sz="1350" dirty="0">
              <a:latin typeface="Comic Sans MS" panose="030F0702030302020204" pitchFamily="66" charset="0"/>
            </a:endParaRPr>
          </a:p>
        </p:txBody>
      </p:sp>
      <p:sp>
        <p:nvSpPr>
          <p:cNvPr id="37" name="TextBox 36"/>
          <p:cNvSpPr txBox="1"/>
          <p:nvPr/>
        </p:nvSpPr>
        <p:spPr>
          <a:xfrm>
            <a:off x="3683794" y="2408631"/>
            <a:ext cx="1212243" cy="230832"/>
          </a:xfrm>
          <a:prstGeom prst="rect">
            <a:avLst/>
          </a:prstGeom>
          <a:noFill/>
        </p:spPr>
        <p:txBody>
          <a:bodyPr wrap="square" rtlCol="0">
            <a:spAutoFit/>
          </a:bodyPr>
          <a:lstStyle/>
          <a:p>
            <a:pPr algn="ctr"/>
            <a:r>
              <a:rPr lang="en-GB" sz="900" dirty="0">
                <a:latin typeface="Comic Sans MS" panose="030F0702030302020204" pitchFamily="66" charset="0"/>
              </a:rPr>
              <a:t>Skills Anticipation</a:t>
            </a:r>
            <a:endParaRPr lang="en-GB" sz="900" dirty="0">
              <a:latin typeface="Comic Sans MS" panose="030F0702030302020204" pitchFamily="66" charset="0"/>
            </a:endParaRPr>
          </a:p>
        </p:txBody>
      </p:sp>
      <p:sp>
        <p:nvSpPr>
          <p:cNvPr id="38" name="TextBox 37"/>
          <p:cNvSpPr txBox="1"/>
          <p:nvPr/>
        </p:nvSpPr>
        <p:spPr>
          <a:xfrm>
            <a:off x="2931278" y="2864633"/>
            <a:ext cx="461807" cy="253916"/>
          </a:xfrm>
          <a:prstGeom prst="rect">
            <a:avLst/>
          </a:prstGeom>
          <a:noFill/>
        </p:spPr>
        <p:txBody>
          <a:bodyPr wrap="square" rtlCol="0">
            <a:spAutoFit/>
          </a:bodyPr>
          <a:lstStyle/>
          <a:p>
            <a:r>
              <a:rPr lang="en-GB" sz="1050" dirty="0">
                <a:latin typeface="Comic Sans MS" panose="030F0702030302020204" pitchFamily="66" charset="0"/>
              </a:rPr>
              <a:t>OS1</a:t>
            </a:r>
            <a:endParaRPr lang="en-GB" sz="1050" dirty="0">
              <a:latin typeface="Comic Sans MS" panose="030F0702030302020204" pitchFamily="66" charset="0"/>
            </a:endParaRPr>
          </a:p>
        </p:txBody>
      </p:sp>
      <p:sp>
        <p:nvSpPr>
          <p:cNvPr id="39" name="TextBox 38"/>
          <p:cNvSpPr txBox="1"/>
          <p:nvPr/>
        </p:nvSpPr>
        <p:spPr>
          <a:xfrm>
            <a:off x="3683793" y="2864633"/>
            <a:ext cx="515388" cy="253916"/>
          </a:xfrm>
          <a:prstGeom prst="rect">
            <a:avLst/>
          </a:prstGeom>
          <a:noFill/>
        </p:spPr>
        <p:txBody>
          <a:bodyPr wrap="square" rtlCol="0">
            <a:spAutoFit/>
          </a:bodyPr>
          <a:lstStyle/>
          <a:p>
            <a:r>
              <a:rPr lang="en-GB" sz="1050" dirty="0">
                <a:latin typeface="Comic Sans MS" panose="030F0702030302020204" pitchFamily="66" charset="0"/>
              </a:rPr>
              <a:t>OS2</a:t>
            </a:r>
            <a:endParaRPr lang="en-GB" sz="1050" dirty="0">
              <a:latin typeface="Comic Sans MS" panose="030F0702030302020204" pitchFamily="66" charset="0"/>
            </a:endParaRPr>
          </a:p>
        </p:txBody>
      </p:sp>
      <p:sp>
        <p:nvSpPr>
          <p:cNvPr id="40" name="TextBox 39"/>
          <p:cNvSpPr txBox="1"/>
          <p:nvPr/>
        </p:nvSpPr>
        <p:spPr>
          <a:xfrm>
            <a:off x="4480440" y="2864633"/>
            <a:ext cx="595616" cy="253916"/>
          </a:xfrm>
          <a:prstGeom prst="rect">
            <a:avLst/>
          </a:prstGeom>
          <a:noFill/>
        </p:spPr>
        <p:txBody>
          <a:bodyPr wrap="square" rtlCol="0">
            <a:spAutoFit/>
          </a:bodyPr>
          <a:lstStyle/>
          <a:p>
            <a:r>
              <a:rPr lang="en-GB" sz="1050" dirty="0">
                <a:latin typeface="Comic Sans MS" panose="030F0702030302020204" pitchFamily="66" charset="0"/>
              </a:rPr>
              <a:t>OS 3</a:t>
            </a:r>
            <a:endParaRPr lang="en-GB" sz="1050" dirty="0">
              <a:latin typeface="Comic Sans MS" panose="030F0702030302020204" pitchFamily="66" charset="0"/>
            </a:endParaRPr>
          </a:p>
        </p:txBody>
      </p:sp>
      <p:sp>
        <p:nvSpPr>
          <p:cNvPr id="41" name="TextBox 40"/>
          <p:cNvSpPr txBox="1"/>
          <p:nvPr/>
        </p:nvSpPr>
        <p:spPr>
          <a:xfrm>
            <a:off x="1925707" y="2783842"/>
            <a:ext cx="1127047" cy="323165"/>
          </a:xfrm>
          <a:prstGeom prst="rect">
            <a:avLst/>
          </a:prstGeom>
          <a:noFill/>
        </p:spPr>
        <p:txBody>
          <a:bodyPr wrap="square" rtlCol="0">
            <a:spAutoFit/>
          </a:bodyPr>
          <a:lstStyle/>
          <a:p>
            <a:pPr algn="ctr"/>
            <a:r>
              <a:rPr lang="en-GB" sz="750" b="1" dirty="0">
                <a:latin typeface="Comic Sans MS" panose="030F0702030302020204" pitchFamily="66" charset="0"/>
              </a:rPr>
              <a:t>Access &amp; Progression</a:t>
            </a:r>
            <a:endParaRPr lang="en-GB" sz="750" b="1" dirty="0">
              <a:latin typeface="Comic Sans MS" panose="030F0702030302020204" pitchFamily="66" charset="0"/>
            </a:endParaRPr>
          </a:p>
        </p:txBody>
      </p:sp>
      <p:sp>
        <p:nvSpPr>
          <p:cNvPr id="42" name="TextBox 41"/>
          <p:cNvSpPr txBox="1"/>
          <p:nvPr/>
        </p:nvSpPr>
        <p:spPr>
          <a:xfrm>
            <a:off x="2971425" y="3212976"/>
            <a:ext cx="1959015" cy="300082"/>
          </a:xfrm>
          <a:prstGeom prst="rect">
            <a:avLst/>
          </a:prstGeom>
          <a:noFill/>
        </p:spPr>
        <p:txBody>
          <a:bodyPr wrap="square" rtlCol="0">
            <a:spAutoFit/>
          </a:bodyPr>
          <a:lstStyle/>
          <a:p>
            <a:pPr algn="ctr"/>
            <a:r>
              <a:rPr lang="en-GB" sz="1350" dirty="0">
                <a:latin typeface="Comic Sans MS" panose="030F0702030302020204" pitchFamily="66" charset="0"/>
              </a:rPr>
              <a:t>Qualification Types</a:t>
            </a:r>
            <a:endParaRPr lang="en-GB" sz="1350" dirty="0">
              <a:latin typeface="Comic Sans MS" panose="030F0702030302020204" pitchFamily="66" charset="0"/>
            </a:endParaRPr>
          </a:p>
        </p:txBody>
      </p:sp>
      <p:sp>
        <p:nvSpPr>
          <p:cNvPr id="43" name="TextBox 42"/>
          <p:cNvSpPr txBox="1"/>
          <p:nvPr/>
        </p:nvSpPr>
        <p:spPr>
          <a:xfrm>
            <a:off x="3761911" y="3560206"/>
            <a:ext cx="528005" cy="230832"/>
          </a:xfrm>
          <a:prstGeom prst="rect">
            <a:avLst/>
          </a:prstGeom>
          <a:noFill/>
        </p:spPr>
        <p:txBody>
          <a:bodyPr wrap="square" rtlCol="0">
            <a:spAutoFit/>
          </a:bodyPr>
          <a:lstStyle/>
          <a:p>
            <a:r>
              <a:rPr lang="en-GB" sz="900" b="1" dirty="0">
                <a:solidFill>
                  <a:schemeClr val="bg1"/>
                </a:solidFill>
                <a:latin typeface="Comic Sans MS" panose="030F0702030302020204" pitchFamily="66" charset="0"/>
              </a:rPr>
              <a:t>CBQ</a:t>
            </a:r>
            <a:endParaRPr lang="en-GB" sz="900" b="1" dirty="0">
              <a:solidFill>
                <a:schemeClr val="bg1"/>
              </a:solidFill>
              <a:latin typeface="Comic Sans MS" panose="030F0702030302020204" pitchFamily="66" charset="0"/>
            </a:endParaRPr>
          </a:p>
        </p:txBody>
      </p:sp>
      <p:sp>
        <p:nvSpPr>
          <p:cNvPr id="44" name="TextBox 43"/>
          <p:cNvSpPr txBox="1"/>
          <p:nvPr/>
        </p:nvSpPr>
        <p:spPr>
          <a:xfrm>
            <a:off x="4138673" y="3649207"/>
            <a:ext cx="634260" cy="184666"/>
          </a:xfrm>
          <a:prstGeom prst="rect">
            <a:avLst/>
          </a:prstGeom>
          <a:noFill/>
        </p:spPr>
        <p:txBody>
          <a:bodyPr wrap="square" rtlCol="0">
            <a:spAutoFit/>
          </a:bodyPr>
          <a:lstStyle/>
          <a:p>
            <a:pPr algn="ctr"/>
            <a:r>
              <a:rPr lang="en-GB" sz="600" b="1" dirty="0">
                <a:latin typeface="Comic Sans MS" panose="030F0702030302020204" pitchFamily="66" charset="0"/>
              </a:rPr>
              <a:t>Spec. Cert.</a:t>
            </a:r>
            <a:endParaRPr lang="en-GB" sz="600" b="1" dirty="0">
              <a:latin typeface="Comic Sans MS" panose="030F0702030302020204" pitchFamily="66" charset="0"/>
            </a:endParaRPr>
          </a:p>
        </p:txBody>
      </p:sp>
      <p:sp>
        <p:nvSpPr>
          <p:cNvPr id="45" name="TextBox 44"/>
          <p:cNvSpPr txBox="1"/>
          <p:nvPr/>
        </p:nvSpPr>
        <p:spPr>
          <a:xfrm>
            <a:off x="2971426" y="3489976"/>
            <a:ext cx="777845" cy="369332"/>
          </a:xfrm>
          <a:prstGeom prst="rect">
            <a:avLst/>
          </a:prstGeom>
          <a:noFill/>
        </p:spPr>
        <p:txBody>
          <a:bodyPr wrap="square" rtlCol="0">
            <a:spAutoFit/>
          </a:bodyPr>
          <a:lstStyle/>
          <a:p>
            <a:pPr algn="ctr"/>
            <a:r>
              <a:rPr lang="en-GB" sz="900" b="1" dirty="0">
                <a:solidFill>
                  <a:schemeClr val="bg1"/>
                </a:solidFill>
                <a:latin typeface="Comic Sans MS" panose="030F0702030302020204" pitchFamily="66" charset="0"/>
              </a:rPr>
              <a:t>2ndary VET </a:t>
            </a:r>
            <a:r>
              <a:rPr lang="en-GB" sz="900" b="1" dirty="0" err="1">
                <a:solidFill>
                  <a:schemeClr val="bg1"/>
                </a:solidFill>
                <a:latin typeface="Comic Sans MS" panose="030F0702030302020204" pitchFamily="66" charset="0"/>
              </a:rPr>
              <a:t>Qual</a:t>
            </a:r>
            <a:endParaRPr lang="en-GB" sz="900" b="1" dirty="0">
              <a:solidFill>
                <a:schemeClr val="bg1"/>
              </a:solidFill>
              <a:latin typeface="Comic Sans MS" panose="030F0702030302020204" pitchFamily="66" charset="0"/>
            </a:endParaRPr>
          </a:p>
        </p:txBody>
      </p:sp>
      <p:pic>
        <p:nvPicPr>
          <p:cNvPr id="5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8400" y="853679"/>
            <a:ext cx="1037336" cy="500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75110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0713" y="857250"/>
            <a:ext cx="6479381" cy="514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8400" y="853679"/>
            <a:ext cx="1037336" cy="500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Text Box 2"/>
          <p:cNvSpPr txBox="1">
            <a:spLocks noChangeArrowheads="1"/>
          </p:cNvSpPr>
          <p:nvPr/>
        </p:nvSpPr>
        <p:spPr bwMode="auto">
          <a:xfrm rot="5400000">
            <a:off x="6764493" y="3619653"/>
            <a:ext cx="2089309" cy="303848"/>
          </a:xfrm>
          <a:prstGeom prst="rect">
            <a:avLst/>
          </a:prstGeom>
          <a:solidFill>
            <a:srgbClr val="FFFFFF"/>
          </a:solidFill>
          <a:ln w="9525">
            <a:solidFill>
              <a:srgbClr val="000000"/>
            </a:solidFill>
            <a:miter lim="800000"/>
            <a:headEnd/>
            <a:tailEnd/>
          </a:ln>
        </p:spPr>
        <p:txBody>
          <a:bodyPr rot="0" vert="horz" wrap="square" lIns="68580" tIns="34290" rIns="68580" bIns="34290" anchor="t" anchorCtr="0">
            <a:noAutofit/>
          </a:bodyPr>
          <a:lstStyle/>
          <a:p>
            <a:pPr>
              <a:lnSpc>
                <a:spcPct val="115000"/>
              </a:lnSpc>
              <a:spcAft>
                <a:spcPts val="750"/>
              </a:spcAft>
            </a:pPr>
            <a:r>
              <a:rPr lang="en-GB" sz="1500" dirty="0">
                <a:latin typeface="Calibri"/>
                <a:ea typeface="Calibri"/>
                <a:cs typeface="Times New Roman"/>
              </a:rPr>
              <a:t>developing qualifications</a:t>
            </a:r>
            <a:endParaRPr lang="en-GB" sz="825" dirty="0">
              <a:latin typeface="Calibri"/>
              <a:ea typeface="Calibri"/>
              <a:cs typeface="Times New Roman"/>
            </a:endParaRPr>
          </a:p>
        </p:txBody>
      </p:sp>
      <p:sp>
        <p:nvSpPr>
          <p:cNvPr id="17" name="TextBox 16"/>
          <p:cNvSpPr txBox="1"/>
          <p:nvPr/>
        </p:nvSpPr>
        <p:spPr>
          <a:xfrm>
            <a:off x="1655676" y="1538790"/>
            <a:ext cx="1620180" cy="415498"/>
          </a:xfrm>
          <a:prstGeom prst="rect">
            <a:avLst/>
          </a:prstGeom>
          <a:noFill/>
        </p:spPr>
        <p:txBody>
          <a:bodyPr wrap="square" rtlCol="0">
            <a:spAutoFit/>
          </a:bodyPr>
          <a:lstStyle/>
          <a:p>
            <a:pPr algn="ctr"/>
            <a:r>
              <a:rPr lang="en-GB" sz="1050" dirty="0">
                <a:latin typeface="Comic Sans MS" panose="030F0702030302020204" pitchFamily="66" charset="0"/>
              </a:rPr>
              <a:t>Education Policy Objectives</a:t>
            </a:r>
            <a:endParaRPr lang="en-GB" sz="1050" dirty="0">
              <a:latin typeface="Comic Sans MS" panose="030F0702030302020204" pitchFamily="66" charset="0"/>
            </a:endParaRPr>
          </a:p>
        </p:txBody>
      </p:sp>
      <p:sp>
        <p:nvSpPr>
          <p:cNvPr id="18" name="TextBox 17"/>
          <p:cNvSpPr txBox="1"/>
          <p:nvPr/>
        </p:nvSpPr>
        <p:spPr>
          <a:xfrm>
            <a:off x="3687362" y="1592798"/>
            <a:ext cx="1674186" cy="461665"/>
          </a:xfrm>
          <a:prstGeom prst="rect">
            <a:avLst/>
          </a:prstGeom>
          <a:noFill/>
        </p:spPr>
        <p:txBody>
          <a:bodyPr wrap="square" rtlCol="0">
            <a:spAutoFit/>
          </a:bodyPr>
          <a:lstStyle/>
          <a:p>
            <a:r>
              <a:rPr lang="en-GB" sz="1050" dirty="0">
                <a:latin typeface="Comic Sans MS" pitchFamily="66" charset="0"/>
              </a:rPr>
              <a:t>       </a:t>
            </a:r>
          </a:p>
          <a:p>
            <a:pPr algn="ctr"/>
            <a:r>
              <a:rPr lang="en-GB" sz="1350" dirty="0">
                <a:latin typeface="Comic Sans MS" panose="030F0702030302020204" pitchFamily="66" charset="0"/>
              </a:rPr>
              <a:t>Labour Market</a:t>
            </a:r>
            <a:endParaRPr lang="en-GB" sz="1350" dirty="0">
              <a:latin typeface="Comic Sans MS" panose="030F0702030302020204" pitchFamily="66" charset="0"/>
            </a:endParaRPr>
          </a:p>
        </p:txBody>
      </p:sp>
      <p:sp>
        <p:nvSpPr>
          <p:cNvPr id="19" name="TextBox 18"/>
          <p:cNvSpPr txBox="1"/>
          <p:nvPr/>
        </p:nvSpPr>
        <p:spPr>
          <a:xfrm>
            <a:off x="3683794" y="2408631"/>
            <a:ext cx="1212243" cy="230832"/>
          </a:xfrm>
          <a:prstGeom prst="rect">
            <a:avLst/>
          </a:prstGeom>
          <a:noFill/>
        </p:spPr>
        <p:txBody>
          <a:bodyPr wrap="square" rtlCol="0">
            <a:spAutoFit/>
          </a:bodyPr>
          <a:lstStyle/>
          <a:p>
            <a:pPr algn="ctr"/>
            <a:r>
              <a:rPr lang="en-GB" sz="900" dirty="0">
                <a:latin typeface="Comic Sans MS" panose="030F0702030302020204" pitchFamily="66" charset="0"/>
              </a:rPr>
              <a:t>Skills Anticipation</a:t>
            </a:r>
            <a:endParaRPr lang="en-GB" sz="900" dirty="0">
              <a:latin typeface="Comic Sans MS" panose="030F0702030302020204" pitchFamily="66" charset="0"/>
            </a:endParaRPr>
          </a:p>
        </p:txBody>
      </p:sp>
      <p:sp>
        <p:nvSpPr>
          <p:cNvPr id="20" name="TextBox 19"/>
          <p:cNvSpPr txBox="1"/>
          <p:nvPr/>
        </p:nvSpPr>
        <p:spPr>
          <a:xfrm>
            <a:off x="2931278" y="2864633"/>
            <a:ext cx="461807" cy="253916"/>
          </a:xfrm>
          <a:prstGeom prst="rect">
            <a:avLst/>
          </a:prstGeom>
          <a:noFill/>
        </p:spPr>
        <p:txBody>
          <a:bodyPr wrap="square" rtlCol="0">
            <a:spAutoFit/>
          </a:bodyPr>
          <a:lstStyle/>
          <a:p>
            <a:r>
              <a:rPr lang="en-GB" sz="1050" dirty="0">
                <a:latin typeface="Comic Sans MS" panose="030F0702030302020204" pitchFamily="66" charset="0"/>
              </a:rPr>
              <a:t>OS1</a:t>
            </a:r>
            <a:endParaRPr lang="en-GB" sz="1050" dirty="0">
              <a:latin typeface="Comic Sans MS" panose="030F0702030302020204" pitchFamily="66" charset="0"/>
            </a:endParaRPr>
          </a:p>
        </p:txBody>
      </p:sp>
      <p:sp>
        <p:nvSpPr>
          <p:cNvPr id="21" name="TextBox 20"/>
          <p:cNvSpPr txBox="1"/>
          <p:nvPr/>
        </p:nvSpPr>
        <p:spPr>
          <a:xfrm>
            <a:off x="3683793" y="2864633"/>
            <a:ext cx="515388" cy="253916"/>
          </a:xfrm>
          <a:prstGeom prst="rect">
            <a:avLst/>
          </a:prstGeom>
          <a:noFill/>
        </p:spPr>
        <p:txBody>
          <a:bodyPr wrap="square" rtlCol="0">
            <a:spAutoFit/>
          </a:bodyPr>
          <a:lstStyle/>
          <a:p>
            <a:r>
              <a:rPr lang="en-GB" sz="1050" dirty="0">
                <a:latin typeface="Comic Sans MS" panose="030F0702030302020204" pitchFamily="66" charset="0"/>
              </a:rPr>
              <a:t>OS2</a:t>
            </a:r>
            <a:endParaRPr lang="en-GB" sz="1050" dirty="0">
              <a:latin typeface="Comic Sans MS" panose="030F0702030302020204" pitchFamily="66" charset="0"/>
            </a:endParaRPr>
          </a:p>
        </p:txBody>
      </p:sp>
      <p:sp>
        <p:nvSpPr>
          <p:cNvPr id="22" name="TextBox 21"/>
          <p:cNvSpPr txBox="1"/>
          <p:nvPr/>
        </p:nvSpPr>
        <p:spPr>
          <a:xfrm>
            <a:off x="4480440" y="2864633"/>
            <a:ext cx="595616" cy="253916"/>
          </a:xfrm>
          <a:prstGeom prst="rect">
            <a:avLst/>
          </a:prstGeom>
          <a:noFill/>
        </p:spPr>
        <p:txBody>
          <a:bodyPr wrap="square" rtlCol="0">
            <a:spAutoFit/>
          </a:bodyPr>
          <a:lstStyle/>
          <a:p>
            <a:r>
              <a:rPr lang="en-GB" sz="1050" dirty="0">
                <a:latin typeface="Comic Sans MS" panose="030F0702030302020204" pitchFamily="66" charset="0"/>
              </a:rPr>
              <a:t>OS 3</a:t>
            </a:r>
            <a:endParaRPr lang="en-GB" sz="1050" dirty="0">
              <a:latin typeface="Comic Sans MS" panose="030F0702030302020204" pitchFamily="66" charset="0"/>
            </a:endParaRPr>
          </a:p>
        </p:txBody>
      </p:sp>
      <p:sp>
        <p:nvSpPr>
          <p:cNvPr id="23" name="TextBox 22"/>
          <p:cNvSpPr txBox="1"/>
          <p:nvPr/>
        </p:nvSpPr>
        <p:spPr>
          <a:xfrm>
            <a:off x="1925707" y="2783842"/>
            <a:ext cx="1127047" cy="323165"/>
          </a:xfrm>
          <a:prstGeom prst="rect">
            <a:avLst/>
          </a:prstGeom>
          <a:noFill/>
        </p:spPr>
        <p:txBody>
          <a:bodyPr wrap="square" rtlCol="0">
            <a:spAutoFit/>
          </a:bodyPr>
          <a:lstStyle/>
          <a:p>
            <a:pPr algn="ctr"/>
            <a:r>
              <a:rPr lang="en-GB" sz="750" b="1" dirty="0">
                <a:latin typeface="Comic Sans MS" panose="030F0702030302020204" pitchFamily="66" charset="0"/>
              </a:rPr>
              <a:t>Access &amp; Progression</a:t>
            </a:r>
            <a:endParaRPr lang="en-GB" sz="750" b="1" dirty="0">
              <a:latin typeface="Comic Sans MS" panose="030F0702030302020204" pitchFamily="66" charset="0"/>
            </a:endParaRPr>
          </a:p>
        </p:txBody>
      </p:sp>
      <p:sp>
        <p:nvSpPr>
          <p:cNvPr id="24" name="TextBox 23"/>
          <p:cNvSpPr txBox="1"/>
          <p:nvPr/>
        </p:nvSpPr>
        <p:spPr>
          <a:xfrm>
            <a:off x="2971425" y="3212976"/>
            <a:ext cx="1959015" cy="300082"/>
          </a:xfrm>
          <a:prstGeom prst="rect">
            <a:avLst/>
          </a:prstGeom>
          <a:noFill/>
        </p:spPr>
        <p:txBody>
          <a:bodyPr wrap="square" rtlCol="0">
            <a:spAutoFit/>
          </a:bodyPr>
          <a:lstStyle/>
          <a:p>
            <a:pPr algn="ctr"/>
            <a:r>
              <a:rPr lang="en-GB" sz="1350" dirty="0">
                <a:latin typeface="Comic Sans MS" panose="030F0702030302020204" pitchFamily="66" charset="0"/>
              </a:rPr>
              <a:t>Qualification Types</a:t>
            </a:r>
            <a:endParaRPr lang="en-GB" sz="1350" dirty="0">
              <a:latin typeface="Comic Sans MS" panose="030F0702030302020204" pitchFamily="66" charset="0"/>
            </a:endParaRPr>
          </a:p>
        </p:txBody>
      </p:sp>
      <p:sp>
        <p:nvSpPr>
          <p:cNvPr id="25" name="TextBox 24"/>
          <p:cNvSpPr txBox="1"/>
          <p:nvPr/>
        </p:nvSpPr>
        <p:spPr>
          <a:xfrm>
            <a:off x="3761911" y="3560206"/>
            <a:ext cx="528005" cy="230832"/>
          </a:xfrm>
          <a:prstGeom prst="rect">
            <a:avLst/>
          </a:prstGeom>
          <a:noFill/>
        </p:spPr>
        <p:txBody>
          <a:bodyPr wrap="square" rtlCol="0">
            <a:spAutoFit/>
          </a:bodyPr>
          <a:lstStyle/>
          <a:p>
            <a:r>
              <a:rPr lang="en-GB" sz="900" b="1" dirty="0">
                <a:solidFill>
                  <a:schemeClr val="bg1"/>
                </a:solidFill>
                <a:latin typeface="Comic Sans MS" panose="030F0702030302020204" pitchFamily="66" charset="0"/>
              </a:rPr>
              <a:t>CBQ</a:t>
            </a:r>
            <a:endParaRPr lang="en-GB" sz="900" b="1" dirty="0">
              <a:solidFill>
                <a:schemeClr val="bg1"/>
              </a:solidFill>
              <a:latin typeface="Comic Sans MS" panose="030F0702030302020204" pitchFamily="66" charset="0"/>
            </a:endParaRPr>
          </a:p>
        </p:txBody>
      </p:sp>
      <p:sp>
        <p:nvSpPr>
          <p:cNvPr id="26" name="TextBox 25"/>
          <p:cNvSpPr txBox="1"/>
          <p:nvPr/>
        </p:nvSpPr>
        <p:spPr>
          <a:xfrm>
            <a:off x="4138673" y="3649207"/>
            <a:ext cx="634260" cy="184666"/>
          </a:xfrm>
          <a:prstGeom prst="rect">
            <a:avLst/>
          </a:prstGeom>
          <a:noFill/>
        </p:spPr>
        <p:txBody>
          <a:bodyPr wrap="square" rtlCol="0">
            <a:spAutoFit/>
          </a:bodyPr>
          <a:lstStyle/>
          <a:p>
            <a:pPr algn="ctr"/>
            <a:r>
              <a:rPr lang="en-GB" sz="600" b="1" dirty="0">
                <a:latin typeface="Comic Sans MS" panose="030F0702030302020204" pitchFamily="66" charset="0"/>
              </a:rPr>
              <a:t>Spec. Cert.</a:t>
            </a:r>
            <a:endParaRPr lang="en-GB" sz="600" b="1" dirty="0">
              <a:latin typeface="Comic Sans MS" panose="030F0702030302020204" pitchFamily="66" charset="0"/>
            </a:endParaRPr>
          </a:p>
        </p:txBody>
      </p:sp>
      <p:sp>
        <p:nvSpPr>
          <p:cNvPr id="27" name="TextBox 26"/>
          <p:cNvSpPr txBox="1"/>
          <p:nvPr/>
        </p:nvSpPr>
        <p:spPr>
          <a:xfrm>
            <a:off x="2971426" y="3489976"/>
            <a:ext cx="777845" cy="369332"/>
          </a:xfrm>
          <a:prstGeom prst="rect">
            <a:avLst/>
          </a:prstGeom>
          <a:noFill/>
        </p:spPr>
        <p:txBody>
          <a:bodyPr wrap="square" rtlCol="0">
            <a:spAutoFit/>
          </a:bodyPr>
          <a:lstStyle/>
          <a:p>
            <a:pPr algn="ctr"/>
            <a:r>
              <a:rPr lang="en-GB" sz="900" b="1" dirty="0">
                <a:solidFill>
                  <a:schemeClr val="bg1"/>
                </a:solidFill>
                <a:latin typeface="Comic Sans MS" panose="030F0702030302020204" pitchFamily="66" charset="0"/>
              </a:rPr>
              <a:t>2ndary VET </a:t>
            </a:r>
            <a:r>
              <a:rPr lang="en-GB" sz="900" b="1" dirty="0" err="1">
                <a:solidFill>
                  <a:schemeClr val="bg1"/>
                </a:solidFill>
                <a:latin typeface="Comic Sans MS" panose="030F0702030302020204" pitchFamily="66" charset="0"/>
              </a:rPr>
              <a:t>Qual</a:t>
            </a:r>
            <a:endParaRPr lang="en-GB" sz="900" b="1" dirty="0">
              <a:solidFill>
                <a:schemeClr val="bg1"/>
              </a:solidFill>
              <a:latin typeface="Comic Sans MS" panose="030F0702030302020204" pitchFamily="66" charset="0"/>
            </a:endParaRPr>
          </a:p>
        </p:txBody>
      </p:sp>
      <p:sp>
        <p:nvSpPr>
          <p:cNvPr id="28" name="TextBox 27"/>
          <p:cNvSpPr txBox="1"/>
          <p:nvPr/>
        </p:nvSpPr>
        <p:spPr>
          <a:xfrm>
            <a:off x="3103555" y="3969060"/>
            <a:ext cx="1669378" cy="415498"/>
          </a:xfrm>
          <a:prstGeom prst="rect">
            <a:avLst/>
          </a:prstGeom>
          <a:noFill/>
        </p:spPr>
        <p:txBody>
          <a:bodyPr wrap="square" rtlCol="0">
            <a:spAutoFit/>
          </a:bodyPr>
          <a:lstStyle/>
          <a:p>
            <a:pPr algn="ctr"/>
            <a:r>
              <a:rPr lang="en-GB" sz="1050" dirty="0">
                <a:latin typeface="Comic Sans MS" panose="030F0702030302020204" pitchFamily="66" charset="0"/>
              </a:rPr>
              <a:t>Individual qualification standard</a:t>
            </a:r>
            <a:endParaRPr lang="en-GB" sz="1050" dirty="0">
              <a:latin typeface="Comic Sans MS" panose="030F0702030302020204" pitchFamily="66" charset="0"/>
            </a:endParaRPr>
          </a:p>
        </p:txBody>
      </p:sp>
      <p:pic>
        <p:nvPicPr>
          <p:cNvPr id="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8400" y="853679"/>
            <a:ext cx="1037336" cy="500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17630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406AB4-22D1-4ABB-99CF-8A54ADA954A2}" type="slidenum">
              <a:rPr lang="en-GB" smtClean="0"/>
              <a:t>28</a:t>
            </a:fld>
            <a:endParaRPr lang="en-GB"/>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7842" y="857250"/>
            <a:ext cx="6479381" cy="514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 Box 2"/>
          <p:cNvSpPr txBox="1">
            <a:spLocks noChangeArrowheads="1"/>
          </p:cNvSpPr>
          <p:nvPr/>
        </p:nvSpPr>
        <p:spPr bwMode="auto">
          <a:xfrm rot="5400000">
            <a:off x="6764493" y="3619653"/>
            <a:ext cx="2089309" cy="303848"/>
          </a:xfrm>
          <a:prstGeom prst="rect">
            <a:avLst/>
          </a:prstGeom>
          <a:solidFill>
            <a:srgbClr val="FFFFFF"/>
          </a:solidFill>
          <a:ln w="9525">
            <a:solidFill>
              <a:srgbClr val="000000"/>
            </a:solidFill>
            <a:miter lim="800000"/>
            <a:headEnd/>
            <a:tailEnd/>
          </a:ln>
        </p:spPr>
        <p:txBody>
          <a:bodyPr rot="0" vert="horz" wrap="square" lIns="68580" tIns="34290" rIns="68580" bIns="34290" anchor="t" anchorCtr="0">
            <a:noAutofit/>
          </a:bodyPr>
          <a:lstStyle/>
          <a:p>
            <a:pPr>
              <a:lnSpc>
                <a:spcPct val="115000"/>
              </a:lnSpc>
              <a:spcAft>
                <a:spcPts val="750"/>
              </a:spcAft>
            </a:pPr>
            <a:r>
              <a:rPr lang="en-GB" sz="1500" dirty="0">
                <a:latin typeface="Calibri"/>
                <a:ea typeface="Calibri"/>
                <a:cs typeface="Times New Roman"/>
              </a:rPr>
              <a:t>developing qualifications</a:t>
            </a:r>
            <a:endParaRPr lang="en-GB" sz="825" dirty="0">
              <a:latin typeface="Calibri"/>
              <a:ea typeface="Calibri"/>
              <a:cs typeface="Times New Roman"/>
            </a:endParaRPr>
          </a:p>
        </p:txBody>
      </p:sp>
      <p:sp>
        <p:nvSpPr>
          <p:cNvPr id="5" name="TextBox 4"/>
          <p:cNvSpPr txBox="1"/>
          <p:nvPr/>
        </p:nvSpPr>
        <p:spPr>
          <a:xfrm>
            <a:off x="1655676" y="1538790"/>
            <a:ext cx="1620180" cy="415498"/>
          </a:xfrm>
          <a:prstGeom prst="rect">
            <a:avLst/>
          </a:prstGeom>
          <a:noFill/>
        </p:spPr>
        <p:txBody>
          <a:bodyPr wrap="square" rtlCol="0">
            <a:spAutoFit/>
          </a:bodyPr>
          <a:lstStyle/>
          <a:p>
            <a:pPr algn="ctr"/>
            <a:r>
              <a:rPr lang="en-GB" sz="1050" dirty="0">
                <a:latin typeface="Comic Sans MS" panose="030F0702030302020204" pitchFamily="66" charset="0"/>
              </a:rPr>
              <a:t>Education Policy Objectives</a:t>
            </a:r>
            <a:endParaRPr lang="en-GB" sz="1050" dirty="0">
              <a:latin typeface="Comic Sans MS" panose="030F0702030302020204" pitchFamily="66" charset="0"/>
            </a:endParaRPr>
          </a:p>
        </p:txBody>
      </p:sp>
      <p:sp>
        <p:nvSpPr>
          <p:cNvPr id="6" name="TextBox 5"/>
          <p:cNvSpPr txBox="1"/>
          <p:nvPr/>
        </p:nvSpPr>
        <p:spPr>
          <a:xfrm>
            <a:off x="3687362" y="1592798"/>
            <a:ext cx="1674186" cy="461665"/>
          </a:xfrm>
          <a:prstGeom prst="rect">
            <a:avLst/>
          </a:prstGeom>
          <a:noFill/>
        </p:spPr>
        <p:txBody>
          <a:bodyPr wrap="square" rtlCol="0">
            <a:spAutoFit/>
          </a:bodyPr>
          <a:lstStyle/>
          <a:p>
            <a:r>
              <a:rPr lang="en-GB" sz="1050" dirty="0">
                <a:latin typeface="Comic Sans MS" pitchFamily="66" charset="0"/>
              </a:rPr>
              <a:t>       </a:t>
            </a:r>
          </a:p>
          <a:p>
            <a:pPr algn="ctr"/>
            <a:r>
              <a:rPr lang="en-GB" sz="1350" dirty="0">
                <a:latin typeface="Comic Sans MS" panose="030F0702030302020204" pitchFamily="66" charset="0"/>
              </a:rPr>
              <a:t>Labour Market</a:t>
            </a:r>
            <a:endParaRPr lang="en-GB" sz="1350" dirty="0">
              <a:latin typeface="Comic Sans MS" panose="030F0702030302020204" pitchFamily="66" charset="0"/>
            </a:endParaRPr>
          </a:p>
        </p:txBody>
      </p:sp>
      <p:sp>
        <p:nvSpPr>
          <p:cNvPr id="7" name="TextBox 6"/>
          <p:cNvSpPr txBox="1"/>
          <p:nvPr/>
        </p:nvSpPr>
        <p:spPr>
          <a:xfrm>
            <a:off x="3683794" y="2408631"/>
            <a:ext cx="1212243" cy="230832"/>
          </a:xfrm>
          <a:prstGeom prst="rect">
            <a:avLst/>
          </a:prstGeom>
          <a:noFill/>
        </p:spPr>
        <p:txBody>
          <a:bodyPr wrap="square" rtlCol="0">
            <a:spAutoFit/>
          </a:bodyPr>
          <a:lstStyle/>
          <a:p>
            <a:pPr algn="ctr"/>
            <a:r>
              <a:rPr lang="en-GB" sz="900" dirty="0">
                <a:latin typeface="Comic Sans MS" panose="030F0702030302020204" pitchFamily="66" charset="0"/>
              </a:rPr>
              <a:t>Skills Anticipation</a:t>
            </a:r>
            <a:endParaRPr lang="en-GB" sz="900" dirty="0">
              <a:latin typeface="Comic Sans MS" panose="030F0702030302020204" pitchFamily="66" charset="0"/>
            </a:endParaRPr>
          </a:p>
        </p:txBody>
      </p:sp>
      <p:sp>
        <p:nvSpPr>
          <p:cNvPr id="8" name="TextBox 7"/>
          <p:cNvSpPr txBox="1"/>
          <p:nvPr/>
        </p:nvSpPr>
        <p:spPr>
          <a:xfrm>
            <a:off x="2931278" y="2864633"/>
            <a:ext cx="461807" cy="253916"/>
          </a:xfrm>
          <a:prstGeom prst="rect">
            <a:avLst/>
          </a:prstGeom>
          <a:noFill/>
        </p:spPr>
        <p:txBody>
          <a:bodyPr wrap="square" rtlCol="0">
            <a:spAutoFit/>
          </a:bodyPr>
          <a:lstStyle/>
          <a:p>
            <a:r>
              <a:rPr lang="en-GB" sz="1050" dirty="0">
                <a:latin typeface="Comic Sans MS" panose="030F0702030302020204" pitchFamily="66" charset="0"/>
              </a:rPr>
              <a:t>OS1</a:t>
            </a:r>
            <a:endParaRPr lang="en-GB" sz="1050" dirty="0">
              <a:latin typeface="Comic Sans MS" panose="030F0702030302020204" pitchFamily="66" charset="0"/>
            </a:endParaRPr>
          </a:p>
        </p:txBody>
      </p:sp>
      <p:sp>
        <p:nvSpPr>
          <p:cNvPr id="9" name="TextBox 8"/>
          <p:cNvSpPr txBox="1"/>
          <p:nvPr/>
        </p:nvSpPr>
        <p:spPr>
          <a:xfrm>
            <a:off x="3683793" y="2864633"/>
            <a:ext cx="515388" cy="253916"/>
          </a:xfrm>
          <a:prstGeom prst="rect">
            <a:avLst/>
          </a:prstGeom>
          <a:noFill/>
        </p:spPr>
        <p:txBody>
          <a:bodyPr wrap="square" rtlCol="0">
            <a:spAutoFit/>
          </a:bodyPr>
          <a:lstStyle/>
          <a:p>
            <a:r>
              <a:rPr lang="en-GB" sz="1050" dirty="0">
                <a:latin typeface="Comic Sans MS" panose="030F0702030302020204" pitchFamily="66" charset="0"/>
              </a:rPr>
              <a:t>OS2</a:t>
            </a:r>
            <a:endParaRPr lang="en-GB" sz="1050" dirty="0">
              <a:latin typeface="Comic Sans MS" panose="030F0702030302020204" pitchFamily="66" charset="0"/>
            </a:endParaRPr>
          </a:p>
        </p:txBody>
      </p:sp>
      <p:sp>
        <p:nvSpPr>
          <p:cNvPr id="10" name="TextBox 9"/>
          <p:cNvSpPr txBox="1"/>
          <p:nvPr/>
        </p:nvSpPr>
        <p:spPr>
          <a:xfrm>
            <a:off x="4480440" y="2864633"/>
            <a:ext cx="595616" cy="253916"/>
          </a:xfrm>
          <a:prstGeom prst="rect">
            <a:avLst/>
          </a:prstGeom>
          <a:noFill/>
        </p:spPr>
        <p:txBody>
          <a:bodyPr wrap="square" rtlCol="0">
            <a:spAutoFit/>
          </a:bodyPr>
          <a:lstStyle/>
          <a:p>
            <a:r>
              <a:rPr lang="en-GB" sz="1050" dirty="0">
                <a:latin typeface="Comic Sans MS" panose="030F0702030302020204" pitchFamily="66" charset="0"/>
              </a:rPr>
              <a:t>OS 3</a:t>
            </a:r>
            <a:endParaRPr lang="en-GB" sz="1050" dirty="0">
              <a:latin typeface="Comic Sans MS" panose="030F0702030302020204" pitchFamily="66" charset="0"/>
            </a:endParaRPr>
          </a:p>
        </p:txBody>
      </p:sp>
      <p:sp>
        <p:nvSpPr>
          <p:cNvPr id="11" name="TextBox 10"/>
          <p:cNvSpPr txBox="1"/>
          <p:nvPr/>
        </p:nvSpPr>
        <p:spPr>
          <a:xfrm>
            <a:off x="1925707" y="2783842"/>
            <a:ext cx="1127047" cy="323165"/>
          </a:xfrm>
          <a:prstGeom prst="rect">
            <a:avLst/>
          </a:prstGeom>
          <a:noFill/>
        </p:spPr>
        <p:txBody>
          <a:bodyPr wrap="square" rtlCol="0">
            <a:spAutoFit/>
          </a:bodyPr>
          <a:lstStyle/>
          <a:p>
            <a:pPr algn="ctr"/>
            <a:r>
              <a:rPr lang="en-GB" sz="750" b="1" dirty="0">
                <a:latin typeface="Comic Sans MS" panose="030F0702030302020204" pitchFamily="66" charset="0"/>
              </a:rPr>
              <a:t>Access &amp; Progression</a:t>
            </a:r>
            <a:endParaRPr lang="en-GB" sz="750" b="1" dirty="0">
              <a:latin typeface="Comic Sans MS" panose="030F0702030302020204" pitchFamily="66" charset="0"/>
            </a:endParaRPr>
          </a:p>
        </p:txBody>
      </p:sp>
      <p:sp>
        <p:nvSpPr>
          <p:cNvPr id="12" name="TextBox 11"/>
          <p:cNvSpPr txBox="1"/>
          <p:nvPr/>
        </p:nvSpPr>
        <p:spPr>
          <a:xfrm>
            <a:off x="2971425" y="3212976"/>
            <a:ext cx="1959015" cy="300082"/>
          </a:xfrm>
          <a:prstGeom prst="rect">
            <a:avLst/>
          </a:prstGeom>
          <a:noFill/>
        </p:spPr>
        <p:txBody>
          <a:bodyPr wrap="square" rtlCol="0">
            <a:spAutoFit/>
          </a:bodyPr>
          <a:lstStyle/>
          <a:p>
            <a:pPr algn="ctr"/>
            <a:r>
              <a:rPr lang="en-GB" sz="1350" dirty="0">
                <a:latin typeface="Comic Sans MS" panose="030F0702030302020204" pitchFamily="66" charset="0"/>
              </a:rPr>
              <a:t>Qualification Types</a:t>
            </a:r>
            <a:endParaRPr lang="en-GB" sz="1350" dirty="0">
              <a:latin typeface="Comic Sans MS" panose="030F0702030302020204" pitchFamily="66" charset="0"/>
            </a:endParaRPr>
          </a:p>
        </p:txBody>
      </p:sp>
      <p:sp>
        <p:nvSpPr>
          <p:cNvPr id="13" name="TextBox 12"/>
          <p:cNvSpPr txBox="1"/>
          <p:nvPr/>
        </p:nvSpPr>
        <p:spPr>
          <a:xfrm>
            <a:off x="3761911" y="3560206"/>
            <a:ext cx="528005" cy="230832"/>
          </a:xfrm>
          <a:prstGeom prst="rect">
            <a:avLst/>
          </a:prstGeom>
          <a:noFill/>
        </p:spPr>
        <p:txBody>
          <a:bodyPr wrap="square" rtlCol="0">
            <a:spAutoFit/>
          </a:bodyPr>
          <a:lstStyle/>
          <a:p>
            <a:r>
              <a:rPr lang="en-GB" sz="900" b="1" dirty="0">
                <a:solidFill>
                  <a:schemeClr val="bg1"/>
                </a:solidFill>
                <a:latin typeface="Comic Sans MS" panose="030F0702030302020204" pitchFamily="66" charset="0"/>
              </a:rPr>
              <a:t>CBQ</a:t>
            </a:r>
            <a:endParaRPr lang="en-GB" sz="900" b="1" dirty="0">
              <a:solidFill>
                <a:schemeClr val="bg1"/>
              </a:solidFill>
              <a:latin typeface="Comic Sans MS" panose="030F0702030302020204" pitchFamily="66" charset="0"/>
            </a:endParaRPr>
          </a:p>
        </p:txBody>
      </p:sp>
      <p:sp>
        <p:nvSpPr>
          <p:cNvPr id="14" name="TextBox 13"/>
          <p:cNvSpPr txBox="1"/>
          <p:nvPr/>
        </p:nvSpPr>
        <p:spPr>
          <a:xfrm>
            <a:off x="4138673" y="3649207"/>
            <a:ext cx="634260" cy="184666"/>
          </a:xfrm>
          <a:prstGeom prst="rect">
            <a:avLst/>
          </a:prstGeom>
          <a:noFill/>
        </p:spPr>
        <p:txBody>
          <a:bodyPr wrap="square" rtlCol="0">
            <a:spAutoFit/>
          </a:bodyPr>
          <a:lstStyle/>
          <a:p>
            <a:pPr algn="ctr"/>
            <a:r>
              <a:rPr lang="en-GB" sz="600" b="1" dirty="0">
                <a:latin typeface="Comic Sans MS" panose="030F0702030302020204" pitchFamily="66" charset="0"/>
              </a:rPr>
              <a:t>Spec. Cert.</a:t>
            </a:r>
            <a:endParaRPr lang="en-GB" sz="600" b="1" dirty="0">
              <a:latin typeface="Comic Sans MS" panose="030F0702030302020204" pitchFamily="66" charset="0"/>
            </a:endParaRPr>
          </a:p>
        </p:txBody>
      </p:sp>
      <p:sp>
        <p:nvSpPr>
          <p:cNvPr id="15" name="TextBox 14"/>
          <p:cNvSpPr txBox="1"/>
          <p:nvPr/>
        </p:nvSpPr>
        <p:spPr>
          <a:xfrm>
            <a:off x="2971426" y="3489976"/>
            <a:ext cx="777845" cy="369332"/>
          </a:xfrm>
          <a:prstGeom prst="rect">
            <a:avLst/>
          </a:prstGeom>
          <a:noFill/>
        </p:spPr>
        <p:txBody>
          <a:bodyPr wrap="square" rtlCol="0">
            <a:spAutoFit/>
          </a:bodyPr>
          <a:lstStyle/>
          <a:p>
            <a:pPr algn="ctr"/>
            <a:r>
              <a:rPr lang="en-GB" sz="900" b="1" dirty="0">
                <a:solidFill>
                  <a:schemeClr val="bg1"/>
                </a:solidFill>
                <a:latin typeface="Comic Sans MS" panose="030F0702030302020204" pitchFamily="66" charset="0"/>
              </a:rPr>
              <a:t>2ndary VET </a:t>
            </a:r>
            <a:r>
              <a:rPr lang="en-GB" sz="900" b="1" dirty="0" err="1">
                <a:solidFill>
                  <a:schemeClr val="bg1"/>
                </a:solidFill>
                <a:latin typeface="Comic Sans MS" panose="030F0702030302020204" pitchFamily="66" charset="0"/>
              </a:rPr>
              <a:t>Qual</a:t>
            </a:r>
            <a:endParaRPr lang="en-GB" sz="900" b="1" dirty="0">
              <a:solidFill>
                <a:schemeClr val="bg1"/>
              </a:solidFill>
              <a:latin typeface="Comic Sans MS" panose="030F0702030302020204" pitchFamily="66" charset="0"/>
            </a:endParaRPr>
          </a:p>
        </p:txBody>
      </p:sp>
      <p:sp>
        <p:nvSpPr>
          <p:cNvPr id="16" name="TextBox 15"/>
          <p:cNvSpPr txBox="1"/>
          <p:nvPr/>
        </p:nvSpPr>
        <p:spPr>
          <a:xfrm>
            <a:off x="3103555" y="3969060"/>
            <a:ext cx="1669378" cy="415498"/>
          </a:xfrm>
          <a:prstGeom prst="rect">
            <a:avLst/>
          </a:prstGeom>
          <a:noFill/>
        </p:spPr>
        <p:txBody>
          <a:bodyPr wrap="square" rtlCol="0">
            <a:spAutoFit/>
          </a:bodyPr>
          <a:lstStyle/>
          <a:p>
            <a:pPr algn="ctr"/>
            <a:r>
              <a:rPr lang="en-GB" sz="1050" dirty="0">
                <a:latin typeface="Comic Sans MS" panose="030F0702030302020204" pitchFamily="66" charset="0"/>
              </a:rPr>
              <a:t>Individual qualification standard</a:t>
            </a:r>
            <a:endParaRPr lang="en-GB" sz="1050" dirty="0">
              <a:latin typeface="Comic Sans MS" panose="030F0702030302020204" pitchFamily="66" charset="0"/>
            </a:endParaRPr>
          </a:p>
        </p:txBody>
      </p:sp>
      <p:sp>
        <p:nvSpPr>
          <p:cNvPr id="17" name="TextBox 16"/>
          <p:cNvSpPr txBox="1"/>
          <p:nvPr/>
        </p:nvSpPr>
        <p:spPr>
          <a:xfrm>
            <a:off x="5544109" y="4023068"/>
            <a:ext cx="1095389" cy="392415"/>
          </a:xfrm>
          <a:prstGeom prst="rect">
            <a:avLst/>
          </a:prstGeom>
          <a:noFill/>
        </p:spPr>
        <p:txBody>
          <a:bodyPr wrap="square" rtlCol="0">
            <a:spAutoFit/>
          </a:bodyPr>
          <a:lstStyle/>
          <a:p>
            <a:pPr algn="ctr"/>
            <a:r>
              <a:rPr lang="en-GB" sz="975" dirty="0">
                <a:latin typeface="Comic Sans MS" panose="030F0702030302020204" pitchFamily="66" charset="0"/>
              </a:rPr>
              <a:t>Final Assessment</a:t>
            </a:r>
            <a:endParaRPr lang="en-GB" sz="975" dirty="0">
              <a:latin typeface="Comic Sans MS" panose="030F0702030302020204" pitchFamily="66" charset="0"/>
            </a:endParaRPr>
          </a:p>
        </p:txBody>
      </p:sp>
      <p:pic>
        <p:nvPicPr>
          <p:cNvPr id="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8400" y="853679"/>
            <a:ext cx="1037336" cy="500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44639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406AB4-22D1-4ABB-99CF-8A54ADA954A2}" type="slidenum">
              <a:rPr lang="en-GB" smtClean="0"/>
              <a:t>29</a:t>
            </a:fld>
            <a:endParaRPr lang="en-GB"/>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2" y="853679"/>
            <a:ext cx="6514221" cy="514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 Box 2"/>
          <p:cNvSpPr txBox="1">
            <a:spLocks noChangeArrowheads="1"/>
          </p:cNvSpPr>
          <p:nvPr/>
        </p:nvSpPr>
        <p:spPr bwMode="auto">
          <a:xfrm rot="5400000">
            <a:off x="6764493" y="3619653"/>
            <a:ext cx="2089309" cy="303848"/>
          </a:xfrm>
          <a:prstGeom prst="rect">
            <a:avLst/>
          </a:prstGeom>
          <a:solidFill>
            <a:srgbClr val="FFFFFF"/>
          </a:solidFill>
          <a:ln w="9525">
            <a:solidFill>
              <a:srgbClr val="000000"/>
            </a:solidFill>
            <a:miter lim="800000"/>
            <a:headEnd/>
            <a:tailEnd/>
          </a:ln>
        </p:spPr>
        <p:txBody>
          <a:bodyPr rot="0" vert="horz" wrap="square" lIns="68580" tIns="34290" rIns="68580" bIns="34290" anchor="t" anchorCtr="0">
            <a:noAutofit/>
          </a:bodyPr>
          <a:lstStyle/>
          <a:p>
            <a:pPr>
              <a:lnSpc>
                <a:spcPct val="115000"/>
              </a:lnSpc>
              <a:spcAft>
                <a:spcPts val="750"/>
              </a:spcAft>
            </a:pPr>
            <a:r>
              <a:rPr lang="en-GB" sz="1500" dirty="0">
                <a:latin typeface="Calibri"/>
                <a:ea typeface="Calibri"/>
                <a:cs typeface="Times New Roman"/>
              </a:rPr>
              <a:t>developing qualifications</a:t>
            </a:r>
            <a:endParaRPr lang="en-GB" sz="825" dirty="0">
              <a:latin typeface="Calibri"/>
              <a:ea typeface="Calibri"/>
              <a:cs typeface="Times New Roman"/>
            </a:endParaRPr>
          </a:p>
        </p:txBody>
      </p:sp>
      <p:sp>
        <p:nvSpPr>
          <p:cNvPr id="6" name="TextBox 5"/>
          <p:cNvSpPr txBox="1"/>
          <p:nvPr/>
        </p:nvSpPr>
        <p:spPr>
          <a:xfrm>
            <a:off x="1655676" y="1538790"/>
            <a:ext cx="1620180" cy="415498"/>
          </a:xfrm>
          <a:prstGeom prst="rect">
            <a:avLst/>
          </a:prstGeom>
          <a:noFill/>
        </p:spPr>
        <p:txBody>
          <a:bodyPr wrap="square" rtlCol="0">
            <a:spAutoFit/>
          </a:bodyPr>
          <a:lstStyle/>
          <a:p>
            <a:pPr algn="ctr"/>
            <a:r>
              <a:rPr lang="en-GB" sz="1050" dirty="0">
                <a:latin typeface="Comic Sans MS" panose="030F0702030302020204" pitchFamily="66" charset="0"/>
              </a:rPr>
              <a:t>Education Policy Objectives</a:t>
            </a:r>
            <a:endParaRPr lang="en-GB" sz="1050" dirty="0">
              <a:latin typeface="Comic Sans MS" panose="030F0702030302020204" pitchFamily="66" charset="0"/>
            </a:endParaRPr>
          </a:p>
        </p:txBody>
      </p:sp>
      <p:sp>
        <p:nvSpPr>
          <p:cNvPr id="7" name="TextBox 6"/>
          <p:cNvSpPr txBox="1"/>
          <p:nvPr/>
        </p:nvSpPr>
        <p:spPr>
          <a:xfrm>
            <a:off x="3687362" y="1592798"/>
            <a:ext cx="1674186" cy="461665"/>
          </a:xfrm>
          <a:prstGeom prst="rect">
            <a:avLst/>
          </a:prstGeom>
          <a:noFill/>
        </p:spPr>
        <p:txBody>
          <a:bodyPr wrap="square" rtlCol="0">
            <a:spAutoFit/>
          </a:bodyPr>
          <a:lstStyle/>
          <a:p>
            <a:r>
              <a:rPr lang="en-GB" sz="1050" dirty="0">
                <a:latin typeface="Comic Sans MS" pitchFamily="66" charset="0"/>
              </a:rPr>
              <a:t>       </a:t>
            </a:r>
          </a:p>
          <a:p>
            <a:pPr algn="ctr"/>
            <a:r>
              <a:rPr lang="en-GB" sz="1350" dirty="0">
                <a:latin typeface="Comic Sans MS" panose="030F0702030302020204" pitchFamily="66" charset="0"/>
              </a:rPr>
              <a:t>Labour Market</a:t>
            </a:r>
            <a:endParaRPr lang="en-GB" sz="1350" dirty="0">
              <a:latin typeface="Comic Sans MS" panose="030F0702030302020204" pitchFamily="66" charset="0"/>
            </a:endParaRPr>
          </a:p>
        </p:txBody>
      </p:sp>
      <p:sp>
        <p:nvSpPr>
          <p:cNvPr id="8" name="TextBox 7"/>
          <p:cNvSpPr txBox="1"/>
          <p:nvPr/>
        </p:nvSpPr>
        <p:spPr>
          <a:xfrm>
            <a:off x="3683794" y="2408631"/>
            <a:ext cx="1212243" cy="230832"/>
          </a:xfrm>
          <a:prstGeom prst="rect">
            <a:avLst/>
          </a:prstGeom>
          <a:noFill/>
        </p:spPr>
        <p:txBody>
          <a:bodyPr wrap="square" rtlCol="0">
            <a:spAutoFit/>
          </a:bodyPr>
          <a:lstStyle/>
          <a:p>
            <a:pPr algn="ctr"/>
            <a:r>
              <a:rPr lang="en-GB" sz="900" dirty="0">
                <a:latin typeface="Comic Sans MS" panose="030F0702030302020204" pitchFamily="66" charset="0"/>
              </a:rPr>
              <a:t>Skills Anticipation</a:t>
            </a:r>
            <a:endParaRPr lang="en-GB" sz="900" dirty="0">
              <a:latin typeface="Comic Sans MS" panose="030F0702030302020204" pitchFamily="66" charset="0"/>
            </a:endParaRPr>
          </a:p>
        </p:txBody>
      </p:sp>
      <p:sp>
        <p:nvSpPr>
          <p:cNvPr id="9" name="TextBox 8"/>
          <p:cNvSpPr txBox="1"/>
          <p:nvPr/>
        </p:nvSpPr>
        <p:spPr>
          <a:xfrm>
            <a:off x="2931278" y="2864633"/>
            <a:ext cx="461807" cy="253916"/>
          </a:xfrm>
          <a:prstGeom prst="rect">
            <a:avLst/>
          </a:prstGeom>
          <a:noFill/>
        </p:spPr>
        <p:txBody>
          <a:bodyPr wrap="square" rtlCol="0">
            <a:spAutoFit/>
          </a:bodyPr>
          <a:lstStyle/>
          <a:p>
            <a:r>
              <a:rPr lang="en-GB" sz="1050" dirty="0">
                <a:latin typeface="Comic Sans MS" panose="030F0702030302020204" pitchFamily="66" charset="0"/>
              </a:rPr>
              <a:t>OS1</a:t>
            </a:r>
            <a:endParaRPr lang="en-GB" sz="1050" dirty="0">
              <a:latin typeface="Comic Sans MS" panose="030F0702030302020204" pitchFamily="66" charset="0"/>
            </a:endParaRPr>
          </a:p>
        </p:txBody>
      </p:sp>
      <p:sp>
        <p:nvSpPr>
          <p:cNvPr id="10" name="TextBox 9"/>
          <p:cNvSpPr txBox="1"/>
          <p:nvPr/>
        </p:nvSpPr>
        <p:spPr>
          <a:xfrm>
            <a:off x="3683793" y="2864633"/>
            <a:ext cx="515388" cy="253916"/>
          </a:xfrm>
          <a:prstGeom prst="rect">
            <a:avLst/>
          </a:prstGeom>
          <a:noFill/>
        </p:spPr>
        <p:txBody>
          <a:bodyPr wrap="square" rtlCol="0">
            <a:spAutoFit/>
          </a:bodyPr>
          <a:lstStyle/>
          <a:p>
            <a:r>
              <a:rPr lang="en-GB" sz="1050" dirty="0">
                <a:latin typeface="Comic Sans MS" panose="030F0702030302020204" pitchFamily="66" charset="0"/>
              </a:rPr>
              <a:t>OS2</a:t>
            </a:r>
            <a:endParaRPr lang="en-GB" sz="1050" dirty="0">
              <a:latin typeface="Comic Sans MS" panose="030F0702030302020204" pitchFamily="66" charset="0"/>
            </a:endParaRPr>
          </a:p>
        </p:txBody>
      </p:sp>
      <p:sp>
        <p:nvSpPr>
          <p:cNvPr id="11" name="TextBox 10"/>
          <p:cNvSpPr txBox="1"/>
          <p:nvPr/>
        </p:nvSpPr>
        <p:spPr>
          <a:xfrm>
            <a:off x="4480440" y="2864633"/>
            <a:ext cx="595616" cy="253916"/>
          </a:xfrm>
          <a:prstGeom prst="rect">
            <a:avLst/>
          </a:prstGeom>
          <a:noFill/>
        </p:spPr>
        <p:txBody>
          <a:bodyPr wrap="square" rtlCol="0">
            <a:spAutoFit/>
          </a:bodyPr>
          <a:lstStyle/>
          <a:p>
            <a:r>
              <a:rPr lang="en-GB" sz="1050" dirty="0">
                <a:latin typeface="Comic Sans MS" panose="030F0702030302020204" pitchFamily="66" charset="0"/>
              </a:rPr>
              <a:t>OS 3</a:t>
            </a:r>
            <a:endParaRPr lang="en-GB" sz="1050" dirty="0">
              <a:latin typeface="Comic Sans MS" panose="030F0702030302020204" pitchFamily="66" charset="0"/>
            </a:endParaRPr>
          </a:p>
        </p:txBody>
      </p:sp>
      <p:sp>
        <p:nvSpPr>
          <p:cNvPr id="12" name="TextBox 11"/>
          <p:cNvSpPr txBox="1"/>
          <p:nvPr/>
        </p:nvSpPr>
        <p:spPr>
          <a:xfrm>
            <a:off x="1925707" y="2783842"/>
            <a:ext cx="1127047" cy="323165"/>
          </a:xfrm>
          <a:prstGeom prst="rect">
            <a:avLst/>
          </a:prstGeom>
          <a:noFill/>
        </p:spPr>
        <p:txBody>
          <a:bodyPr wrap="square" rtlCol="0">
            <a:spAutoFit/>
          </a:bodyPr>
          <a:lstStyle/>
          <a:p>
            <a:pPr algn="ctr"/>
            <a:r>
              <a:rPr lang="en-GB" sz="750" b="1" dirty="0">
                <a:latin typeface="Comic Sans MS" panose="030F0702030302020204" pitchFamily="66" charset="0"/>
              </a:rPr>
              <a:t>Access &amp; Progression</a:t>
            </a:r>
            <a:endParaRPr lang="en-GB" sz="750" b="1" dirty="0">
              <a:latin typeface="Comic Sans MS" panose="030F0702030302020204" pitchFamily="66" charset="0"/>
            </a:endParaRPr>
          </a:p>
        </p:txBody>
      </p:sp>
      <p:sp>
        <p:nvSpPr>
          <p:cNvPr id="13" name="TextBox 12"/>
          <p:cNvSpPr txBox="1"/>
          <p:nvPr/>
        </p:nvSpPr>
        <p:spPr>
          <a:xfrm>
            <a:off x="2971425" y="3212976"/>
            <a:ext cx="1959015" cy="300082"/>
          </a:xfrm>
          <a:prstGeom prst="rect">
            <a:avLst/>
          </a:prstGeom>
          <a:noFill/>
        </p:spPr>
        <p:txBody>
          <a:bodyPr wrap="square" rtlCol="0">
            <a:spAutoFit/>
          </a:bodyPr>
          <a:lstStyle/>
          <a:p>
            <a:pPr algn="ctr"/>
            <a:r>
              <a:rPr lang="en-GB" sz="1350" dirty="0">
                <a:latin typeface="Comic Sans MS" panose="030F0702030302020204" pitchFamily="66" charset="0"/>
              </a:rPr>
              <a:t>Qualification Types</a:t>
            </a:r>
            <a:endParaRPr lang="en-GB" sz="1350" dirty="0">
              <a:latin typeface="Comic Sans MS" panose="030F0702030302020204" pitchFamily="66" charset="0"/>
            </a:endParaRPr>
          </a:p>
        </p:txBody>
      </p:sp>
      <p:sp>
        <p:nvSpPr>
          <p:cNvPr id="14" name="TextBox 13"/>
          <p:cNvSpPr txBox="1"/>
          <p:nvPr/>
        </p:nvSpPr>
        <p:spPr>
          <a:xfrm>
            <a:off x="3761911" y="3560206"/>
            <a:ext cx="528005" cy="230832"/>
          </a:xfrm>
          <a:prstGeom prst="rect">
            <a:avLst/>
          </a:prstGeom>
          <a:noFill/>
        </p:spPr>
        <p:txBody>
          <a:bodyPr wrap="square" rtlCol="0">
            <a:spAutoFit/>
          </a:bodyPr>
          <a:lstStyle/>
          <a:p>
            <a:r>
              <a:rPr lang="en-GB" sz="900" b="1" dirty="0">
                <a:solidFill>
                  <a:schemeClr val="bg1"/>
                </a:solidFill>
                <a:latin typeface="Comic Sans MS" panose="030F0702030302020204" pitchFamily="66" charset="0"/>
              </a:rPr>
              <a:t>CBQ</a:t>
            </a:r>
            <a:endParaRPr lang="en-GB" sz="900" b="1" dirty="0">
              <a:solidFill>
                <a:schemeClr val="bg1"/>
              </a:solidFill>
              <a:latin typeface="Comic Sans MS" panose="030F0702030302020204" pitchFamily="66" charset="0"/>
            </a:endParaRPr>
          </a:p>
        </p:txBody>
      </p:sp>
      <p:sp>
        <p:nvSpPr>
          <p:cNvPr id="15" name="TextBox 14"/>
          <p:cNvSpPr txBox="1"/>
          <p:nvPr/>
        </p:nvSpPr>
        <p:spPr>
          <a:xfrm>
            <a:off x="4138673" y="3649207"/>
            <a:ext cx="634260" cy="184666"/>
          </a:xfrm>
          <a:prstGeom prst="rect">
            <a:avLst/>
          </a:prstGeom>
          <a:noFill/>
        </p:spPr>
        <p:txBody>
          <a:bodyPr wrap="square" rtlCol="0">
            <a:spAutoFit/>
          </a:bodyPr>
          <a:lstStyle/>
          <a:p>
            <a:pPr algn="ctr"/>
            <a:r>
              <a:rPr lang="en-GB" sz="600" b="1" dirty="0">
                <a:latin typeface="Comic Sans MS" panose="030F0702030302020204" pitchFamily="66" charset="0"/>
              </a:rPr>
              <a:t>Spec. Cert.</a:t>
            </a:r>
            <a:endParaRPr lang="en-GB" sz="600" b="1" dirty="0">
              <a:latin typeface="Comic Sans MS" panose="030F0702030302020204" pitchFamily="66" charset="0"/>
            </a:endParaRPr>
          </a:p>
        </p:txBody>
      </p:sp>
      <p:sp>
        <p:nvSpPr>
          <p:cNvPr id="16" name="TextBox 15"/>
          <p:cNvSpPr txBox="1"/>
          <p:nvPr/>
        </p:nvSpPr>
        <p:spPr>
          <a:xfrm>
            <a:off x="2971426" y="3489976"/>
            <a:ext cx="777845" cy="369332"/>
          </a:xfrm>
          <a:prstGeom prst="rect">
            <a:avLst/>
          </a:prstGeom>
          <a:noFill/>
        </p:spPr>
        <p:txBody>
          <a:bodyPr wrap="square" rtlCol="0">
            <a:spAutoFit/>
          </a:bodyPr>
          <a:lstStyle/>
          <a:p>
            <a:pPr algn="ctr"/>
            <a:r>
              <a:rPr lang="en-GB" sz="900" b="1" dirty="0">
                <a:solidFill>
                  <a:schemeClr val="bg1"/>
                </a:solidFill>
                <a:latin typeface="Comic Sans MS" panose="030F0702030302020204" pitchFamily="66" charset="0"/>
              </a:rPr>
              <a:t>2ndary VET </a:t>
            </a:r>
            <a:r>
              <a:rPr lang="en-GB" sz="900" b="1" dirty="0" err="1">
                <a:solidFill>
                  <a:schemeClr val="bg1"/>
                </a:solidFill>
                <a:latin typeface="Comic Sans MS" panose="030F0702030302020204" pitchFamily="66" charset="0"/>
              </a:rPr>
              <a:t>Qual</a:t>
            </a:r>
            <a:endParaRPr lang="en-GB" sz="900" b="1" dirty="0">
              <a:solidFill>
                <a:schemeClr val="bg1"/>
              </a:solidFill>
              <a:latin typeface="Comic Sans MS" panose="030F0702030302020204" pitchFamily="66" charset="0"/>
            </a:endParaRPr>
          </a:p>
        </p:txBody>
      </p:sp>
      <p:sp>
        <p:nvSpPr>
          <p:cNvPr id="17" name="TextBox 16"/>
          <p:cNvSpPr txBox="1"/>
          <p:nvPr/>
        </p:nvSpPr>
        <p:spPr>
          <a:xfrm>
            <a:off x="3103555" y="3969060"/>
            <a:ext cx="1669378" cy="415498"/>
          </a:xfrm>
          <a:prstGeom prst="rect">
            <a:avLst/>
          </a:prstGeom>
          <a:noFill/>
        </p:spPr>
        <p:txBody>
          <a:bodyPr wrap="square" rtlCol="0">
            <a:spAutoFit/>
          </a:bodyPr>
          <a:lstStyle/>
          <a:p>
            <a:pPr algn="ctr"/>
            <a:r>
              <a:rPr lang="en-GB" sz="1050" dirty="0">
                <a:latin typeface="Comic Sans MS" panose="030F0702030302020204" pitchFamily="66" charset="0"/>
              </a:rPr>
              <a:t>Individual qualification standard</a:t>
            </a:r>
            <a:endParaRPr lang="en-GB" sz="1050" dirty="0">
              <a:latin typeface="Comic Sans MS" panose="030F0702030302020204" pitchFamily="66" charset="0"/>
            </a:endParaRPr>
          </a:p>
        </p:txBody>
      </p:sp>
      <p:sp>
        <p:nvSpPr>
          <p:cNvPr id="18" name="TextBox 17"/>
          <p:cNvSpPr txBox="1"/>
          <p:nvPr/>
        </p:nvSpPr>
        <p:spPr>
          <a:xfrm>
            <a:off x="5544109" y="4023068"/>
            <a:ext cx="1095389" cy="392415"/>
          </a:xfrm>
          <a:prstGeom prst="rect">
            <a:avLst/>
          </a:prstGeom>
          <a:noFill/>
        </p:spPr>
        <p:txBody>
          <a:bodyPr wrap="square" rtlCol="0">
            <a:spAutoFit/>
          </a:bodyPr>
          <a:lstStyle/>
          <a:p>
            <a:pPr algn="ctr"/>
            <a:r>
              <a:rPr lang="en-GB" sz="975" dirty="0">
                <a:latin typeface="Comic Sans MS" panose="030F0702030302020204" pitchFamily="66" charset="0"/>
              </a:rPr>
              <a:t>Final Assessment</a:t>
            </a:r>
            <a:endParaRPr lang="en-GB" sz="975" dirty="0">
              <a:latin typeface="Comic Sans MS" panose="030F0702030302020204" pitchFamily="66" charset="0"/>
            </a:endParaRPr>
          </a:p>
        </p:txBody>
      </p:sp>
      <p:sp>
        <p:nvSpPr>
          <p:cNvPr id="19" name="TextBox 18"/>
          <p:cNvSpPr txBox="1"/>
          <p:nvPr/>
        </p:nvSpPr>
        <p:spPr>
          <a:xfrm>
            <a:off x="3052753" y="4440741"/>
            <a:ext cx="1566174" cy="415498"/>
          </a:xfrm>
          <a:prstGeom prst="rect">
            <a:avLst/>
          </a:prstGeom>
          <a:noFill/>
        </p:spPr>
        <p:txBody>
          <a:bodyPr wrap="square" rtlCol="0">
            <a:spAutoFit/>
          </a:bodyPr>
          <a:lstStyle/>
          <a:p>
            <a:pPr algn="ctr"/>
            <a:r>
              <a:rPr lang="en-GB" sz="1050" dirty="0">
                <a:latin typeface="Comic Sans MS" panose="030F0702030302020204" pitchFamily="66" charset="0"/>
              </a:rPr>
              <a:t>Educational standard Basic study plan</a:t>
            </a:r>
            <a:endParaRPr lang="en-GB" sz="1050" dirty="0">
              <a:latin typeface="Comic Sans MS" panose="030F0702030302020204" pitchFamily="66" charset="0"/>
            </a:endParaRPr>
          </a:p>
        </p:txBody>
      </p:sp>
      <p:sp>
        <p:nvSpPr>
          <p:cNvPr id="20" name="TextBox 19"/>
          <p:cNvSpPr txBox="1"/>
          <p:nvPr/>
        </p:nvSpPr>
        <p:spPr>
          <a:xfrm>
            <a:off x="3131734" y="4874496"/>
            <a:ext cx="1408213" cy="369332"/>
          </a:xfrm>
          <a:prstGeom prst="rect">
            <a:avLst/>
          </a:prstGeom>
          <a:noFill/>
        </p:spPr>
        <p:txBody>
          <a:bodyPr wrap="square" rtlCol="0">
            <a:spAutoFit/>
          </a:bodyPr>
          <a:lstStyle/>
          <a:p>
            <a:pPr algn="ctr"/>
            <a:r>
              <a:rPr lang="en-GB" sz="900" dirty="0">
                <a:latin typeface="Comic Sans MS" panose="030F0702030302020204" pitchFamily="66" charset="0"/>
              </a:rPr>
              <a:t>Study programme of provider</a:t>
            </a:r>
            <a:endParaRPr lang="en-GB" sz="900" dirty="0">
              <a:latin typeface="Comic Sans MS" panose="030F0702030302020204" pitchFamily="66" charset="0"/>
            </a:endParaRPr>
          </a:p>
        </p:txBody>
      </p:sp>
      <p:sp>
        <p:nvSpPr>
          <p:cNvPr id="21" name="TextBox 20"/>
          <p:cNvSpPr txBox="1"/>
          <p:nvPr/>
        </p:nvSpPr>
        <p:spPr>
          <a:xfrm>
            <a:off x="5564959" y="4618438"/>
            <a:ext cx="1080120" cy="415498"/>
          </a:xfrm>
          <a:prstGeom prst="rect">
            <a:avLst/>
          </a:prstGeom>
          <a:noFill/>
        </p:spPr>
        <p:txBody>
          <a:bodyPr wrap="square" rtlCol="0">
            <a:spAutoFit/>
          </a:bodyPr>
          <a:lstStyle/>
          <a:p>
            <a:pPr algn="ctr"/>
            <a:r>
              <a:rPr lang="en-GB" sz="1050" dirty="0">
                <a:latin typeface="Comic Sans MS" panose="030F0702030302020204" pitchFamily="66" charset="0"/>
              </a:rPr>
              <a:t>Taught curriculum</a:t>
            </a:r>
            <a:endParaRPr lang="en-GB" sz="1050" dirty="0">
              <a:latin typeface="Comic Sans MS" panose="030F0702030302020204" pitchFamily="66" charset="0"/>
            </a:endParaRPr>
          </a:p>
        </p:txBody>
      </p:sp>
      <p:pic>
        <p:nvPicPr>
          <p:cNvPr id="2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8400" y="853679"/>
            <a:ext cx="1037336" cy="500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37546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406AB4-22D1-4ABB-99CF-8A54ADA954A2}" type="slidenum">
              <a:rPr lang="en-GB" smtClean="0"/>
              <a:t>30</a:t>
            </a:fld>
            <a:endParaRPr lang="en-GB"/>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9996" y="857250"/>
            <a:ext cx="6500813" cy="514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 Box 2"/>
          <p:cNvSpPr txBox="1">
            <a:spLocks noChangeArrowheads="1"/>
          </p:cNvSpPr>
          <p:nvPr/>
        </p:nvSpPr>
        <p:spPr bwMode="auto">
          <a:xfrm rot="5400000">
            <a:off x="6764493" y="3619653"/>
            <a:ext cx="2089309" cy="303848"/>
          </a:xfrm>
          <a:prstGeom prst="rect">
            <a:avLst/>
          </a:prstGeom>
          <a:solidFill>
            <a:srgbClr val="FFFFFF"/>
          </a:solidFill>
          <a:ln w="9525">
            <a:solidFill>
              <a:srgbClr val="000000"/>
            </a:solidFill>
            <a:miter lim="800000"/>
            <a:headEnd/>
            <a:tailEnd/>
          </a:ln>
        </p:spPr>
        <p:txBody>
          <a:bodyPr rot="0" vert="horz" wrap="square" lIns="68580" tIns="34290" rIns="68580" bIns="34290" anchor="t" anchorCtr="0">
            <a:noAutofit/>
          </a:bodyPr>
          <a:lstStyle/>
          <a:p>
            <a:pPr>
              <a:lnSpc>
                <a:spcPct val="115000"/>
              </a:lnSpc>
              <a:spcAft>
                <a:spcPts val="750"/>
              </a:spcAft>
            </a:pPr>
            <a:r>
              <a:rPr lang="en-GB" sz="1500" dirty="0">
                <a:latin typeface="Calibri"/>
                <a:ea typeface="Calibri"/>
                <a:cs typeface="Times New Roman"/>
              </a:rPr>
              <a:t>developing qualifications</a:t>
            </a:r>
            <a:endParaRPr lang="en-GB" sz="825" dirty="0">
              <a:latin typeface="Calibri"/>
              <a:ea typeface="Calibri"/>
              <a:cs typeface="Times New Roman"/>
            </a:endParaRPr>
          </a:p>
        </p:txBody>
      </p:sp>
      <p:sp>
        <p:nvSpPr>
          <p:cNvPr id="5" name="TextBox 4"/>
          <p:cNvSpPr txBox="1"/>
          <p:nvPr/>
        </p:nvSpPr>
        <p:spPr>
          <a:xfrm>
            <a:off x="1655676" y="1538790"/>
            <a:ext cx="1620180" cy="415498"/>
          </a:xfrm>
          <a:prstGeom prst="rect">
            <a:avLst/>
          </a:prstGeom>
          <a:noFill/>
        </p:spPr>
        <p:txBody>
          <a:bodyPr wrap="square" rtlCol="0">
            <a:spAutoFit/>
          </a:bodyPr>
          <a:lstStyle/>
          <a:p>
            <a:pPr algn="ctr"/>
            <a:r>
              <a:rPr lang="en-GB" sz="1050" dirty="0">
                <a:latin typeface="Comic Sans MS" panose="030F0702030302020204" pitchFamily="66" charset="0"/>
              </a:rPr>
              <a:t>Education Policy Objectives</a:t>
            </a:r>
            <a:endParaRPr lang="en-GB" sz="1050" dirty="0">
              <a:latin typeface="Comic Sans MS" panose="030F0702030302020204" pitchFamily="66" charset="0"/>
            </a:endParaRPr>
          </a:p>
        </p:txBody>
      </p:sp>
      <p:sp>
        <p:nvSpPr>
          <p:cNvPr id="6" name="TextBox 5"/>
          <p:cNvSpPr txBox="1"/>
          <p:nvPr/>
        </p:nvSpPr>
        <p:spPr>
          <a:xfrm>
            <a:off x="3687362" y="1592798"/>
            <a:ext cx="1674186" cy="461665"/>
          </a:xfrm>
          <a:prstGeom prst="rect">
            <a:avLst/>
          </a:prstGeom>
          <a:noFill/>
        </p:spPr>
        <p:txBody>
          <a:bodyPr wrap="square" rtlCol="0">
            <a:spAutoFit/>
          </a:bodyPr>
          <a:lstStyle/>
          <a:p>
            <a:r>
              <a:rPr lang="en-GB" sz="1050" dirty="0">
                <a:latin typeface="Comic Sans MS" pitchFamily="66" charset="0"/>
              </a:rPr>
              <a:t>       </a:t>
            </a:r>
          </a:p>
          <a:p>
            <a:pPr algn="ctr"/>
            <a:r>
              <a:rPr lang="en-GB" sz="1350" dirty="0">
                <a:latin typeface="Comic Sans MS" panose="030F0702030302020204" pitchFamily="66" charset="0"/>
              </a:rPr>
              <a:t>Labour Market</a:t>
            </a:r>
            <a:endParaRPr lang="en-GB" sz="1350" dirty="0">
              <a:latin typeface="Comic Sans MS" panose="030F0702030302020204" pitchFamily="66" charset="0"/>
            </a:endParaRPr>
          </a:p>
        </p:txBody>
      </p:sp>
      <p:sp>
        <p:nvSpPr>
          <p:cNvPr id="7" name="TextBox 6"/>
          <p:cNvSpPr txBox="1"/>
          <p:nvPr/>
        </p:nvSpPr>
        <p:spPr>
          <a:xfrm>
            <a:off x="3683794" y="2408631"/>
            <a:ext cx="1212243" cy="230832"/>
          </a:xfrm>
          <a:prstGeom prst="rect">
            <a:avLst/>
          </a:prstGeom>
          <a:noFill/>
        </p:spPr>
        <p:txBody>
          <a:bodyPr wrap="square" rtlCol="0">
            <a:spAutoFit/>
          </a:bodyPr>
          <a:lstStyle/>
          <a:p>
            <a:pPr algn="ctr"/>
            <a:r>
              <a:rPr lang="en-GB" sz="900" dirty="0">
                <a:latin typeface="Comic Sans MS" panose="030F0702030302020204" pitchFamily="66" charset="0"/>
              </a:rPr>
              <a:t>Skills Anticipation</a:t>
            </a:r>
            <a:endParaRPr lang="en-GB" sz="900" dirty="0">
              <a:latin typeface="Comic Sans MS" panose="030F0702030302020204" pitchFamily="66" charset="0"/>
            </a:endParaRPr>
          </a:p>
        </p:txBody>
      </p:sp>
      <p:sp>
        <p:nvSpPr>
          <p:cNvPr id="8" name="TextBox 7"/>
          <p:cNvSpPr txBox="1"/>
          <p:nvPr/>
        </p:nvSpPr>
        <p:spPr>
          <a:xfrm>
            <a:off x="2931278" y="2864633"/>
            <a:ext cx="461807" cy="253916"/>
          </a:xfrm>
          <a:prstGeom prst="rect">
            <a:avLst/>
          </a:prstGeom>
          <a:noFill/>
        </p:spPr>
        <p:txBody>
          <a:bodyPr wrap="square" rtlCol="0">
            <a:spAutoFit/>
          </a:bodyPr>
          <a:lstStyle/>
          <a:p>
            <a:r>
              <a:rPr lang="en-GB" sz="1050" dirty="0">
                <a:latin typeface="Comic Sans MS" panose="030F0702030302020204" pitchFamily="66" charset="0"/>
              </a:rPr>
              <a:t>OS1</a:t>
            </a:r>
            <a:endParaRPr lang="en-GB" sz="1050" dirty="0">
              <a:latin typeface="Comic Sans MS" panose="030F0702030302020204" pitchFamily="66" charset="0"/>
            </a:endParaRPr>
          </a:p>
        </p:txBody>
      </p:sp>
      <p:sp>
        <p:nvSpPr>
          <p:cNvPr id="9" name="TextBox 8"/>
          <p:cNvSpPr txBox="1"/>
          <p:nvPr/>
        </p:nvSpPr>
        <p:spPr>
          <a:xfrm>
            <a:off x="3683793" y="2864633"/>
            <a:ext cx="515388" cy="253916"/>
          </a:xfrm>
          <a:prstGeom prst="rect">
            <a:avLst/>
          </a:prstGeom>
          <a:noFill/>
        </p:spPr>
        <p:txBody>
          <a:bodyPr wrap="square" rtlCol="0">
            <a:spAutoFit/>
          </a:bodyPr>
          <a:lstStyle/>
          <a:p>
            <a:r>
              <a:rPr lang="en-GB" sz="1050" dirty="0">
                <a:latin typeface="Comic Sans MS" panose="030F0702030302020204" pitchFamily="66" charset="0"/>
              </a:rPr>
              <a:t>OS2</a:t>
            </a:r>
            <a:endParaRPr lang="en-GB" sz="1050" dirty="0">
              <a:latin typeface="Comic Sans MS" panose="030F0702030302020204" pitchFamily="66" charset="0"/>
            </a:endParaRPr>
          </a:p>
        </p:txBody>
      </p:sp>
      <p:sp>
        <p:nvSpPr>
          <p:cNvPr id="10" name="TextBox 9"/>
          <p:cNvSpPr txBox="1"/>
          <p:nvPr/>
        </p:nvSpPr>
        <p:spPr>
          <a:xfrm>
            <a:off x="4480440" y="2864633"/>
            <a:ext cx="595616" cy="253916"/>
          </a:xfrm>
          <a:prstGeom prst="rect">
            <a:avLst/>
          </a:prstGeom>
          <a:noFill/>
        </p:spPr>
        <p:txBody>
          <a:bodyPr wrap="square" rtlCol="0">
            <a:spAutoFit/>
          </a:bodyPr>
          <a:lstStyle/>
          <a:p>
            <a:r>
              <a:rPr lang="en-GB" sz="1050" dirty="0">
                <a:latin typeface="Comic Sans MS" panose="030F0702030302020204" pitchFamily="66" charset="0"/>
              </a:rPr>
              <a:t>OS 3</a:t>
            </a:r>
            <a:endParaRPr lang="en-GB" sz="1050" dirty="0">
              <a:latin typeface="Comic Sans MS" panose="030F0702030302020204" pitchFamily="66" charset="0"/>
            </a:endParaRPr>
          </a:p>
        </p:txBody>
      </p:sp>
      <p:sp>
        <p:nvSpPr>
          <p:cNvPr id="11" name="TextBox 10"/>
          <p:cNvSpPr txBox="1"/>
          <p:nvPr/>
        </p:nvSpPr>
        <p:spPr>
          <a:xfrm>
            <a:off x="1925707" y="2783842"/>
            <a:ext cx="1127047" cy="323165"/>
          </a:xfrm>
          <a:prstGeom prst="rect">
            <a:avLst/>
          </a:prstGeom>
          <a:noFill/>
        </p:spPr>
        <p:txBody>
          <a:bodyPr wrap="square" rtlCol="0">
            <a:spAutoFit/>
          </a:bodyPr>
          <a:lstStyle/>
          <a:p>
            <a:pPr algn="ctr"/>
            <a:r>
              <a:rPr lang="en-GB" sz="750" b="1" dirty="0">
                <a:latin typeface="Comic Sans MS" panose="030F0702030302020204" pitchFamily="66" charset="0"/>
              </a:rPr>
              <a:t>Access &amp; Progression</a:t>
            </a:r>
            <a:endParaRPr lang="en-GB" sz="750" b="1" dirty="0">
              <a:latin typeface="Comic Sans MS" panose="030F0702030302020204" pitchFamily="66" charset="0"/>
            </a:endParaRPr>
          </a:p>
        </p:txBody>
      </p:sp>
      <p:sp>
        <p:nvSpPr>
          <p:cNvPr id="12" name="TextBox 11"/>
          <p:cNvSpPr txBox="1"/>
          <p:nvPr/>
        </p:nvSpPr>
        <p:spPr>
          <a:xfrm>
            <a:off x="2971425" y="3212976"/>
            <a:ext cx="1959015" cy="300082"/>
          </a:xfrm>
          <a:prstGeom prst="rect">
            <a:avLst/>
          </a:prstGeom>
          <a:noFill/>
        </p:spPr>
        <p:txBody>
          <a:bodyPr wrap="square" rtlCol="0">
            <a:spAutoFit/>
          </a:bodyPr>
          <a:lstStyle/>
          <a:p>
            <a:pPr algn="ctr"/>
            <a:r>
              <a:rPr lang="en-GB" sz="1350" dirty="0">
                <a:latin typeface="Comic Sans MS" panose="030F0702030302020204" pitchFamily="66" charset="0"/>
              </a:rPr>
              <a:t>Qualification Types</a:t>
            </a:r>
            <a:endParaRPr lang="en-GB" sz="1350" dirty="0">
              <a:latin typeface="Comic Sans MS" panose="030F0702030302020204" pitchFamily="66" charset="0"/>
            </a:endParaRPr>
          </a:p>
        </p:txBody>
      </p:sp>
      <p:sp>
        <p:nvSpPr>
          <p:cNvPr id="13" name="TextBox 12"/>
          <p:cNvSpPr txBox="1"/>
          <p:nvPr/>
        </p:nvSpPr>
        <p:spPr>
          <a:xfrm>
            <a:off x="3761911" y="3560206"/>
            <a:ext cx="528005" cy="230832"/>
          </a:xfrm>
          <a:prstGeom prst="rect">
            <a:avLst/>
          </a:prstGeom>
          <a:noFill/>
        </p:spPr>
        <p:txBody>
          <a:bodyPr wrap="square" rtlCol="0">
            <a:spAutoFit/>
          </a:bodyPr>
          <a:lstStyle/>
          <a:p>
            <a:r>
              <a:rPr lang="en-GB" sz="900" b="1" dirty="0">
                <a:solidFill>
                  <a:schemeClr val="bg1"/>
                </a:solidFill>
                <a:latin typeface="Comic Sans MS" panose="030F0702030302020204" pitchFamily="66" charset="0"/>
              </a:rPr>
              <a:t>CBQ</a:t>
            </a:r>
            <a:endParaRPr lang="en-GB" sz="900" b="1" dirty="0">
              <a:solidFill>
                <a:schemeClr val="bg1"/>
              </a:solidFill>
              <a:latin typeface="Comic Sans MS" panose="030F0702030302020204" pitchFamily="66" charset="0"/>
            </a:endParaRPr>
          </a:p>
        </p:txBody>
      </p:sp>
      <p:sp>
        <p:nvSpPr>
          <p:cNvPr id="14" name="TextBox 13"/>
          <p:cNvSpPr txBox="1"/>
          <p:nvPr/>
        </p:nvSpPr>
        <p:spPr>
          <a:xfrm>
            <a:off x="4138673" y="3649207"/>
            <a:ext cx="634260" cy="184666"/>
          </a:xfrm>
          <a:prstGeom prst="rect">
            <a:avLst/>
          </a:prstGeom>
          <a:noFill/>
        </p:spPr>
        <p:txBody>
          <a:bodyPr wrap="square" rtlCol="0">
            <a:spAutoFit/>
          </a:bodyPr>
          <a:lstStyle/>
          <a:p>
            <a:pPr algn="ctr"/>
            <a:r>
              <a:rPr lang="en-GB" sz="600" b="1" dirty="0">
                <a:latin typeface="Comic Sans MS" panose="030F0702030302020204" pitchFamily="66" charset="0"/>
              </a:rPr>
              <a:t>Spec. Cert.</a:t>
            </a:r>
            <a:endParaRPr lang="en-GB" sz="600" b="1" dirty="0">
              <a:latin typeface="Comic Sans MS" panose="030F0702030302020204" pitchFamily="66" charset="0"/>
            </a:endParaRPr>
          </a:p>
        </p:txBody>
      </p:sp>
      <p:sp>
        <p:nvSpPr>
          <p:cNvPr id="15" name="TextBox 14"/>
          <p:cNvSpPr txBox="1"/>
          <p:nvPr/>
        </p:nvSpPr>
        <p:spPr>
          <a:xfrm>
            <a:off x="2971426" y="3489976"/>
            <a:ext cx="777845" cy="369332"/>
          </a:xfrm>
          <a:prstGeom prst="rect">
            <a:avLst/>
          </a:prstGeom>
          <a:noFill/>
        </p:spPr>
        <p:txBody>
          <a:bodyPr wrap="square" rtlCol="0">
            <a:spAutoFit/>
          </a:bodyPr>
          <a:lstStyle/>
          <a:p>
            <a:pPr algn="ctr"/>
            <a:r>
              <a:rPr lang="en-GB" sz="900" b="1" dirty="0">
                <a:solidFill>
                  <a:schemeClr val="bg1"/>
                </a:solidFill>
                <a:latin typeface="Comic Sans MS" panose="030F0702030302020204" pitchFamily="66" charset="0"/>
              </a:rPr>
              <a:t>2ndary VET </a:t>
            </a:r>
            <a:r>
              <a:rPr lang="en-GB" sz="900" b="1" dirty="0" err="1">
                <a:solidFill>
                  <a:schemeClr val="bg1"/>
                </a:solidFill>
                <a:latin typeface="Comic Sans MS" panose="030F0702030302020204" pitchFamily="66" charset="0"/>
              </a:rPr>
              <a:t>Qual</a:t>
            </a:r>
            <a:endParaRPr lang="en-GB" sz="900" b="1" dirty="0">
              <a:solidFill>
                <a:schemeClr val="bg1"/>
              </a:solidFill>
              <a:latin typeface="Comic Sans MS" panose="030F0702030302020204" pitchFamily="66" charset="0"/>
            </a:endParaRPr>
          </a:p>
        </p:txBody>
      </p:sp>
      <p:sp>
        <p:nvSpPr>
          <p:cNvPr id="16" name="TextBox 15"/>
          <p:cNvSpPr txBox="1"/>
          <p:nvPr/>
        </p:nvSpPr>
        <p:spPr>
          <a:xfrm>
            <a:off x="3103555" y="3969060"/>
            <a:ext cx="1669378" cy="415498"/>
          </a:xfrm>
          <a:prstGeom prst="rect">
            <a:avLst/>
          </a:prstGeom>
          <a:noFill/>
        </p:spPr>
        <p:txBody>
          <a:bodyPr wrap="square" rtlCol="0">
            <a:spAutoFit/>
          </a:bodyPr>
          <a:lstStyle/>
          <a:p>
            <a:pPr algn="ctr"/>
            <a:r>
              <a:rPr lang="en-GB" sz="1050" dirty="0">
                <a:latin typeface="Comic Sans MS" panose="030F0702030302020204" pitchFamily="66" charset="0"/>
              </a:rPr>
              <a:t>Individual qualification standard</a:t>
            </a:r>
            <a:endParaRPr lang="en-GB" sz="1050" dirty="0">
              <a:latin typeface="Comic Sans MS" panose="030F0702030302020204" pitchFamily="66" charset="0"/>
            </a:endParaRPr>
          </a:p>
        </p:txBody>
      </p:sp>
      <p:sp>
        <p:nvSpPr>
          <p:cNvPr id="17" name="TextBox 16"/>
          <p:cNvSpPr txBox="1"/>
          <p:nvPr/>
        </p:nvSpPr>
        <p:spPr>
          <a:xfrm>
            <a:off x="5544109" y="4023068"/>
            <a:ext cx="1095389" cy="392415"/>
          </a:xfrm>
          <a:prstGeom prst="rect">
            <a:avLst/>
          </a:prstGeom>
          <a:noFill/>
        </p:spPr>
        <p:txBody>
          <a:bodyPr wrap="square" rtlCol="0">
            <a:spAutoFit/>
          </a:bodyPr>
          <a:lstStyle/>
          <a:p>
            <a:pPr algn="ctr"/>
            <a:r>
              <a:rPr lang="en-GB" sz="975" dirty="0">
                <a:latin typeface="Comic Sans MS" panose="030F0702030302020204" pitchFamily="66" charset="0"/>
              </a:rPr>
              <a:t>Final Assessment</a:t>
            </a:r>
            <a:endParaRPr lang="en-GB" sz="975" dirty="0">
              <a:latin typeface="Comic Sans MS" panose="030F0702030302020204" pitchFamily="66" charset="0"/>
            </a:endParaRPr>
          </a:p>
        </p:txBody>
      </p:sp>
      <p:sp>
        <p:nvSpPr>
          <p:cNvPr id="18" name="TextBox 17"/>
          <p:cNvSpPr txBox="1"/>
          <p:nvPr/>
        </p:nvSpPr>
        <p:spPr>
          <a:xfrm>
            <a:off x="3052753" y="4440741"/>
            <a:ext cx="1566174" cy="415498"/>
          </a:xfrm>
          <a:prstGeom prst="rect">
            <a:avLst/>
          </a:prstGeom>
          <a:noFill/>
        </p:spPr>
        <p:txBody>
          <a:bodyPr wrap="square" rtlCol="0">
            <a:spAutoFit/>
          </a:bodyPr>
          <a:lstStyle/>
          <a:p>
            <a:pPr algn="ctr"/>
            <a:r>
              <a:rPr lang="en-GB" sz="1050" dirty="0">
                <a:latin typeface="Comic Sans MS" panose="030F0702030302020204" pitchFamily="66" charset="0"/>
              </a:rPr>
              <a:t>Educational standard Basic study plan</a:t>
            </a:r>
            <a:endParaRPr lang="en-GB" sz="1050" dirty="0">
              <a:latin typeface="Comic Sans MS" panose="030F0702030302020204" pitchFamily="66" charset="0"/>
            </a:endParaRPr>
          </a:p>
        </p:txBody>
      </p:sp>
      <p:sp>
        <p:nvSpPr>
          <p:cNvPr id="19" name="TextBox 18"/>
          <p:cNvSpPr txBox="1"/>
          <p:nvPr/>
        </p:nvSpPr>
        <p:spPr>
          <a:xfrm>
            <a:off x="3131734" y="4874496"/>
            <a:ext cx="1408213" cy="369332"/>
          </a:xfrm>
          <a:prstGeom prst="rect">
            <a:avLst/>
          </a:prstGeom>
          <a:noFill/>
        </p:spPr>
        <p:txBody>
          <a:bodyPr wrap="square" rtlCol="0">
            <a:spAutoFit/>
          </a:bodyPr>
          <a:lstStyle/>
          <a:p>
            <a:pPr algn="ctr"/>
            <a:r>
              <a:rPr lang="en-GB" sz="900" dirty="0">
                <a:latin typeface="Comic Sans MS" panose="030F0702030302020204" pitchFamily="66" charset="0"/>
              </a:rPr>
              <a:t>Study programme of provider</a:t>
            </a:r>
            <a:endParaRPr lang="en-GB" sz="900" dirty="0">
              <a:latin typeface="Comic Sans MS" panose="030F0702030302020204" pitchFamily="66" charset="0"/>
            </a:endParaRPr>
          </a:p>
        </p:txBody>
      </p:sp>
      <p:sp>
        <p:nvSpPr>
          <p:cNvPr id="20" name="TextBox 19"/>
          <p:cNvSpPr txBox="1"/>
          <p:nvPr/>
        </p:nvSpPr>
        <p:spPr>
          <a:xfrm>
            <a:off x="5564959" y="4618438"/>
            <a:ext cx="1080120" cy="415498"/>
          </a:xfrm>
          <a:prstGeom prst="rect">
            <a:avLst/>
          </a:prstGeom>
          <a:noFill/>
        </p:spPr>
        <p:txBody>
          <a:bodyPr wrap="square" rtlCol="0">
            <a:spAutoFit/>
          </a:bodyPr>
          <a:lstStyle/>
          <a:p>
            <a:pPr algn="ctr"/>
            <a:r>
              <a:rPr lang="en-GB" sz="1050" dirty="0">
                <a:latin typeface="Comic Sans MS" panose="030F0702030302020204" pitchFamily="66" charset="0"/>
              </a:rPr>
              <a:t>Taught curriculum</a:t>
            </a:r>
            <a:endParaRPr lang="en-GB" sz="1050" dirty="0">
              <a:latin typeface="Comic Sans MS" panose="030F0702030302020204" pitchFamily="66" charset="0"/>
            </a:endParaRPr>
          </a:p>
        </p:txBody>
      </p:sp>
      <p:pic>
        <p:nvPicPr>
          <p:cNvPr id="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8400" y="853679"/>
            <a:ext cx="1037336" cy="500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 name="TextBox 22"/>
          <p:cNvSpPr txBox="1"/>
          <p:nvPr/>
        </p:nvSpPr>
        <p:spPr>
          <a:xfrm>
            <a:off x="5922151" y="2121192"/>
            <a:ext cx="999111" cy="415498"/>
          </a:xfrm>
          <a:prstGeom prst="rect">
            <a:avLst/>
          </a:prstGeom>
          <a:noFill/>
        </p:spPr>
        <p:txBody>
          <a:bodyPr wrap="square" rtlCol="0">
            <a:spAutoFit/>
          </a:bodyPr>
          <a:lstStyle/>
          <a:p>
            <a:pPr algn="ctr"/>
            <a:r>
              <a:rPr lang="en-GB" sz="1050" dirty="0">
                <a:latin typeface="Comic Sans MS" panose="030F0702030302020204" pitchFamily="66" charset="0"/>
              </a:rPr>
              <a:t>Further learning</a:t>
            </a:r>
            <a:endParaRPr lang="en-GB" sz="1050" dirty="0">
              <a:latin typeface="Comic Sans MS" panose="030F0702030302020204" pitchFamily="66" charset="0"/>
            </a:endParaRPr>
          </a:p>
        </p:txBody>
      </p:sp>
    </p:spTree>
    <p:extLst>
      <p:ext uri="{BB962C8B-B14F-4D97-AF65-F5344CB8AC3E}">
        <p14:creationId xmlns:p14="http://schemas.microsoft.com/office/powerpoint/2010/main" val="3139146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406AB4-22D1-4ABB-99CF-8A54ADA954A2}" type="slidenum">
              <a:rPr lang="en-GB" smtClean="0"/>
              <a:t>31</a:t>
            </a:fld>
            <a:endParaRPr lang="en-GB"/>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0992" y="857250"/>
            <a:ext cx="6498821" cy="514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 Box 2"/>
          <p:cNvSpPr txBox="1">
            <a:spLocks noChangeArrowheads="1"/>
          </p:cNvSpPr>
          <p:nvPr/>
        </p:nvSpPr>
        <p:spPr bwMode="auto">
          <a:xfrm rot="5400000">
            <a:off x="6764493" y="3619653"/>
            <a:ext cx="2089309" cy="303848"/>
          </a:xfrm>
          <a:prstGeom prst="rect">
            <a:avLst/>
          </a:prstGeom>
          <a:solidFill>
            <a:srgbClr val="FFFFFF"/>
          </a:solidFill>
          <a:ln w="9525">
            <a:solidFill>
              <a:srgbClr val="000000"/>
            </a:solidFill>
            <a:miter lim="800000"/>
            <a:headEnd/>
            <a:tailEnd/>
          </a:ln>
        </p:spPr>
        <p:txBody>
          <a:bodyPr rot="0" vert="horz" wrap="square" lIns="68580" tIns="34290" rIns="68580" bIns="34290" anchor="t" anchorCtr="0">
            <a:noAutofit/>
          </a:bodyPr>
          <a:lstStyle/>
          <a:p>
            <a:pPr>
              <a:lnSpc>
                <a:spcPct val="115000"/>
              </a:lnSpc>
              <a:spcAft>
                <a:spcPts val="750"/>
              </a:spcAft>
            </a:pPr>
            <a:r>
              <a:rPr lang="en-GB" sz="1500" dirty="0">
                <a:latin typeface="Calibri"/>
                <a:ea typeface="Calibri"/>
                <a:cs typeface="Times New Roman"/>
              </a:rPr>
              <a:t>developing qualifications</a:t>
            </a:r>
            <a:endParaRPr lang="en-GB" sz="825" dirty="0">
              <a:latin typeface="Calibri"/>
              <a:ea typeface="Calibri"/>
              <a:cs typeface="Times New Roman"/>
            </a:endParaRPr>
          </a:p>
        </p:txBody>
      </p:sp>
      <p:sp>
        <p:nvSpPr>
          <p:cNvPr id="5" name="TextBox 4"/>
          <p:cNvSpPr txBox="1"/>
          <p:nvPr/>
        </p:nvSpPr>
        <p:spPr>
          <a:xfrm>
            <a:off x="1655676" y="1538790"/>
            <a:ext cx="1620180" cy="415498"/>
          </a:xfrm>
          <a:prstGeom prst="rect">
            <a:avLst/>
          </a:prstGeom>
          <a:noFill/>
        </p:spPr>
        <p:txBody>
          <a:bodyPr wrap="square" rtlCol="0">
            <a:spAutoFit/>
          </a:bodyPr>
          <a:lstStyle/>
          <a:p>
            <a:pPr algn="ctr"/>
            <a:r>
              <a:rPr lang="en-GB" sz="1050" dirty="0">
                <a:latin typeface="Comic Sans MS" panose="030F0702030302020204" pitchFamily="66" charset="0"/>
              </a:rPr>
              <a:t>Education Policy Objectives</a:t>
            </a:r>
            <a:endParaRPr lang="en-GB" sz="1050" dirty="0">
              <a:latin typeface="Comic Sans MS" panose="030F0702030302020204" pitchFamily="66" charset="0"/>
            </a:endParaRPr>
          </a:p>
        </p:txBody>
      </p:sp>
      <p:sp>
        <p:nvSpPr>
          <p:cNvPr id="6" name="TextBox 5"/>
          <p:cNvSpPr txBox="1"/>
          <p:nvPr/>
        </p:nvSpPr>
        <p:spPr>
          <a:xfrm>
            <a:off x="3687362" y="1592798"/>
            <a:ext cx="1674186" cy="461665"/>
          </a:xfrm>
          <a:prstGeom prst="rect">
            <a:avLst/>
          </a:prstGeom>
          <a:noFill/>
        </p:spPr>
        <p:txBody>
          <a:bodyPr wrap="square" rtlCol="0">
            <a:spAutoFit/>
          </a:bodyPr>
          <a:lstStyle/>
          <a:p>
            <a:r>
              <a:rPr lang="en-GB" sz="1050" dirty="0">
                <a:latin typeface="Comic Sans MS" pitchFamily="66" charset="0"/>
              </a:rPr>
              <a:t>       </a:t>
            </a:r>
          </a:p>
          <a:p>
            <a:pPr algn="ctr"/>
            <a:r>
              <a:rPr lang="en-GB" sz="1350" dirty="0">
                <a:latin typeface="Comic Sans MS" panose="030F0702030302020204" pitchFamily="66" charset="0"/>
              </a:rPr>
              <a:t>Labour Market</a:t>
            </a:r>
            <a:endParaRPr lang="en-GB" sz="1350" dirty="0">
              <a:latin typeface="Comic Sans MS" panose="030F0702030302020204" pitchFamily="66" charset="0"/>
            </a:endParaRPr>
          </a:p>
        </p:txBody>
      </p:sp>
      <p:sp>
        <p:nvSpPr>
          <p:cNvPr id="7" name="TextBox 6"/>
          <p:cNvSpPr txBox="1"/>
          <p:nvPr/>
        </p:nvSpPr>
        <p:spPr>
          <a:xfrm>
            <a:off x="3683794" y="2408631"/>
            <a:ext cx="1212243" cy="230832"/>
          </a:xfrm>
          <a:prstGeom prst="rect">
            <a:avLst/>
          </a:prstGeom>
          <a:noFill/>
        </p:spPr>
        <p:txBody>
          <a:bodyPr wrap="square" rtlCol="0">
            <a:spAutoFit/>
          </a:bodyPr>
          <a:lstStyle/>
          <a:p>
            <a:pPr algn="ctr"/>
            <a:r>
              <a:rPr lang="en-GB" sz="900" dirty="0">
                <a:latin typeface="Comic Sans MS" panose="030F0702030302020204" pitchFamily="66" charset="0"/>
              </a:rPr>
              <a:t>Skills Anticipation</a:t>
            </a:r>
            <a:endParaRPr lang="en-GB" sz="900" dirty="0">
              <a:latin typeface="Comic Sans MS" panose="030F0702030302020204" pitchFamily="66" charset="0"/>
            </a:endParaRPr>
          </a:p>
        </p:txBody>
      </p:sp>
      <p:sp>
        <p:nvSpPr>
          <p:cNvPr id="8" name="TextBox 7"/>
          <p:cNvSpPr txBox="1"/>
          <p:nvPr/>
        </p:nvSpPr>
        <p:spPr>
          <a:xfrm>
            <a:off x="2931278" y="2864633"/>
            <a:ext cx="461807" cy="253916"/>
          </a:xfrm>
          <a:prstGeom prst="rect">
            <a:avLst/>
          </a:prstGeom>
          <a:noFill/>
        </p:spPr>
        <p:txBody>
          <a:bodyPr wrap="square" rtlCol="0">
            <a:spAutoFit/>
          </a:bodyPr>
          <a:lstStyle/>
          <a:p>
            <a:r>
              <a:rPr lang="en-GB" sz="1050" dirty="0">
                <a:latin typeface="Comic Sans MS" panose="030F0702030302020204" pitchFamily="66" charset="0"/>
              </a:rPr>
              <a:t>OS1</a:t>
            </a:r>
            <a:endParaRPr lang="en-GB" sz="1050" dirty="0">
              <a:latin typeface="Comic Sans MS" panose="030F0702030302020204" pitchFamily="66" charset="0"/>
            </a:endParaRPr>
          </a:p>
        </p:txBody>
      </p:sp>
      <p:sp>
        <p:nvSpPr>
          <p:cNvPr id="9" name="TextBox 8"/>
          <p:cNvSpPr txBox="1"/>
          <p:nvPr/>
        </p:nvSpPr>
        <p:spPr>
          <a:xfrm>
            <a:off x="3683793" y="2864633"/>
            <a:ext cx="515388" cy="253916"/>
          </a:xfrm>
          <a:prstGeom prst="rect">
            <a:avLst/>
          </a:prstGeom>
          <a:noFill/>
        </p:spPr>
        <p:txBody>
          <a:bodyPr wrap="square" rtlCol="0">
            <a:spAutoFit/>
          </a:bodyPr>
          <a:lstStyle/>
          <a:p>
            <a:r>
              <a:rPr lang="en-GB" sz="1050" dirty="0">
                <a:latin typeface="Comic Sans MS" panose="030F0702030302020204" pitchFamily="66" charset="0"/>
              </a:rPr>
              <a:t>OS2</a:t>
            </a:r>
            <a:endParaRPr lang="en-GB" sz="1050" dirty="0">
              <a:latin typeface="Comic Sans MS" panose="030F0702030302020204" pitchFamily="66" charset="0"/>
            </a:endParaRPr>
          </a:p>
        </p:txBody>
      </p:sp>
      <p:sp>
        <p:nvSpPr>
          <p:cNvPr id="10" name="TextBox 9"/>
          <p:cNvSpPr txBox="1"/>
          <p:nvPr/>
        </p:nvSpPr>
        <p:spPr>
          <a:xfrm>
            <a:off x="4480440" y="2864633"/>
            <a:ext cx="595616" cy="253916"/>
          </a:xfrm>
          <a:prstGeom prst="rect">
            <a:avLst/>
          </a:prstGeom>
          <a:noFill/>
        </p:spPr>
        <p:txBody>
          <a:bodyPr wrap="square" rtlCol="0">
            <a:spAutoFit/>
          </a:bodyPr>
          <a:lstStyle/>
          <a:p>
            <a:r>
              <a:rPr lang="en-GB" sz="1050" dirty="0">
                <a:latin typeface="Comic Sans MS" panose="030F0702030302020204" pitchFamily="66" charset="0"/>
              </a:rPr>
              <a:t>OS 3</a:t>
            </a:r>
            <a:endParaRPr lang="en-GB" sz="1050" dirty="0">
              <a:latin typeface="Comic Sans MS" panose="030F0702030302020204" pitchFamily="66" charset="0"/>
            </a:endParaRPr>
          </a:p>
        </p:txBody>
      </p:sp>
      <p:sp>
        <p:nvSpPr>
          <p:cNvPr id="11" name="TextBox 10"/>
          <p:cNvSpPr txBox="1"/>
          <p:nvPr/>
        </p:nvSpPr>
        <p:spPr>
          <a:xfrm>
            <a:off x="1925707" y="2783842"/>
            <a:ext cx="1127047" cy="323165"/>
          </a:xfrm>
          <a:prstGeom prst="rect">
            <a:avLst/>
          </a:prstGeom>
          <a:noFill/>
        </p:spPr>
        <p:txBody>
          <a:bodyPr wrap="square" rtlCol="0">
            <a:spAutoFit/>
          </a:bodyPr>
          <a:lstStyle/>
          <a:p>
            <a:pPr algn="ctr"/>
            <a:r>
              <a:rPr lang="en-GB" sz="750" b="1" dirty="0">
                <a:latin typeface="Comic Sans MS" panose="030F0702030302020204" pitchFamily="66" charset="0"/>
              </a:rPr>
              <a:t>Access &amp; Progression</a:t>
            </a:r>
            <a:endParaRPr lang="en-GB" sz="750" b="1" dirty="0">
              <a:latin typeface="Comic Sans MS" panose="030F0702030302020204" pitchFamily="66" charset="0"/>
            </a:endParaRPr>
          </a:p>
        </p:txBody>
      </p:sp>
      <p:sp>
        <p:nvSpPr>
          <p:cNvPr id="12" name="TextBox 11"/>
          <p:cNvSpPr txBox="1"/>
          <p:nvPr/>
        </p:nvSpPr>
        <p:spPr>
          <a:xfrm>
            <a:off x="2971425" y="3212976"/>
            <a:ext cx="1959015" cy="300082"/>
          </a:xfrm>
          <a:prstGeom prst="rect">
            <a:avLst/>
          </a:prstGeom>
          <a:noFill/>
        </p:spPr>
        <p:txBody>
          <a:bodyPr wrap="square" rtlCol="0">
            <a:spAutoFit/>
          </a:bodyPr>
          <a:lstStyle/>
          <a:p>
            <a:pPr algn="ctr"/>
            <a:r>
              <a:rPr lang="en-GB" sz="1350" dirty="0">
                <a:latin typeface="Comic Sans MS" panose="030F0702030302020204" pitchFamily="66" charset="0"/>
              </a:rPr>
              <a:t>Qualification Types</a:t>
            </a:r>
            <a:endParaRPr lang="en-GB" sz="1350" dirty="0">
              <a:latin typeface="Comic Sans MS" panose="030F0702030302020204" pitchFamily="66" charset="0"/>
            </a:endParaRPr>
          </a:p>
        </p:txBody>
      </p:sp>
      <p:sp>
        <p:nvSpPr>
          <p:cNvPr id="13" name="TextBox 12"/>
          <p:cNvSpPr txBox="1"/>
          <p:nvPr/>
        </p:nvSpPr>
        <p:spPr>
          <a:xfrm>
            <a:off x="3761911" y="3560206"/>
            <a:ext cx="528005" cy="230832"/>
          </a:xfrm>
          <a:prstGeom prst="rect">
            <a:avLst/>
          </a:prstGeom>
          <a:noFill/>
        </p:spPr>
        <p:txBody>
          <a:bodyPr wrap="square" rtlCol="0">
            <a:spAutoFit/>
          </a:bodyPr>
          <a:lstStyle/>
          <a:p>
            <a:r>
              <a:rPr lang="en-GB" sz="900" b="1" dirty="0">
                <a:solidFill>
                  <a:schemeClr val="bg1"/>
                </a:solidFill>
                <a:latin typeface="Comic Sans MS" panose="030F0702030302020204" pitchFamily="66" charset="0"/>
              </a:rPr>
              <a:t>CBQ</a:t>
            </a:r>
            <a:endParaRPr lang="en-GB" sz="900" b="1" dirty="0">
              <a:solidFill>
                <a:schemeClr val="bg1"/>
              </a:solidFill>
              <a:latin typeface="Comic Sans MS" panose="030F0702030302020204" pitchFamily="66" charset="0"/>
            </a:endParaRPr>
          </a:p>
        </p:txBody>
      </p:sp>
      <p:sp>
        <p:nvSpPr>
          <p:cNvPr id="14" name="TextBox 13"/>
          <p:cNvSpPr txBox="1"/>
          <p:nvPr/>
        </p:nvSpPr>
        <p:spPr>
          <a:xfrm>
            <a:off x="4138673" y="3649207"/>
            <a:ext cx="634260" cy="184666"/>
          </a:xfrm>
          <a:prstGeom prst="rect">
            <a:avLst/>
          </a:prstGeom>
          <a:noFill/>
        </p:spPr>
        <p:txBody>
          <a:bodyPr wrap="square" rtlCol="0">
            <a:spAutoFit/>
          </a:bodyPr>
          <a:lstStyle/>
          <a:p>
            <a:pPr algn="ctr"/>
            <a:r>
              <a:rPr lang="en-GB" sz="600" b="1" dirty="0">
                <a:latin typeface="Comic Sans MS" panose="030F0702030302020204" pitchFamily="66" charset="0"/>
              </a:rPr>
              <a:t>Spec. Cert.</a:t>
            </a:r>
            <a:endParaRPr lang="en-GB" sz="600" b="1" dirty="0">
              <a:latin typeface="Comic Sans MS" panose="030F0702030302020204" pitchFamily="66" charset="0"/>
            </a:endParaRPr>
          </a:p>
        </p:txBody>
      </p:sp>
      <p:sp>
        <p:nvSpPr>
          <p:cNvPr id="15" name="TextBox 14"/>
          <p:cNvSpPr txBox="1"/>
          <p:nvPr/>
        </p:nvSpPr>
        <p:spPr>
          <a:xfrm>
            <a:off x="2971426" y="3489976"/>
            <a:ext cx="777845" cy="369332"/>
          </a:xfrm>
          <a:prstGeom prst="rect">
            <a:avLst/>
          </a:prstGeom>
          <a:noFill/>
        </p:spPr>
        <p:txBody>
          <a:bodyPr wrap="square" rtlCol="0">
            <a:spAutoFit/>
          </a:bodyPr>
          <a:lstStyle/>
          <a:p>
            <a:pPr algn="ctr"/>
            <a:r>
              <a:rPr lang="en-GB" sz="900" b="1" dirty="0">
                <a:solidFill>
                  <a:schemeClr val="bg1"/>
                </a:solidFill>
                <a:latin typeface="Comic Sans MS" panose="030F0702030302020204" pitchFamily="66" charset="0"/>
              </a:rPr>
              <a:t>2ndary VET </a:t>
            </a:r>
            <a:r>
              <a:rPr lang="en-GB" sz="900" b="1" dirty="0" err="1">
                <a:solidFill>
                  <a:schemeClr val="bg1"/>
                </a:solidFill>
                <a:latin typeface="Comic Sans MS" panose="030F0702030302020204" pitchFamily="66" charset="0"/>
              </a:rPr>
              <a:t>Qual</a:t>
            </a:r>
            <a:endParaRPr lang="en-GB" sz="900" b="1" dirty="0">
              <a:solidFill>
                <a:schemeClr val="bg1"/>
              </a:solidFill>
              <a:latin typeface="Comic Sans MS" panose="030F0702030302020204" pitchFamily="66" charset="0"/>
            </a:endParaRPr>
          </a:p>
        </p:txBody>
      </p:sp>
      <p:sp>
        <p:nvSpPr>
          <p:cNvPr id="16" name="TextBox 15"/>
          <p:cNvSpPr txBox="1"/>
          <p:nvPr/>
        </p:nvSpPr>
        <p:spPr>
          <a:xfrm>
            <a:off x="3103555" y="3969060"/>
            <a:ext cx="1669378" cy="415498"/>
          </a:xfrm>
          <a:prstGeom prst="rect">
            <a:avLst/>
          </a:prstGeom>
          <a:noFill/>
        </p:spPr>
        <p:txBody>
          <a:bodyPr wrap="square" rtlCol="0">
            <a:spAutoFit/>
          </a:bodyPr>
          <a:lstStyle/>
          <a:p>
            <a:pPr algn="ctr"/>
            <a:r>
              <a:rPr lang="en-GB" sz="1050" dirty="0">
                <a:latin typeface="Comic Sans MS" panose="030F0702030302020204" pitchFamily="66" charset="0"/>
              </a:rPr>
              <a:t>Individual qualification standard</a:t>
            </a:r>
            <a:endParaRPr lang="en-GB" sz="1050" dirty="0">
              <a:latin typeface="Comic Sans MS" panose="030F0702030302020204" pitchFamily="66" charset="0"/>
            </a:endParaRPr>
          </a:p>
        </p:txBody>
      </p:sp>
      <p:sp>
        <p:nvSpPr>
          <p:cNvPr id="17" name="TextBox 16"/>
          <p:cNvSpPr txBox="1"/>
          <p:nvPr/>
        </p:nvSpPr>
        <p:spPr>
          <a:xfrm>
            <a:off x="5544109" y="4023068"/>
            <a:ext cx="1095389" cy="392415"/>
          </a:xfrm>
          <a:prstGeom prst="rect">
            <a:avLst/>
          </a:prstGeom>
          <a:noFill/>
        </p:spPr>
        <p:txBody>
          <a:bodyPr wrap="square" rtlCol="0">
            <a:spAutoFit/>
          </a:bodyPr>
          <a:lstStyle/>
          <a:p>
            <a:pPr algn="ctr"/>
            <a:r>
              <a:rPr lang="en-GB" sz="975" dirty="0">
                <a:latin typeface="Comic Sans MS" panose="030F0702030302020204" pitchFamily="66" charset="0"/>
              </a:rPr>
              <a:t>Final Assessment</a:t>
            </a:r>
            <a:endParaRPr lang="en-GB" sz="975" dirty="0">
              <a:latin typeface="Comic Sans MS" panose="030F0702030302020204" pitchFamily="66" charset="0"/>
            </a:endParaRPr>
          </a:p>
        </p:txBody>
      </p:sp>
      <p:sp>
        <p:nvSpPr>
          <p:cNvPr id="18" name="TextBox 17"/>
          <p:cNvSpPr txBox="1"/>
          <p:nvPr/>
        </p:nvSpPr>
        <p:spPr>
          <a:xfrm>
            <a:off x="3052753" y="4440741"/>
            <a:ext cx="1566174" cy="415498"/>
          </a:xfrm>
          <a:prstGeom prst="rect">
            <a:avLst/>
          </a:prstGeom>
          <a:noFill/>
        </p:spPr>
        <p:txBody>
          <a:bodyPr wrap="square" rtlCol="0">
            <a:spAutoFit/>
          </a:bodyPr>
          <a:lstStyle/>
          <a:p>
            <a:pPr algn="ctr"/>
            <a:r>
              <a:rPr lang="en-GB" sz="1050" dirty="0">
                <a:latin typeface="Comic Sans MS" panose="030F0702030302020204" pitchFamily="66" charset="0"/>
              </a:rPr>
              <a:t>Educational standard Basic study plan</a:t>
            </a:r>
            <a:endParaRPr lang="en-GB" sz="1050" dirty="0">
              <a:latin typeface="Comic Sans MS" panose="030F0702030302020204" pitchFamily="66" charset="0"/>
            </a:endParaRPr>
          </a:p>
        </p:txBody>
      </p:sp>
      <p:sp>
        <p:nvSpPr>
          <p:cNvPr id="19" name="TextBox 18"/>
          <p:cNvSpPr txBox="1"/>
          <p:nvPr/>
        </p:nvSpPr>
        <p:spPr>
          <a:xfrm>
            <a:off x="3131734" y="4874496"/>
            <a:ext cx="1408213" cy="369332"/>
          </a:xfrm>
          <a:prstGeom prst="rect">
            <a:avLst/>
          </a:prstGeom>
          <a:noFill/>
        </p:spPr>
        <p:txBody>
          <a:bodyPr wrap="square" rtlCol="0">
            <a:spAutoFit/>
          </a:bodyPr>
          <a:lstStyle/>
          <a:p>
            <a:pPr algn="ctr"/>
            <a:r>
              <a:rPr lang="en-GB" sz="900" dirty="0">
                <a:latin typeface="Comic Sans MS" panose="030F0702030302020204" pitchFamily="66" charset="0"/>
              </a:rPr>
              <a:t>Study programme of provider</a:t>
            </a:r>
            <a:endParaRPr lang="en-GB" sz="900" dirty="0">
              <a:latin typeface="Comic Sans MS" panose="030F0702030302020204" pitchFamily="66" charset="0"/>
            </a:endParaRPr>
          </a:p>
        </p:txBody>
      </p:sp>
      <p:sp>
        <p:nvSpPr>
          <p:cNvPr id="20" name="TextBox 19"/>
          <p:cNvSpPr txBox="1"/>
          <p:nvPr/>
        </p:nvSpPr>
        <p:spPr>
          <a:xfrm>
            <a:off x="5564959" y="4618438"/>
            <a:ext cx="1080120" cy="415498"/>
          </a:xfrm>
          <a:prstGeom prst="rect">
            <a:avLst/>
          </a:prstGeom>
          <a:noFill/>
        </p:spPr>
        <p:txBody>
          <a:bodyPr wrap="square" rtlCol="0">
            <a:spAutoFit/>
          </a:bodyPr>
          <a:lstStyle/>
          <a:p>
            <a:pPr algn="ctr"/>
            <a:r>
              <a:rPr lang="en-GB" sz="1050" dirty="0">
                <a:latin typeface="Comic Sans MS" panose="030F0702030302020204" pitchFamily="66" charset="0"/>
              </a:rPr>
              <a:t>Taught curriculum</a:t>
            </a:r>
            <a:endParaRPr lang="en-GB" sz="1050" dirty="0">
              <a:latin typeface="Comic Sans MS" panose="030F0702030302020204" pitchFamily="66" charset="0"/>
            </a:endParaRPr>
          </a:p>
        </p:txBody>
      </p:sp>
      <p:sp>
        <p:nvSpPr>
          <p:cNvPr id="21" name="TextBox 20"/>
          <p:cNvSpPr txBox="1"/>
          <p:nvPr/>
        </p:nvSpPr>
        <p:spPr>
          <a:xfrm>
            <a:off x="5652120" y="1046001"/>
            <a:ext cx="1134126" cy="542456"/>
          </a:xfrm>
          <a:prstGeom prst="rect">
            <a:avLst/>
          </a:prstGeom>
          <a:noFill/>
        </p:spPr>
        <p:txBody>
          <a:bodyPr wrap="square" rtlCol="0">
            <a:spAutoFit/>
          </a:bodyPr>
          <a:lstStyle/>
          <a:p>
            <a:pPr algn="ctr"/>
            <a:r>
              <a:rPr lang="en-GB" sz="975" b="1" dirty="0">
                <a:latin typeface="Comic Sans MS" panose="030F0702030302020204" pitchFamily="66" charset="0"/>
              </a:rPr>
              <a:t>Feedback from and about graduates</a:t>
            </a:r>
            <a:endParaRPr lang="en-GB" sz="975" b="1" dirty="0">
              <a:latin typeface="Comic Sans MS" panose="030F0702030302020204" pitchFamily="66" charset="0"/>
            </a:endParaRPr>
          </a:p>
        </p:txBody>
      </p:sp>
      <p:pic>
        <p:nvPicPr>
          <p:cNvPr id="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8400" y="853679"/>
            <a:ext cx="1037336" cy="500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 name="TextBox 22"/>
          <p:cNvSpPr txBox="1"/>
          <p:nvPr/>
        </p:nvSpPr>
        <p:spPr>
          <a:xfrm>
            <a:off x="5922151" y="2121192"/>
            <a:ext cx="999111" cy="415498"/>
          </a:xfrm>
          <a:prstGeom prst="rect">
            <a:avLst/>
          </a:prstGeom>
          <a:noFill/>
        </p:spPr>
        <p:txBody>
          <a:bodyPr wrap="square" rtlCol="0">
            <a:spAutoFit/>
          </a:bodyPr>
          <a:lstStyle/>
          <a:p>
            <a:pPr algn="ctr"/>
            <a:r>
              <a:rPr lang="en-GB" sz="1050" dirty="0">
                <a:latin typeface="Comic Sans MS" panose="030F0702030302020204" pitchFamily="66" charset="0"/>
              </a:rPr>
              <a:t>Further learning</a:t>
            </a:r>
            <a:endParaRPr lang="en-GB" sz="1050" dirty="0">
              <a:latin typeface="Comic Sans MS" panose="030F0702030302020204" pitchFamily="66" charset="0"/>
            </a:endParaRPr>
          </a:p>
        </p:txBody>
      </p:sp>
    </p:spTree>
    <p:extLst>
      <p:ext uri="{BB962C8B-B14F-4D97-AF65-F5344CB8AC3E}">
        <p14:creationId xmlns:p14="http://schemas.microsoft.com/office/powerpoint/2010/main" val="1434256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251520" y="188640"/>
            <a:ext cx="8640960" cy="6408712"/>
          </a:xfrm>
          <a:solidFill>
            <a:srgbClr val="0092BB"/>
          </a:solidFill>
        </p:spPr>
        <p:txBody>
          <a:bodyPr>
            <a:normAutofit/>
          </a:bodyPr>
          <a:lstStyle/>
          <a:p>
            <a:pPr marL="342900" lvl="1" indent="0" algn="ctr">
              <a:buNone/>
            </a:pPr>
            <a:endParaRPr lang="en-GB" altLang="en-US" sz="4400" b="1" dirty="0" smtClean="0">
              <a:solidFill>
                <a:schemeClr val="bg1"/>
              </a:solidFill>
            </a:endParaRPr>
          </a:p>
          <a:p>
            <a:pPr marL="342900" lvl="1" indent="0" algn="ctr">
              <a:buNone/>
            </a:pPr>
            <a:endParaRPr lang="en-GB" altLang="en-US" sz="4400" b="1" dirty="0">
              <a:solidFill>
                <a:schemeClr val="bg1"/>
              </a:solidFill>
            </a:endParaRPr>
          </a:p>
          <a:p>
            <a:pPr marL="342900" lvl="1" indent="0" algn="ctr">
              <a:buNone/>
            </a:pPr>
            <a:r>
              <a:rPr lang="en-GB" altLang="en-US" sz="4400" b="1" dirty="0" smtClean="0">
                <a:solidFill>
                  <a:schemeClr val="bg1"/>
                </a:solidFill>
              </a:rPr>
              <a:t>Basic notions</a:t>
            </a:r>
          </a:p>
          <a:p>
            <a:pPr marL="342900" lvl="1" indent="0" algn="ctr">
              <a:buNone/>
            </a:pPr>
            <a:endParaRPr lang="en-GB" altLang="en-US" sz="4400" b="1" dirty="0">
              <a:solidFill>
                <a:schemeClr val="bg1"/>
              </a:solidFill>
            </a:endParaRPr>
          </a:p>
          <a:p>
            <a:pPr marL="342900" lvl="1" indent="0" algn="ctr">
              <a:buNone/>
            </a:pPr>
            <a:r>
              <a:rPr lang="en-GB" altLang="en-US" sz="4400" b="1" dirty="0">
                <a:solidFill>
                  <a:schemeClr val="bg1"/>
                </a:solidFill>
              </a:rPr>
              <a:t>What do we mean with qualifications and qualification standards?</a:t>
            </a:r>
            <a:endParaRPr lang="en-GB" altLang="en-US" sz="4400" b="1" dirty="0">
              <a:solidFill>
                <a:schemeClr val="bg1"/>
              </a:solidFill>
            </a:endParaRPr>
          </a:p>
        </p:txBody>
      </p:sp>
    </p:spTree>
    <p:extLst>
      <p:ext uri="{BB962C8B-B14F-4D97-AF65-F5344CB8AC3E}">
        <p14:creationId xmlns:p14="http://schemas.microsoft.com/office/powerpoint/2010/main" val="218309133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p:cNvSpPr>
            <a:spLocks noGrp="1"/>
          </p:cNvSpPr>
          <p:nvPr>
            <p:ph type="body" idx="4294967295"/>
          </p:nvPr>
        </p:nvSpPr>
        <p:spPr>
          <a:xfrm>
            <a:off x="1143000" y="2078833"/>
            <a:ext cx="6858000" cy="3921919"/>
          </a:xfrm>
        </p:spPr>
        <p:txBody>
          <a:bodyPr/>
          <a:lstStyle/>
          <a:p>
            <a:pPr marL="728663" lvl="1" indent="-385763">
              <a:buNone/>
            </a:pPr>
            <a:endParaRPr lang="en-GB" altLang="en-US" dirty="0"/>
          </a:p>
          <a:p>
            <a:pPr marL="728663" lvl="1" indent="-385763">
              <a:buNone/>
            </a:pPr>
            <a:endParaRPr lang="en-GB" altLang="en-US" dirty="0"/>
          </a:p>
        </p:txBody>
      </p:sp>
      <p:pic>
        <p:nvPicPr>
          <p:cNvPr id="21507" name="Picture 3" descr="ETF MASTER LOG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85887" y="1052513"/>
            <a:ext cx="1957388"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4"/>
          <a:stretch>
            <a:fillRect/>
          </a:stretch>
        </p:blipFill>
        <p:spPr>
          <a:xfrm>
            <a:off x="1277634" y="2325413"/>
            <a:ext cx="2862318" cy="3428756"/>
          </a:xfrm>
          <a:prstGeom prst="rect">
            <a:avLst/>
          </a:prstGeom>
        </p:spPr>
      </p:pic>
      <p:sp>
        <p:nvSpPr>
          <p:cNvPr id="6" name="TextBox 5"/>
          <p:cNvSpPr txBox="1"/>
          <p:nvPr/>
        </p:nvSpPr>
        <p:spPr>
          <a:xfrm>
            <a:off x="1439652" y="3915056"/>
            <a:ext cx="2646294" cy="507831"/>
          </a:xfrm>
          <a:prstGeom prst="rect">
            <a:avLst/>
          </a:prstGeom>
          <a:noFill/>
          <a:scene3d>
            <a:camera prst="perspectiveRelaxedModerately"/>
            <a:lightRig rig="threePt" dir="t"/>
          </a:scene3d>
          <a:sp3d z="330200"/>
        </p:spPr>
        <p:txBody>
          <a:bodyPr wrap="square" rtlCol="0">
            <a:spAutoFit/>
          </a:bodyPr>
          <a:lstStyle/>
          <a:p>
            <a:r>
              <a:rPr lang="en-GB" sz="2700" dirty="0">
                <a:latin typeface="Comic Sans MS" panose="030F0702030302020204" pitchFamily="66" charset="0"/>
              </a:rPr>
              <a:t>Qualification</a:t>
            </a:r>
            <a:endParaRPr lang="en-GB" sz="2700" dirty="0">
              <a:latin typeface="Comic Sans MS" panose="030F0702030302020204" pitchFamily="66" charset="0"/>
            </a:endParaRPr>
          </a:p>
        </p:txBody>
      </p:sp>
      <p:sp>
        <p:nvSpPr>
          <p:cNvPr id="3" name="TextBox 2"/>
          <p:cNvSpPr txBox="1"/>
          <p:nvPr/>
        </p:nvSpPr>
        <p:spPr>
          <a:xfrm>
            <a:off x="2789802" y="1062624"/>
            <a:ext cx="4968552" cy="415498"/>
          </a:xfrm>
          <a:prstGeom prst="rect">
            <a:avLst/>
          </a:prstGeom>
          <a:noFill/>
        </p:spPr>
        <p:txBody>
          <a:bodyPr wrap="square" rtlCol="0">
            <a:spAutoFit/>
          </a:bodyPr>
          <a:lstStyle/>
          <a:p>
            <a:pPr algn="r"/>
            <a:r>
              <a:rPr lang="en-GB" sz="2100" b="1" dirty="0">
                <a:latin typeface="Comic Sans MS" panose="030F0702030302020204" pitchFamily="66" charset="0"/>
              </a:rPr>
              <a:t>Starting point: A formal certificate</a:t>
            </a:r>
            <a:endParaRPr lang="en-GB" sz="2100" b="1" dirty="0">
              <a:latin typeface="Comic Sans MS" panose="030F0702030302020204" pitchFamily="66" charset="0"/>
            </a:endParaRPr>
          </a:p>
        </p:txBody>
      </p:sp>
      <p:sp>
        <p:nvSpPr>
          <p:cNvPr id="4" name="TextBox 3"/>
          <p:cNvSpPr txBox="1"/>
          <p:nvPr/>
        </p:nvSpPr>
        <p:spPr>
          <a:xfrm>
            <a:off x="4355976" y="2402886"/>
            <a:ext cx="3402378" cy="300082"/>
          </a:xfrm>
          <a:prstGeom prst="rect">
            <a:avLst/>
          </a:prstGeom>
          <a:noFill/>
        </p:spPr>
        <p:txBody>
          <a:bodyPr wrap="square" rtlCol="0">
            <a:spAutoFit/>
          </a:bodyPr>
          <a:lstStyle/>
          <a:p>
            <a:endParaRPr lang="en-GB" sz="1350" dirty="0"/>
          </a:p>
        </p:txBody>
      </p:sp>
      <p:sp>
        <p:nvSpPr>
          <p:cNvPr id="5" name="TextBox 4"/>
          <p:cNvSpPr txBox="1"/>
          <p:nvPr/>
        </p:nvSpPr>
        <p:spPr>
          <a:xfrm>
            <a:off x="4644009" y="2079937"/>
            <a:ext cx="3172863" cy="3070071"/>
          </a:xfrm>
          <a:prstGeom prst="rect">
            <a:avLst/>
          </a:prstGeom>
          <a:noFill/>
        </p:spPr>
        <p:txBody>
          <a:bodyPr wrap="square" rtlCol="0">
            <a:spAutoFit/>
          </a:bodyPr>
          <a:lstStyle/>
          <a:p>
            <a:pPr algn="r"/>
            <a:r>
              <a:rPr lang="en-GB" dirty="0">
                <a:latin typeface="Comic Sans MS" panose="030F0702030302020204" pitchFamily="66" charset="0"/>
              </a:rPr>
              <a:t>‘</a:t>
            </a:r>
            <a:r>
              <a:rPr lang="en-GB" b="1" i="1" dirty="0">
                <a:latin typeface="Comic Sans MS" panose="030F0702030302020204" pitchFamily="66" charset="0"/>
              </a:rPr>
              <a:t>QUALIFICATION</a:t>
            </a:r>
            <a:r>
              <a:rPr lang="en-GB" dirty="0">
                <a:latin typeface="Comic Sans MS" panose="030F0702030302020204" pitchFamily="66" charset="0"/>
              </a:rPr>
              <a:t>’ </a:t>
            </a:r>
          </a:p>
          <a:p>
            <a:pPr algn="r"/>
            <a:endParaRPr lang="en-GB" dirty="0">
              <a:latin typeface="Comic Sans MS" panose="030F0702030302020204" pitchFamily="66" charset="0"/>
            </a:endParaRPr>
          </a:p>
          <a:p>
            <a:pPr algn="r"/>
            <a:r>
              <a:rPr lang="en-GB" dirty="0">
                <a:latin typeface="Comic Sans MS" panose="030F0702030302020204" pitchFamily="66" charset="0"/>
              </a:rPr>
              <a:t>means </a:t>
            </a:r>
            <a:r>
              <a:rPr lang="en-GB" dirty="0">
                <a:latin typeface="Comic Sans MS" panose="030F0702030302020204" pitchFamily="66" charset="0"/>
              </a:rPr>
              <a:t>a </a:t>
            </a:r>
            <a:r>
              <a:rPr lang="en-GB" b="1" dirty="0">
                <a:latin typeface="Comic Sans MS" panose="030F0702030302020204" pitchFamily="66" charset="0"/>
              </a:rPr>
              <a:t>formal outcome </a:t>
            </a:r>
            <a:r>
              <a:rPr lang="en-GB" dirty="0">
                <a:latin typeface="Comic Sans MS" panose="030F0702030302020204" pitchFamily="66" charset="0"/>
              </a:rPr>
              <a:t>of an </a:t>
            </a:r>
            <a:r>
              <a:rPr lang="en-GB" b="1" dirty="0">
                <a:latin typeface="Comic Sans MS" panose="030F0702030302020204" pitchFamily="66" charset="0"/>
              </a:rPr>
              <a:t>assessment and validation process</a:t>
            </a:r>
            <a:r>
              <a:rPr lang="en-GB" dirty="0">
                <a:latin typeface="Comic Sans MS" panose="030F0702030302020204" pitchFamily="66" charset="0"/>
              </a:rPr>
              <a:t> which is obtained when a </a:t>
            </a:r>
            <a:r>
              <a:rPr lang="en-GB" b="1" dirty="0">
                <a:latin typeface="Comic Sans MS" panose="030F0702030302020204" pitchFamily="66" charset="0"/>
              </a:rPr>
              <a:t>competent body</a:t>
            </a:r>
            <a:r>
              <a:rPr lang="en-GB" dirty="0">
                <a:latin typeface="Comic Sans MS" panose="030F0702030302020204" pitchFamily="66" charset="0"/>
              </a:rPr>
              <a:t> determines that an individual has achieved </a:t>
            </a:r>
            <a:r>
              <a:rPr lang="en-GB" b="1" dirty="0">
                <a:latin typeface="Comic Sans MS" panose="030F0702030302020204" pitchFamily="66" charset="0"/>
              </a:rPr>
              <a:t>learning outcomes </a:t>
            </a:r>
            <a:r>
              <a:rPr lang="en-GB" dirty="0">
                <a:latin typeface="Comic Sans MS" panose="030F0702030302020204" pitchFamily="66" charset="0"/>
              </a:rPr>
              <a:t>to given </a:t>
            </a:r>
            <a:r>
              <a:rPr lang="en-GB" b="1" dirty="0">
                <a:latin typeface="Comic Sans MS" panose="030F0702030302020204" pitchFamily="66" charset="0"/>
              </a:rPr>
              <a:t>standards</a:t>
            </a:r>
            <a:r>
              <a:rPr lang="en-GB" altLang="en-US" dirty="0">
                <a:solidFill>
                  <a:schemeClr val="bg1">
                    <a:lumMod val="75000"/>
                  </a:schemeClr>
                </a:solidFill>
                <a:latin typeface="Comic Sans MS" panose="030F0702030302020204" pitchFamily="66" charset="0"/>
              </a:rPr>
              <a:t>. </a:t>
            </a:r>
            <a:endParaRPr lang="en-GB" altLang="en-US" dirty="0">
              <a:solidFill>
                <a:schemeClr val="bg1">
                  <a:lumMod val="75000"/>
                </a:schemeClr>
              </a:solidFill>
              <a:latin typeface="Comic Sans MS" panose="030F0702030302020204" pitchFamily="66" charset="0"/>
            </a:endParaRPr>
          </a:p>
          <a:p>
            <a:pPr algn="r"/>
            <a:endParaRPr lang="en-GB" sz="1350" dirty="0">
              <a:latin typeface="Comic Sans MS" panose="030F0702030302020204" pitchFamily="66" charset="0"/>
            </a:endParaRPr>
          </a:p>
        </p:txBody>
      </p:sp>
    </p:spTree>
    <p:extLst>
      <p:ext uri="{BB962C8B-B14F-4D97-AF65-F5344CB8AC3E}">
        <p14:creationId xmlns:p14="http://schemas.microsoft.com/office/powerpoint/2010/main" val="12709088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p:cNvSpPr>
            <a:spLocks noGrp="1"/>
          </p:cNvSpPr>
          <p:nvPr>
            <p:ph type="body" idx="4294967295"/>
          </p:nvPr>
        </p:nvSpPr>
        <p:spPr>
          <a:xfrm>
            <a:off x="1143000" y="2078833"/>
            <a:ext cx="6858000" cy="3921919"/>
          </a:xfrm>
        </p:spPr>
        <p:txBody>
          <a:bodyPr/>
          <a:lstStyle/>
          <a:p>
            <a:pPr marL="728663" lvl="1" indent="-385763">
              <a:buNone/>
            </a:pPr>
            <a:endParaRPr lang="en-GB" altLang="en-US" dirty="0"/>
          </a:p>
          <a:p>
            <a:pPr marL="728663" lvl="1" indent="-385763">
              <a:buNone/>
            </a:pPr>
            <a:endParaRPr lang="en-GB" altLang="en-US" dirty="0"/>
          </a:p>
        </p:txBody>
      </p:sp>
      <p:pic>
        <p:nvPicPr>
          <p:cNvPr id="21507" name="Picture 3" descr="ETF MASTER LOG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85887" y="1052513"/>
            <a:ext cx="1957388"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4"/>
          <a:stretch>
            <a:fillRect/>
          </a:stretch>
        </p:blipFill>
        <p:spPr>
          <a:xfrm>
            <a:off x="1277634" y="2325413"/>
            <a:ext cx="2862318" cy="3428756"/>
          </a:xfrm>
          <a:prstGeom prst="rect">
            <a:avLst/>
          </a:prstGeom>
        </p:spPr>
      </p:pic>
      <p:sp>
        <p:nvSpPr>
          <p:cNvPr id="8" name="TextBox 7"/>
          <p:cNvSpPr txBox="1"/>
          <p:nvPr/>
        </p:nvSpPr>
        <p:spPr>
          <a:xfrm>
            <a:off x="4517994" y="1345427"/>
            <a:ext cx="3024336" cy="738664"/>
          </a:xfrm>
          <a:prstGeom prst="rect">
            <a:avLst/>
          </a:prstGeom>
          <a:noFill/>
        </p:spPr>
        <p:txBody>
          <a:bodyPr wrap="square" rtlCol="0">
            <a:spAutoFit/>
          </a:bodyPr>
          <a:lstStyle/>
          <a:p>
            <a:pPr algn="r"/>
            <a:r>
              <a:rPr lang="en-GB" sz="2100" dirty="0">
                <a:latin typeface="Comic Sans MS" panose="030F0702030302020204" pitchFamily="66" charset="0"/>
              </a:rPr>
              <a:t>What is behind the certificate?</a:t>
            </a:r>
            <a:endParaRPr lang="en-GB" sz="2100" dirty="0">
              <a:latin typeface="Comic Sans MS" panose="030F0702030302020204" pitchFamily="66" charset="0"/>
            </a:endParaRPr>
          </a:p>
        </p:txBody>
      </p:sp>
      <p:pic>
        <p:nvPicPr>
          <p:cNvPr id="4" name="Picture 3"/>
          <p:cNvPicPr>
            <a:picLocks noChangeAspect="1"/>
          </p:cNvPicPr>
          <p:nvPr/>
        </p:nvPicPr>
        <p:blipFill>
          <a:blip r:embed="rId5"/>
          <a:stretch>
            <a:fillRect/>
          </a:stretch>
        </p:blipFill>
        <p:spPr>
          <a:xfrm>
            <a:off x="5030600" y="2234331"/>
            <a:ext cx="2511731" cy="3519838"/>
          </a:xfrm>
          <a:prstGeom prst="rect">
            <a:avLst/>
          </a:prstGeom>
        </p:spPr>
      </p:pic>
      <p:sp>
        <p:nvSpPr>
          <p:cNvPr id="9" name="TextBox 8"/>
          <p:cNvSpPr txBox="1"/>
          <p:nvPr/>
        </p:nvSpPr>
        <p:spPr>
          <a:xfrm>
            <a:off x="1439652" y="3915056"/>
            <a:ext cx="2646294" cy="507831"/>
          </a:xfrm>
          <a:prstGeom prst="rect">
            <a:avLst/>
          </a:prstGeom>
          <a:noFill/>
          <a:scene3d>
            <a:camera prst="perspectiveRelaxedModerately"/>
            <a:lightRig rig="threePt" dir="t"/>
          </a:scene3d>
          <a:sp3d z="330200"/>
        </p:spPr>
        <p:txBody>
          <a:bodyPr wrap="square" rtlCol="0">
            <a:spAutoFit/>
          </a:bodyPr>
          <a:lstStyle/>
          <a:p>
            <a:r>
              <a:rPr lang="en-GB" sz="2700" dirty="0">
                <a:latin typeface="Comic Sans MS" panose="030F0702030302020204" pitchFamily="66" charset="0"/>
              </a:rPr>
              <a:t>Qualification</a:t>
            </a:r>
            <a:endParaRPr lang="en-GB" sz="2700" dirty="0">
              <a:latin typeface="Comic Sans MS" panose="030F0702030302020204" pitchFamily="66" charset="0"/>
            </a:endParaRPr>
          </a:p>
        </p:txBody>
      </p:sp>
    </p:spTree>
    <p:extLst>
      <p:ext uri="{BB962C8B-B14F-4D97-AF65-F5344CB8AC3E}">
        <p14:creationId xmlns:p14="http://schemas.microsoft.com/office/powerpoint/2010/main" val="18772157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p:cNvSpPr>
            <a:spLocks noGrp="1"/>
          </p:cNvSpPr>
          <p:nvPr>
            <p:ph type="body" idx="4294967295"/>
          </p:nvPr>
        </p:nvSpPr>
        <p:spPr>
          <a:xfrm>
            <a:off x="1143000" y="2078833"/>
            <a:ext cx="6858000" cy="3921919"/>
          </a:xfrm>
        </p:spPr>
        <p:txBody>
          <a:bodyPr/>
          <a:lstStyle/>
          <a:p>
            <a:pPr marL="728663" lvl="1" indent="-385763">
              <a:buNone/>
            </a:pPr>
            <a:endParaRPr lang="en-GB" altLang="en-US" dirty="0"/>
          </a:p>
          <a:p>
            <a:pPr marL="728663" lvl="1" indent="-385763">
              <a:buNone/>
            </a:pPr>
            <a:endParaRPr lang="en-GB" altLang="en-US" dirty="0"/>
          </a:p>
        </p:txBody>
      </p:sp>
      <p:pic>
        <p:nvPicPr>
          <p:cNvPr id="21507" name="Picture 3" descr="ETF MASTER LOG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85887" y="1052513"/>
            <a:ext cx="1957388"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p:cNvPicPr>
            <a:picLocks noChangeAspect="1"/>
          </p:cNvPicPr>
          <p:nvPr/>
        </p:nvPicPr>
        <p:blipFill>
          <a:blip r:embed="rId4"/>
          <a:stretch>
            <a:fillRect/>
          </a:stretch>
        </p:blipFill>
        <p:spPr>
          <a:xfrm>
            <a:off x="1034988" y="1947049"/>
            <a:ext cx="3861048" cy="3885714"/>
          </a:xfrm>
          <a:prstGeom prst="rect">
            <a:avLst/>
          </a:prstGeom>
        </p:spPr>
      </p:pic>
      <p:sp>
        <p:nvSpPr>
          <p:cNvPr id="7" name="TextBox 6"/>
          <p:cNvSpPr txBox="1"/>
          <p:nvPr/>
        </p:nvSpPr>
        <p:spPr>
          <a:xfrm>
            <a:off x="3761910" y="1070554"/>
            <a:ext cx="3973318" cy="923330"/>
          </a:xfrm>
          <a:prstGeom prst="rect">
            <a:avLst/>
          </a:prstGeom>
          <a:noFill/>
        </p:spPr>
        <p:txBody>
          <a:bodyPr wrap="square" rtlCol="0">
            <a:spAutoFit/>
          </a:bodyPr>
          <a:lstStyle/>
          <a:p>
            <a:pPr algn="r"/>
            <a:r>
              <a:rPr lang="en-GB" dirty="0">
                <a:latin typeface="Comic Sans MS" panose="030F0702030302020204" pitchFamily="66" charset="0"/>
              </a:rPr>
              <a:t>A standard that describes what a individual should be able to do in order to get the certificate</a:t>
            </a:r>
            <a:endParaRPr lang="en-GB" dirty="0">
              <a:latin typeface="Comic Sans MS" panose="030F0702030302020204" pitchFamily="66" charset="0"/>
            </a:endParaRPr>
          </a:p>
        </p:txBody>
      </p:sp>
      <p:sp>
        <p:nvSpPr>
          <p:cNvPr id="2" name="TextBox 1"/>
          <p:cNvSpPr txBox="1"/>
          <p:nvPr/>
        </p:nvSpPr>
        <p:spPr>
          <a:xfrm rot="20021576">
            <a:off x="1871700" y="3371728"/>
            <a:ext cx="2376264" cy="923330"/>
          </a:xfrm>
          <a:prstGeom prst="rect">
            <a:avLst/>
          </a:prstGeom>
          <a:noFill/>
        </p:spPr>
        <p:txBody>
          <a:bodyPr wrap="square" rtlCol="0">
            <a:spAutoFit/>
          </a:bodyPr>
          <a:lstStyle/>
          <a:p>
            <a:r>
              <a:rPr lang="en-GB" sz="2700" dirty="0">
                <a:latin typeface="Comic Sans MS" panose="030F0702030302020204" pitchFamily="66" charset="0"/>
              </a:rPr>
              <a:t>Formal Requirements</a:t>
            </a:r>
            <a:endParaRPr lang="en-GB" sz="2700" dirty="0">
              <a:latin typeface="Comic Sans MS" panose="030F0702030302020204" pitchFamily="66" charset="0"/>
            </a:endParaRPr>
          </a:p>
        </p:txBody>
      </p:sp>
      <p:pic>
        <p:nvPicPr>
          <p:cNvPr id="3" name="Picture 2"/>
          <p:cNvPicPr>
            <a:picLocks noChangeAspect="1"/>
          </p:cNvPicPr>
          <p:nvPr/>
        </p:nvPicPr>
        <p:blipFill>
          <a:blip r:embed="rId5"/>
          <a:stretch>
            <a:fillRect/>
          </a:stretch>
        </p:blipFill>
        <p:spPr>
          <a:xfrm>
            <a:off x="5166068" y="2135804"/>
            <a:ext cx="2569161" cy="3600319"/>
          </a:xfrm>
          <a:prstGeom prst="rect">
            <a:avLst/>
          </a:prstGeom>
        </p:spPr>
      </p:pic>
    </p:spTree>
    <p:extLst>
      <p:ext uri="{BB962C8B-B14F-4D97-AF65-F5344CB8AC3E}">
        <p14:creationId xmlns:p14="http://schemas.microsoft.com/office/powerpoint/2010/main" val="13162828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251520" y="188640"/>
            <a:ext cx="8640960" cy="6408712"/>
          </a:xfrm>
          <a:solidFill>
            <a:srgbClr val="0092BB"/>
          </a:solidFill>
        </p:spPr>
        <p:txBody>
          <a:bodyPr>
            <a:normAutofit/>
          </a:bodyPr>
          <a:lstStyle/>
          <a:p>
            <a:pPr marL="342900" lvl="1" indent="0" algn="ctr">
              <a:buNone/>
            </a:pPr>
            <a:endParaRPr lang="en-GB" altLang="en-US" sz="4400" b="1" dirty="0" smtClean="0">
              <a:solidFill>
                <a:schemeClr val="bg1"/>
              </a:solidFill>
            </a:endParaRPr>
          </a:p>
          <a:p>
            <a:pPr marL="342900" lvl="1" indent="0" algn="ctr">
              <a:buNone/>
            </a:pPr>
            <a:endParaRPr lang="en-GB" altLang="en-US" sz="4400" b="1" dirty="0">
              <a:solidFill>
                <a:schemeClr val="bg1"/>
              </a:solidFill>
            </a:endParaRPr>
          </a:p>
          <a:p>
            <a:pPr marL="342900" lvl="1" indent="0" algn="ctr">
              <a:buNone/>
            </a:pPr>
            <a:r>
              <a:rPr lang="en-GB" altLang="en-US" sz="4400" b="1" dirty="0" smtClean="0">
                <a:solidFill>
                  <a:schemeClr val="bg1"/>
                </a:solidFill>
              </a:rPr>
              <a:t>Basic notions</a:t>
            </a:r>
          </a:p>
          <a:p>
            <a:pPr marL="342900" lvl="1" indent="0" algn="ctr">
              <a:buNone/>
            </a:pPr>
            <a:endParaRPr lang="en-GB" altLang="en-US" sz="4400" b="1" dirty="0">
              <a:solidFill>
                <a:schemeClr val="bg1"/>
              </a:solidFill>
            </a:endParaRPr>
          </a:p>
          <a:p>
            <a:pPr marL="342900" lvl="1" indent="0" algn="ctr">
              <a:buNone/>
            </a:pPr>
            <a:r>
              <a:rPr lang="en-GB" altLang="en-US" sz="4400" b="1" dirty="0" smtClean="0">
                <a:solidFill>
                  <a:schemeClr val="bg1"/>
                </a:solidFill>
              </a:rPr>
              <a:t>Learning outcomes</a:t>
            </a:r>
            <a:endParaRPr lang="en-GB" altLang="en-US" sz="4400" b="1" dirty="0">
              <a:solidFill>
                <a:schemeClr val="bg1"/>
              </a:solidFill>
            </a:endParaRPr>
          </a:p>
        </p:txBody>
      </p:sp>
    </p:spTree>
    <p:extLst>
      <p:ext uri="{BB962C8B-B14F-4D97-AF65-F5344CB8AC3E}">
        <p14:creationId xmlns:p14="http://schemas.microsoft.com/office/powerpoint/2010/main" val="135295765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2051720" y="973659"/>
            <a:ext cx="6858000" cy="486092"/>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GB" sz="1800" b="1" dirty="0"/>
              <a:t>USING LEARNING OUTCOMES</a:t>
            </a:r>
            <a:endParaRPr lang="en-GB" altLang="en-US" sz="2100" dirty="0"/>
          </a:p>
        </p:txBody>
      </p:sp>
      <p:sp>
        <p:nvSpPr>
          <p:cNvPr id="5" name="Rectangle 3"/>
          <p:cNvSpPr txBox="1">
            <a:spLocks noChangeArrowheads="1"/>
          </p:cNvSpPr>
          <p:nvPr/>
        </p:nvSpPr>
        <p:spPr>
          <a:xfrm>
            <a:off x="1129904" y="1808904"/>
            <a:ext cx="6615113" cy="280868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90000"/>
              </a:lnSpc>
              <a:buFont typeface="Wingdings" panose="05000000000000000000" pitchFamily="2" charset="2"/>
              <a:buNone/>
            </a:pPr>
            <a:endParaRPr lang="en-GB" altLang="en-US" sz="1500" dirty="0"/>
          </a:p>
        </p:txBody>
      </p:sp>
      <p:pic>
        <p:nvPicPr>
          <p:cNvPr id="7" name="Picture 3" descr="ETF MASTER LOGO.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23628" y="914717"/>
            <a:ext cx="1957388"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1224102" y="1837613"/>
            <a:ext cx="6776898" cy="2528897"/>
          </a:xfrm>
          <a:prstGeom prst="rect">
            <a:avLst/>
          </a:prstGeom>
        </p:spPr>
        <p:txBody>
          <a:bodyPr wrap="square">
            <a:spAutoFit/>
          </a:bodyPr>
          <a:lstStyle/>
          <a:p>
            <a:pPr>
              <a:spcAft>
                <a:spcPts val="450"/>
              </a:spcAft>
            </a:pPr>
            <a:r>
              <a:rPr lang="en-GB" altLang="en-US" b="1" dirty="0"/>
              <a:t>Well-known concept:</a:t>
            </a:r>
          </a:p>
          <a:p>
            <a:pPr>
              <a:spcAft>
                <a:spcPts val="450"/>
              </a:spcAft>
            </a:pPr>
            <a:endParaRPr lang="en-GB" altLang="en-US" b="1" dirty="0"/>
          </a:p>
          <a:p>
            <a:r>
              <a:rPr lang="en-GB" altLang="en-US" sz="2100" i="1" dirty="0"/>
              <a:t>«Learning outcomes determine what the learner knows, understands, or is able to do at the end of the learning process».</a:t>
            </a:r>
          </a:p>
          <a:p>
            <a:endParaRPr lang="en-GB" altLang="en-US" dirty="0"/>
          </a:p>
          <a:p>
            <a:pPr algn="r">
              <a:buFont typeface="Wingdings" panose="05000000000000000000" pitchFamily="2" charset="2"/>
              <a:buNone/>
            </a:pPr>
            <a:r>
              <a:rPr lang="en-GB" altLang="en-US" sz="1500" dirty="0">
                <a:solidFill>
                  <a:schemeClr val="bg1">
                    <a:lumMod val="75000"/>
                  </a:schemeClr>
                </a:solidFill>
              </a:rPr>
              <a:t>(Source EQF Recommendation)</a:t>
            </a:r>
            <a:endParaRPr lang="en-GB" altLang="en-US" sz="1500" dirty="0">
              <a:solidFill>
                <a:schemeClr val="bg1">
                  <a:lumMod val="75000"/>
                </a:schemeClr>
              </a:solidFill>
            </a:endParaRPr>
          </a:p>
          <a:p>
            <a:pPr>
              <a:buFont typeface="Wingdings" panose="05000000000000000000" pitchFamily="2" charset="2"/>
              <a:buNone/>
            </a:pPr>
            <a:endParaRPr lang="en-GB" altLang="en-US" dirty="0"/>
          </a:p>
        </p:txBody>
      </p:sp>
      <p:sp>
        <p:nvSpPr>
          <p:cNvPr id="3" name="TextBox 2"/>
          <p:cNvSpPr txBox="1"/>
          <p:nvPr/>
        </p:nvSpPr>
        <p:spPr>
          <a:xfrm>
            <a:off x="1223628" y="3915056"/>
            <a:ext cx="6696744" cy="1131079"/>
          </a:xfrm>
          <a:prstGeom prst="rect">
            <a:avLst/>
          </a:prstGeom>
          <a:noFill/>
        </p:spPr>
        <p:txBody>
          <a:bodyPr wrap="square" rtlCol="0">
            <a:spAutoFit/>
          </a:bodyPr>
          <a:lstStyle/>
          <a:p>
            <a:pPr>
              <a:buFont typeface="Wingdings" panose="05000000000000000000" pitchFamily="2" charset="2"/>
              <a:buNone/>
            </a:pPr>
            <a:r>
              <a:rPr lang="en-GB" altLang="en-US" sz="1350" b="1" dirty="0"/>
              <a:t>Common interpretation</a:t>
            </a:r>
          </a:p>
          <a:p>
            <a:pPr>
              <a:buFont typeface="Wingdings" panose="05000000000000000000" pitchFamily="2" charset="2"/>
              <a:buNone/>
            </a:pPr>
            <a:endParaRPr lang="en-GB" altLang="en-US" sz="1350" b="1" dirty="0"/>
          </a:p>
          <a:p>
            <a:pPr>
              <a:buFont typeface="Wingdings" panose="05000000000000000000" pitchFamily="2" charset="2"/>
              <a:buNone/>
            </a:pPr>
            <a:r>
              <a:rPr lang="en-GB" altLang="en-US" sz="1350" dirty="0"/>
              <a:t>Learning outcomes are an alternative way to identify and develop education, training and qualifications. There is a shift from the input </a:t>
            </a:r>
            <a:r>
              <a:rPr lang="en-GB" altLang="en-US" sz="1350" dirty="0"/>
              <a:t>criteria for learning (duration</a:t>
            </a:r>
            <a:r>
              <a:rPr lang="en-GB" altLang="en-US" sz="1350" dirty="0"/>
              <a:t>, type of education, location, program, institution, etc.) to the learning outcomes</a:t>
            </a:r>
            <a:endParaRPr lang="en-GB" sz="1350" dirty="0"/>
          </a:p>
        </p:txBody>
      </p:sp>
    </p:spTree>
    <p:extLst>
      <p:ext uri="{BB962C8B-B14F-4D97-AF65-F5344CB8AC3E}">
        <p14:creationId xmlns:p14="http://schemas.microsoft.com/office/powerpoint/2010/main" val="4293670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txBox="1">
            <a:spLocks noChangeArrowheads="1"/>
          </p:cNvSpPr>
          <p:nvPr/>
        </p:nvSpPr>
        <p:spPr>
          <a:xfrm>
            <a:off x="323528" y="1052736"/>
            <a:ext cx="7421489" cy="356485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90000"/>
              </a:lnSpc>
              <a:buFont typeface="Wingdings" panose="05000000000000000000" pitchFamily="2" charset="2"/>
              <a:buNone/>
            </a:pPr>
            <a:r>
              <a:rPr lang="en-GB" altLang="en-US" sz="2000" dirty="0"/>
              <a:t>Compare the following statements </a:t>
            </a:r>
            <a:r>
              <a:rPr lang="en-GB" altLang="en-US" sz="2000" dirty="0"/>
              <a:t>:</a:t>
            </a:r>
            <a:endParaRPr lang="en-GB" altLang="en-US" sz="2000" dirty="0"/>
          </a:p>
          <a:p>
            <a:pPr>
              <a:lnSpc>
                <a:spcPct val="90000"/>
              </a:lnSpc>
              <a:buFont typeface="Wingdings" panose="05000000000000000000" pitchFamily="2" charset="2"/>
              <a:buNone/>
            </a:pPr>
            <a:endParaRPr lang="en-GB" altLang="en-US" sz="2000" dirty="0"/>
          </a:p>
          <a:p>
            <a:pPr>
              <a:lnSpc>
                <a:spcPct val="90000"/>
              </a:lnSpc>
            </a:pPr>
            <a:r>
              <a:rPr lang="en-GB" altLang="en-US" sz="2000" dirty="0"/>
              <a:t>I </a:t>
            </a:r>
            <a:r>
              <a:rPr lang="en-GB" altLang="en-US" sz="2000" dirty="0"/>
              <a:t>know EXCEL.</a:t>
            </a:r>
          </a:p>
          <a:p>
            <a:pPr>
              <a:lnSpc>
                <a:spcPct val="90000"/>
              </a:lnSpc>
            </a:pPr>
            <a:r>
              <a:rPr lang="en-GB" altLang="en-US" sz="2000" dirty="0"/>
              <a:t>I use EXCEL every day.</a:t>
            </a:r>
          </a:p>
          <a:p>
            <a:pPr>
              <a:lnSpc>
                <a:spcPct val="90000"/>
              </a:lnSpc>
            </a:pPr>
            <a:r>
              <a:rPr lang="en-GB" altLang="en-US" sz="2000" dirty="0"/>
              <a:t>I </a:t>
            </a:r>
            <a:r>
              <a:rPr lang="en-GB" altLang="en-US" sz="2000" dirty="0"/>
              <a:t>completed an EXCEL training course</a:t>
            </a:r>
            <a:r>
              <a:rPr lang="en-GB" altLang="en-US" sz="2000" dirty="0"/>
              <a:t>.</a:t>
            </a:r>
          </a:p>
          <a:p>
            <a:pPr>
              <a:lnSpc>
                <a:spcPct val="90000"/>
              </a:lnSpc>
            </a:pPr>
            <a:r>
              <a:rPr lang="en-GB" altLang="en-US" sz="2000" dirty="0"/>
              <a:t>I have a certificate of ECDL (European Computer </a:t>
            </a:r>
            <a:r>
              <a:rPr lang="en-GB" altLang="en-US" sz="2000" dirty="0"/>
              <a:t>Drivers License).</a:t>
            </a:r>
            <a:endParaRPr lang="en-GB" altLang="en-US" sz="2000" dirty="0"/>
          </a:p>
          <a:p>
            <a:pPr>
              <a:lnSpc>
                <a:spcPct val="90000"/>
              </a:lnSpc>
            </a:pPr>
            <a:r>
              <a:rPr lang="en-GB" altLang="en-US" sz="2000" dirty="0"/>
              <a:t>I know how to work in EXCEL.</a:t>
            </a:r>
          </a:p>
          <a:p>
            <a:pPr>
              <a:lnSpc>
                <a:spcPct val="90000"/>
              </a:lnSpc>
            </a:pPr>
            <a:r>
              <a:rPr lang="en-GB" altLang="en-US" sz="2000" dirty="0"/>
              <a:t>I am able to perform simple mathematical </a:t>
            </a:r>
            <a:r>
              <a:rPr lang="en-GB" altLang="en-US" sz="2000" dirty="0"/>
              <a:t>operations </a:t>
            </a:r>
            <a:r>
              <a:rPr lang="en-GB" altLang="en-US" sz="2000" dirty="0"/>
              <a:t>in EXCEL.</a:t>
            </a:r>
          </a:p>
          <a:p>
            <a:pPr>
              <a:lnSpc>
                <a:spcPct val="90000"/>
              </a:lnSpc>
            </a:pPr>
            <a:r>
              <a:rPr lang="en-GB" altLang="en-US" sz="2000" dirty="0"/>
              <a:t>I am able to do regression analysis using computer programs.</a:t>
            </a:r>
          </a:p>
        </p:txBody>
      </p:sp>
      <p:sp>
        <p:nvSpPr>
          <p:cNvPr id="6" name="Text Box 4"/>
          <p:cNvSpPr txBox="1">
            <a:spLocks noChangeArrowheads="1"/>
          </p:cNvSpPr>
          <p:nvPr/>
        </p:nvSpPr>
        <p:spPr bwMode="auto">
          <a:xfrm>
            <a:off x="323528" y="4674394"/>
            <a:ext cx="7542933" cy="22852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GB" altLang="en-US" sz="2000" dirty="0">
                <a:latin typeface="Arial" panose="020B0604020202020204" pitchFamily="34" charset="0"/>
              </a:rPr>
              <a:t>All statements give information about my knowledge, skills &amp; competencies.</a:t>
            </a:r>
          </a:p>
          <a:p>
            <a:endParaRPr lang="en-GB" altLang="en-US" sz="2000" dirty="0">
              <a:latin typeface="Arial" panose="020B0604020202020204" pitchFamily="34" charset="0"/>
            </a:endParaRPr>
          </a:p>
          <a:p>
            <a:r>
              <a:rPr lang="en-GB" altLang="en-US" sz="2000" dirty="0">
                <a:latin typeface="Arial" panose="020B0604020202020204" pitchFamily="34" charset="0"/>
              </a:rPr>
              <a:t>Not all of these statements are learning outcomes.</a:t>
            </a:r>
          </a:p>
          <a:p>
            <a:endParaRPr lang="en-GB" altLang="en-US" sz="2000" dirty="0">
              <a:latin typeface="Arial" panose="020B0604020202020204" pitchFamily="34" charset="0"/>
            </a:endParaRPr>
          </a:p>
          <a:p>
            <a:r>
              <a:rPr lang="en-GB" altLang="en-US" sz="2000" dirty="0">
                <a:latin typeface="Arial" panose="020B0604020202020204" pitchFamily="34" charset="0"/>
              </a:rPr>
              <a:t>Only two statements are really </a:t>
            </a:r>
            <a:r>
              <a:rPr lang="en-GB" altLang="en-US" sz="2000" dirty="0">
                <a:latin typeface="Arial" panose="020B0604020202020204" pitchFamily="34" charset="0"/>
              </a:rPr>
              <a:t>learning outcomes.</a:t>
            </a:r>
            <a:endParaRPr lang="en-GB" altLang="en-US" sz="2000" dirty="0">
              <a:latin typeface="Arial" panose="020B0604020202020204" pitchFamily="34" charset="0"/>
            </a:endParaRPr>
          </a:p>
          <a:p>
            <a:pPr>
              <a:spcBef>
                <a:spcPct val="50000"/>
              </a:spcBef>
            </a:pPr>
            <a:endParaRPr lang="en-GB" altLang="en-US" sz="1500" dirty="0">
              <a:latin typeface="Arial" panose="020B0604020202020204" pitchFamily="34" charset="0"/>
            </a:endParaRPr>
          </a:p>
        </p:txBody>
      </p:sp>
      <p:pic>
        <p:nvPicPr>
          <p:cNvPr id="7" name="Picture 3" descr="ETF MASTER LOGO.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8257" y="116409"/>
            <a:ext cx="1957388"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2"/>
          <p:cNvSpPr txBox="1">
            <a:spLocks noChangeArrowheads="1"/>
          </p:cNvSpPr>
          <p:nvPr/>
        </p:nvSpPr>
        <p:spPr>
          <a:xfrm>
            <a:off x="2843808" y="260648"/>
            <a:ext cx="6120680" cy="650212"/>
          </a:xfrm>
          <a:prstGeom prst="rect">
            <a:avLst/>
          </a:prstGeom>
          <a:solidFill>
            <a:srgbClr val="0092BB"/>
          </a:solidFill>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GB" sz="1800" b="1" dirty="0">
                <a:solidFill>
                  <a:schemeClr val="bg1"/>
                </a:solidFill>
              </a:rPr>
              <a:t>USING LEARNING OUTCOMES</a:t>
            </a:r>
            <a:endParaRPr lang="en-GB" altLang="en-US" sz="2100" dirty="0">
              <a:solidFill>
                <a:schemeClr val="bg1"/>
              </a:solidFill>
            </a:endParaRPr>
          </a:p>
        </p:txBody>
      </p:sp>
      <p:sp>
        <p:nvSpPr>
          <p:cNvPr id="9" name="Rectangle 8"/>
          <p:cNvSpPr/>
          <p:nvPr/>
        </p:nvSpPr>
        <p:spPr>
          <a:xfrm>
            <a:off x="683568" y="3417297"/>
            <a:ext cx="6696744" cy="827202"/>
          </a:xfrm>
          <a:prstGeom prst="rect">
            <a:avLst/>
          </a:prstGeom>
          <a:noFill/>
          <a:ln w="476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GB" sz="1350"/>
          </a:p>
        </p:txBody>
      </p:sp>
    </p:spTree>
    <p:extLst>
      <p:ext uri="{BB962C8B-B14F-4D97-AF65-F5344CB8AC3E}">
        <p14:creationId xmlns:p14="http://schemas.microsoft.com/office/powerpoint/2010/main" val="536320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251520" y="188640"/>
            <a:ext cx="8640960" cy="6408712"/>
          </a:xfrm>
          <a:solidFill>
            <a:srgbClr val="0092BB"/>
          </a:solidFill>
        </p:spPr>
        <p:txBody>
          <a:bodyPr>
            <a:normAutofit/>
          </a:bodyPr>
          <a:lstStyle/>
          <a:p>
            <a:pPr marL="342900" lvl="1" indent="0" algn="ctr">
              <a:buNone/>
            </a:pPr>
            <a:endParaRPr lang="en-GB" altLang="en-US" sz="4400" b="1" dirty="0" smtClean="0">
              <a:solidFill>
                <a:schemeClr val="bg1"/>
              </a:solidFill>
            </a:endParaRPr>
          </a:p>
          <a:p>
            <a:pPr marL="342900" lvl="1" indent="0" algn="ctr">
              <a:buNone/>
            </a:pPr>
            <a:endParaRPr lang="en-GB" altLang="en-US" sz="4400" b="1" dirty="0">
              <a:solidFill>
                <a:schemeClr val="bg1"/>
              </a:solidFill>
            </a:endParaRPr>
          </a:p>
          <a:p>
            <a:pPr marL="342900" lvl="1" indent="0" algn="ctr">
              <a:buNone/>
            </a:pPr>
            <a:endParaRPr lang="en-GB" altLang="en-US" sz="4400" b="1" dirty="0">
              <a:solidFill>
                <a:schemeClr val="bg1"/>
              </a:solidFill>
            </a:endParaRPr>
          </a:p>
          <a:p>
            <a:pPr marL="342900" lvl="1" indent="0" algn="ctr">
              <a:buNone/>
            </a:pPr>
            <a:r>
              <a:rPr lang="en-GB" altLang="en-US" sz="4400" b="1" dirty="0" smtClean="0">
                <a:solidFill>
                  <a:schemeClr val="bg1"/>
                </a:solidFill>
              </a:rPr>
              <a:t>Defining Qualification Types</a:t>
            </a:r>
            <a:endParaRPr lang="en-GB" altLang="en-US" sz="4400" b="1" dirty="0">
              <a:solidFill>
                <a:schemeClr val="bg1"/>
              </a:solidFill>
            </a:endParaRPr>
          </a:p>
        </p:txBody>
      </p:sp>
    </p:spTree>
    <p:extLst>
      <p:ext uri="{BB962C8B-B14F-4D97-AF65-F5344CB8AC3E}">
        <p14:creationId xmlns:p14="http://schemas.microsoft.com/office/powerpoint/2010/main" val="248266597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2974019141"/>
              </p:ext>
            </p:extLst>
          </p:nvPr>
        </p:nvGraphicFramePr>
        <p:xfrm>
          <a:off x="179512" y="2060848"/>
          <a:ext cx="8712968" cy="4389120"/>
        </p:xfrm>
        <a:graphic>
          <a:graphicData uri="http://schemas.openxmlformats.org/drawingml/2006/table">
            <a:tbl>
              <a:tblPr/>
              <a:tblGrid>
                <a:gridCol w="1008112">
                  <a:extLst>
                    <a:ext uri="{9D8B030D-6E8A-4147-A177-3AD203B41FA5}">
                      <a16:colId xmlns:a16="http://schemas.microsoft.com/office/drawing/2014/main" val="983425682"/>
                    </a:ext>
                  </a:extLst>
                </a:gridCol>
                <a:gridCol w="2016224">
                  <a:extLst>
                    <a:ext uri="{9D8B030D-6E8A-4147-A177-3AD203B41FA5}">
                      <a16:colId xmlns:a16="http://schemas.microsoft.com/office/drawing/2014/main" val="1077206983"/>
                    </a:ext>
                  </a:extLst>
                </a:gridCol>
                <a:gridCol w="3168352">
                  <a:extLst>
                    <a:ext uri="{9D8B030D-6E8A-4147-A177-3AD203B41FA5}">
                      <a16:colId xmlns:a16="http://schemas.microsoft.com/office/drawing/2014/main" val="2026094292"/>
                    </a:ext>
                  </a:extLst>
                </a:gridCol>
                <a:gridCol w="2520280">
                  <a:extLst>
                    <a:ext uri="{9D8B030D-6E8A-4147-A177-3AD203B41FA5}">
                      <a16:colId xmlns:a16="http://schemas.microsoft.com/office/drawing/2014/main" val="173484808"/>
                    </a:ext>
                  </a:extLst>
                </a:gridCol>
              </a:tblGrid>
              <a:tr h="3528392">
                <a:tc>
                  <a:txBody>
                    <a:bodyPr/>
                    <a:lstStyle/>
                    <a:p>
                      <a:pPr marL="108000"/>
                      <a:r>
                        <a:rPr lang="en-US" sz="2400" dirty="0"/>
                        <a:t>Level 5 </a:t>
                      </a:r>
                    </a:p>
                  </a:txBody>
                  <a:tcPr marL="0" marR="0" marT="0" marB="0">
                    <a:lnL>
                      <a:noFill/>
                    </a:lnL>
                    <a:lnR>
                      <a:noFill/>
                    </a:lnR>
                    <a:lnT>
                      <a:noFill/>
                    </a:lnT>
                    <a:lnB>
                      <a:noFill/>
                    </a:lnB>
                  </a:tcPr>
                </a:tc>
                <a:tc>
                  <a:txBody>
                    <a:bodyPr/>
                    <a:lstStyle/>
                    <a:p>
                      <a:pPr marL="108000"/>
                      <a:r>
                        <a:rPr lang="en-US" sz="2400" dirty="0"/>
                        <a:t>comprehensive, </a:t>
                      </a:r>
                      <a:r>
                        <a:rPr lang="en-US" sz="2400" dirty="0" err="1"/>
                        <a:t>specialised</a:t>
                      </a:r>
                      <a:r>
                        <a:rPr lang="en-US" sz="2400" dirty="0"/>
                        <a:t>, factual and theoretical knowledge within a field of work or study and an awareness of the boundaries of that knowledge</a:t>
                      </a:r>
                    </a:p>
                  </a:txBody>
                  <a:tcPr marL="0" marR="0" marT="0" marB="0">
                    <a:lnL>
                      <a:noFill/>
                    </a:lnL>
                    <a:lnR>
                      <a:noFill/>
                    </a:lnR>
                    <a:lnT>
                      <a:noFill/>
                    </a:lnT>
                    <a:lnB>
                      <a:noFill/>
                    </a:lnB>
                  </a:tcPr>
                </a:tc>
                <a:tc>
                  <a:txBody>
                    <a:bodyPr/>
                    <a:lstStyle/>
                    <a:p>
                      <a:pPr marL="108000"/>
                      <a:r>
                        <a:rPr lang="en-US" sz="2400" dirty="0"/>
                        <a:t>a comprehensive range of cognitive and practical skills required to develop creative solutions to abstract problems</a:t>
                      </a:r>
                    </a:p>
                  </a:txBody>
                  <a:tcPr marL="0" marR="0" marT="0" marB="0">
                    <a:lnL>
                      <a:noFill/>
                    </a:lnL>
                    <a:lnR>
                      <a:noFill/>
                    </a:lnR>
                    <a:lnT>
                      <a:noFill/>
                    </a:lnT>
                    <a:lnB>
                      <a:noFill/>
                    </a:lnB>
                  </a:tcPr>
                </a:tc>
                <a:tc>
                  <a:txBody>
                    <a:bodyPr/>
                    <a:lstStyle/>
                    <a:p>
                      <a:pPr marL="108000"/>
                      <a:r>
                        <a:rPr lang="en-US" sz="2400" dirty="0"/>
                        <a:t>exercise management and supervision in contexts of work or study activities where there is unpredictable change</a:t>
                      </a:r>
                    </a:p>
                    <a:p>
                      <a:pPr marL="108000"/>
                      <a:r>
                        <a:rPr lang="en-US" sz="2400" dirty="0"/>
                        <a:t>review and develop performance of self and others</a:t>
                      </a:r>
                    </a:p>
                  </a:txBody>
                  <a:tcPr marL="0" marR="0" marT="0" marB="0">
                    <a:lnL>
                      <a:noFill/>
                    </a:lnL>
                    <a:lnR>
                      <a:noFill/>
                    </a:lnR>
                    <a:lnT>
                      <a:noFill/>
                    </a:lnT>
                    <a:lnB>
                      <a:noFill/>
                    </a:lnB>
                  </a:tcPr>
                </a:tc>
                <a:extLst>
                  <a:ext uri="{0D108BD9-81ED-4DB2-BD59-A6C34878D82A}">
                    <a16:rowId xmlns:a16="http://schemas.microsoft.com/office/drawing/2014/main" val="1048965833"/>
                  </a:ext>
                </a:extLst>
              </a:tr>
            </a:tbl>
          </a:graphicData>
        </a:graphic>
      </p:graphicFrame>
      <p:sp>
        <p:nvSpPr>
          <p:cNvPr id="8" name="TextBox 7"/>
          <p:cNvSpPr txBox="1"/>
          <p:nvPr/>
        </p:nvSpPr>
        <p:spPr>
          <a:xfrm>
            <a:off x="179512" y="404664"/>
            <a:ext cx="8712968" cy="1077218"/>
          </a:xfrm>
          <a:prstGeom prst="rect">
            <a:avLst/>
          </a:prstGeom>
          <a:solidFill>
            <a:srgbClr val="0092BB"/>
          </a:solidFill>
        </p:spPr>
        <p:txBody>
          <a:bodyPr wrap="square" rtlCol="0">
            <a:spAutoFit/>
          </a:bodyPr>
          <a:lstStyle/>
          <a:p>
            <a:pPr algn="ctr"/>
            <a:r>
              <a:rPr lang="en-GB" sz="2800" dirty="0" smtClean="0"/>
              <a:t> </a:t>
            </a:r>
            <a:r>
              <a:rPr lang="en-GB" sz="2800" b="1" dirty="0" smtClean="0">
                <a:solidFill>
                  <a:schemeClr val="bg1"/>
                </a:solidFill>
              </a:rPr>
              <a:t>EQF LEVEL DESCRIPTORS FOR L5</a:t>
            </a:r>
          </a:p>
          <a:p>
            <a:endParaRPr lang="en-GB" b="1" dirty="0">
              <a:solidFill>
                <a:schemeClr val="bg1"/>
              </a:solidFill>
            </a:endParaRPr>
          </a:p>
          <a:p>
            <a:endParaRPr lang="en-GB" b="1" dirty="0">
              <a:solidFill>
                <a:schemeClr val="bg1"/>
              </a:solidFill>
            </a:endParaRPr>
          </a:p>
        </p:txBody>
      </p:sp>
      <p:sp>
        <p:nvSpPr>
          <p:cNvPr id="9" name="TextBox 8"/>
          <p:cNvSpPr txBox="1"/>
          <p:nvPr/>
        </p:nvSpPr>
        <p:spPr>
          <a:xfrm>
            <a:off x="179512" y="1700808"/>
            <a:ext cx="8712968" cy="369332"/>
          </a:xfrm>
          <a:prstGeom prst="rect">
            <a:avLst/>
          </a:prstGeom>
          <a:solidFill>
            <a:srgbClr val="0092BB"/>
          </a:solidFill>
        </p:spPr>
        <p:txBody>
          <a:bodyPr wrap="square" rtlCol="0">
            <a:spAutoFit/>
          </a:bodyPr>
          <a:lstStyle/>
          <a:p>
            <a:r>
              <a:rPr lang="en-GB" b="1" dirty="0" smtClean="0">
                <a:solidFill>
                  <a:schemeClr val="bg1"/>
                </a:solidFill>
                <a:effectLst>
                  <a:outerShdw blurRad="38100" dist="38100" dir="2700000" algn="tl">
                    <a:srgbClr val="000000">
                      <a:alpha val="43137"/>
                    </a:srgbClr>
                  </a:outerShdw>
                </a:effectLst>
              </a:rPr>
              <a:t>Level	Knowledge	     Skills                                               Responsibility &amp; Autonomy</a:t>
            </a:r>
            <a:endParaRPr lang="en-GB"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72208849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3"/>
          <p:cNvSpPr>
            <a:spLocks noGrp="1"/>
          </p:cNvSpPr>
          <p:nvPr>
            <p:ph type="body" idx="4294967295"/>
          </p:nvPr>
        </p:nvSpPr>
        <p:spPr>
          <a:xfrm>
            <a:off x="0" y="1890713"/>
            <a:ext cx="9144000" cy="4967287"/>
          </a:xfrm>
        </p:spPr>
        <p:txBody>
          <a:bodyPr/>
          <a:lstStyle/>
          <a:p>
            <a:pPr marL="0" indent="0" eaLnBrk="1" hangingPunct="1">
              <a:buNone/>
            </a:pPr>
            <a:r>
              <a:rPr lang="en-GB" altLang="en-US" sz="2800" dirty="0" smtClean="0"/>
              <a:t>Possible </a:t>
            </a:r>
            <a:r>
              <a:rPr lang="en-GB" altLang="en-US" sz="2800" dirty="0" smtClean="0"/>
              <a:t>other criteria </a:t>
            </a:r>
            <a:r>
              <a:rPr lang="en-GB" altLang="en-US" sz="2800" dirty="0" smtClean="0"/>
              <a:t>for identifying qualification types</a:t>
            </a:r>
          </a:p>
          <a:p>
            <a:r>
              <a:rPr lang="en-GB" altLang="en-US" sz="2400" b="1" dirty="0" smtClean="0">
                <a:solidFill>
                  <a:schemeClr val="accent5">
                    <a:lumMod val="75000"/>
                  </a:schemeClr>
                </a:solidFill>
              </a:rPr>
              <a:t>Purpose</a:t>
            </a:r>
            <a:r>
              <a:rPr lang="en-GB" altLang="en-US" sz="2400" b="1" dirty="0" smtClean="0">
                <a:solidFill>
                  <a:schemeClr val="accent5">
                    <a:lumMod val="75000"/>
                  </a:schemeClr>
                </a:solidFill>
              </a:rPr>
              <a:t>?</a:t>
            </a:r>
            <a:endParaRPr lang="en-GB" altLang="en-US" sz="2400" b="1" dirty="0">
              <a:solidFill>
                <a:schemeClr val="accent5">
                  <a:lumMod val="75000"/>
                </a:schemeClr>
              </a:solidFill>
            </a:endParaRPr>
          </a:p>
          <a:p>
            <a:r>
              <a:rPr lang="en-GB" altLang="en-US" sz="2400" b="1" dirty="0" smtClean="0">
                <a:solidFill>
                  <a:schemeClr val="accent4">
                    <a:lumMod val="75000"/>
                  </a:schemeClr>
                </a:solidFill>
              </a:rPr>
              <a:t>Structure?</a:t>
            </a:r>
            <a:r>
              <a:rPr lang="en-GB" altLang="en-US" sz="2400" b="1" dirty="0" smtClean="0"/>
              <a:t> </a:t>
            </a:r>
            <a:r>
              <a:rPr lang="en-GB" altLang="en-US" sz="2400" b="1" dirty="0" smtClean="0">
                <a:solidFill>
                  <a:schemeClr val="accent4">
                    <a:lumMod val="60000"/>
                    <a:lumOff val="40000"/>
                  </a:schemeClr>
                </a:solidFill>
              </a:rPr>
              <a:t>Size/Duration/Credit value/Full/partial/combined</a:t>
            </a:r>
          </a:p>
          <a:p>
            <a:r>
              <a:rPr lang="en-GB" altLang="en-US" sz="2400" b="1" dirty="0" smtClean="0">
                <a:solidFill>
                  <a:srgbClr val="FF0000"/>
                </a:solidFill>
              </a:rPr>
              <a:t>Broad learning outcomes </a:t>
            </a:r>
          </a:p>
          <a:p>
            <a:r>
              <a:rPr lang="en-GB" altLang="en-US" sz="2400" b="1" dirty="0" smtClean="0">
                <a:solidFill>
                  <a:schemeClr val="accent3">
                    <a:lumMod val="75000"/>
                  </a:schemeClr>
                </a:solidFill>
              </a:rPr>
              <a:t>External requirements?</a:t>
            </a:r>
            <a:r>
              <a:rPr lang="en-GB" altLang="en-US" sz="2400" b="1" dirty="0"/>
              <a:t> </a:t>
            </a:r>
            <a:r>
              <a:rPr lang="en-GB" altLang="en-US" sz="2400" b="1" dirty="0" smtClean="0">
                <a:solidFill>
                  <a:schemeClr val="accent3">
                    <a:lumMod val="60000"/>
                    <a:lumOff val="40000"/>
                  </a:schemeClr>
                </a:solidFill>
              </a:rPr>
              <a:t>linked to international and national standards and legal or regulatory requirements</a:t>
            </a:r>
          </a:p>
          <a:p>
            <a:r>
              <a:rPr lang="en-GB" altLang="en-US" sz="2400" b="1" dirty="0" smtClean="0">
                <a:solidFill>
                  <a:schemeClr val="accent2">
                    <a:lumMod val="75000"/>
                  </a:schemeClr>
                </a:solidFill>
              </a:rPr>
              <a:t>Currency/portability? </a:t>
            </a:r>
            <a:r>
              <a:rPr lang="en-GB" altLang="en-US" sz="2400" b="1" dirty="0" smtClean="0">
                <a:solidFill>
                  <a:schemeClr val="accent2">
                    <a:lumMod val="60000"/>
                    <a:lumOff val="40000"/>
                  </a:schemeClr>
                </a:solidFill>
              </a:rPr>
              <a:t>Where can the qualification be used?</a:t>
            </a:r>
          </a:p>
          <a:p>
            <a:r>
              <a:rPr lang="en-GB" altLang="en-US" sz="2400" b="1" dirty="0" smtClean="0">
                <a:solidFill>
                  <a:schemeClr val="accent1">
                    <a:lumMod val="75000"/>
                  </a:schemeClr>
                </a:solidFill>
              </a:rPr>
              <a:t>Awarding body?</a:t>
            </a:r>
          </a:p>
          <a:p>
            <a:r>
              <a:rPr lang="en-GB" altLang="en-US" sz="2400" b="1" dirty="0" smtClean="0">
                <a:solidFill>
                  <a:schemeClr val="bg2">
                    <a:lumMod val="25000"/>
                  </a:schemeClr>
                </a:solidFill>
              </a:rPr>
              <a:t>Regulator/ External QA body?</a:t>
            </a:r>
          </a:p>
          <a:p>
            <a:r>
              <a:rPr lang="en-GB" altLang="en-US" sz="2400" b="1" dirty="0" smtClean="0">
                <a:solidFill>
                  <a:schemeClr val="bg1">
                    <a:lumMod val="50000"/>
                  </a:schemeClr>
                </a:solidFill>
              </a:rPr>
              <a:t>Pathway?</a:t>
            </a:r>
          </a:p>
          <a:p>
            <a:endParaRPr lang="en-GB" altLang="en-US" sz="2400" dirty="0" smtClean="0"/>
          </a:p>
        </p:txBody>
      </p:sp>
      <p:pic>
        <p:nvPicPr>
          <p:cNvPr id="15363" name="Picture 3" descr="ETF MASTER LOGO.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42938" y="428625"/>
            <a:ext cx="2714625"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57499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36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36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36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36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36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362">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5362">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536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79512" y="19593"/>
            <a:ext cx="8784975" cy="6818814"/>
          </a:xfrm>
          <a:prstGeom prst="rect">
            <a:avLst/>
          </a:prstGeom>
        </p:spPr>
      </p:pic>
    </p:spTree>
    <p:extLst>
      <p:ext uri="{BB962C8B-B14F-4D97-AF65-F5344CB8AC3E}">
        <p14:creationId xmlns:p14="http://schemas.microsoft.com/office/powerpoint/2010/main" val="31019091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fs1\DesignFiles\Designers temp workaround\Brand Guidelines\Powerpoint\ColouBackgrounds\TurquoiseBottom.png"/>
          <p:cNvPicPr>
            <a:picLocks noChangeAspect="1" noChangeArrowheads="1"/>
          </p:cNvPicPr>
          <p:nvPr/>
        </p:nvPicPr>
        <p:blipFill>
          <a:blip r:embed="rId3" cstate="print"/>
          <a:srcRect/>
          <a:stretch>
            <a:fillRect/>
          </a:stretch>
        </p:blipFill>
        <p:spPr bwMode="auto">
          <a:xfrm>
            <a:off x="-180528" y="0"/>
            <a:ext cx="9324528" cy="6858000"/>
          </a:xfrm>
          <a:prstGeom prst="rect">
            <a:avLst/>
          </a:prstGeom>
          <a:noFill/>
        </p:spPr>
      </p:pic>
      <p:sp>
        <p:nvSpPr>
          <p:cNvPr id="2" name="Content Placeholder 1"/>
          <p:cNvSpPr>
            <a:spLocks noGrp="1"/>
          </p:cNvSpPr>
          <p:nvPr>
            <p:ph type="body" sz="quarter" idx="19"/>
          </p:nvPr>
        </p:nvSpPr>
        <p:spPr>
          <a:xfrm>
            <a:off x="683568" y="1628800"/>
            <a:ext cx="7776864" cy="3960440"/>
          </a:xfrm>
        </p:spPr>
        <p:txBody>
          <a:bodyPr/>
          <a:lstStyle/>
          <a:p>
            <a:pPr marL="355600" indent="-355600">
              <a:buClr>
                <a:srgbClr val="006600"/>
              </a:buClr>
            </a:pPr>
            <a:r>
              <a:rPr lang="en-US" sz="1200" dirty="0" smtClean="0"/>
              <a:t>	</a:t>
            </a:r>
          </a:p>
          <a:p>
            <a:pPr marL="355600" indent="-355600">
              <a:buClr>
                <a:srgbClr val="006600"/>
              </a:buClr>
            </a:pPr>
            <a:endParaRPr lang="en-US" sz="1200" i="1" dirty="0"/>
          </a:p>
          <a:p>
            <a:pPr marL="355600" indent="-355600">
              <a:buClr>
                <a:srgbClr val="006600"/>
              </a:buClr>
            </a:pPr>
            <a:endParaRPr lang="en-US" sz="1200" i="1" dirty="0" smtClean="0"/>
          </a:p>
          <a:p>
            <a:pPr marL="355600" indent="-355600">
              <a:buClr>
                <a:srgbClr val="006600"/>
              </a:buClr>
            </a:pPr>
            <a:r>
              <a:rPr lang="en-US" sz="2000" i="1" dirty="0" smtClean="0"/>
              <a:t>    </a:t>
            </a:r>
          </a:p>
          <a:p>
            <a:pPr marL="355600" indent="-355600">
              <a:buClr>
                <a:srgbClr val="006600"/>
              </a:buClr>
            </a:pPr>
            <a:endParaRPr lang="en-US" sz="2000" i="1" dirty="0"/>
          </a:p>
          <a:p>
            <a:pPr marL="355600" indent="-355600">
              <a:buClr>
                <a:srgbClr val="006600"/>
              </a:buClr>
            </a:pPr>
            <a:r>
              <a:rPr lang="en-US" sz="2000" i="1" dirty="0"/>
              <a:t>	</a:t>
            </a:r>
            <a:r>
              <a:rPr lang="en-US" sz="2000" i="1" dirty="0" smtClean="0"/>
              <a:t>Doctoral </a:t>
            </a:r>
            <a:r>
              <a:rPr lang="en-US" sz="2000" i="1" dirty="0"/>
              <a:t>degree characteristics </a:t>
            </a:r>
            <a:r>
              <a:rPr lang="en-US" sz="2000" dirty="0"/>
              <a:t>and </a:t>
            </a:r>
            <a:r>
              <a:rPr lang="en-US" sz="2000" i="1" dirty="0"/>
              <a:t>Master's degree characteristics </a:t>
            </a:r>
            <a:r>
              <a:rPr lang="en-US" sz="2000" dirty="0"/>
              <a:t>provide information about the purposes, content, assessment methods and titles of different types of UK doctoral and master's degrees. They are additional reference points to provide advice and guidance for those responsible for doctoral and master's </a:t>
            </a:r>
            <a:r>
              <a:rPr lang="en-US" sz="2000" smtClean="0"/>
              <a:t>programmes. </a:t>
            </a:r>
            <a:endParaRPr lang="en-US" sz="2000" dirty="0"/>
          </a:p>
          <a:p>
            <a:pPr marL="355600" indent="-355600">
              <a:buClr>
                <a:srgbClr val="006600"/>
              </a:buClr>
            </a:pPr>
            <a:endParaRPr lang="en-GB" sz="2000" dirty="0" smtClean="0"/>
          </a:p>
        </p:txBody>
      </p:sp>
      <p:sp>
        <p:nvSpPr>
          <p:cNvPr id="6" name="TextBox 5"/>
          <p:cNvSpPr txBox="1"/>
          <p:nvPr/>
        </p:nvSpPr>
        <p:spPr>
          <a:xfrm>
            <a:off x="899592" y="764704"/>
            <a:ext cx="7808808" cy="584776"/>
          </a:xfrm>
          <a:prstGeom prst="rect">
            <a:avLst/>
          </a:prstGeom>
          <a:noFill/>
        </p:spPr>
        <p:txBody>
          <a:bodyPr wrap="square" rtlCol="0">
            <a:spAutoFit/>
          </a:bodyPr>
          <a:lstStyle/>
          <a:p>
            <a:pPr marL="355600" indent="-355600">
              <a:buClr>
                <a:srgbClr val="006600"/>
              </a:buClr>
            </a:pPr>
            <a:r>
              <a:rPr lang="en-GB" sz="3200" b="1" dirty="0" smtClean="0"/>
              <a:t>Qualification types</a:t>
            </a:r>
          </a:p>
        </p:txBody>
      </p:sp>
      <p:sp>
        <p:nvSpPr>
          <p:cNvPr id="3" name="Rectangle 2"/>
          <p:cNvSpPr/>
          <p:nvPr/>
        </p:nvSpPr>
        <p:spPr>
          <a:xfrm>
            <a:off x="971600" y="1700808"/>
            <a:ext cx="7488832" cy="2462213"/>
          </a:xfrm>
          <a:prstGeom prst="rect">
            <a:avLst/>
          </a:prstGeom>
        </p:spPr>
        <p:txBody>
          <a:bodyPr wrap="square">
            <a:spAutoFit/>
          </a:bodyPr>
          <a:lstStyle/>
          <a:p>
            <a:pPr marL="368300" lvl="1" indent="-285750">
              <a:buFont typeface="Arial"/>
              <a:buChar char="•"/>
            </a:pPr>
            <a:r>
              <a:rPr lang="en-GB" sz="2000" dirty="0" smtClean="0">
                <a:latin typeface="Arial" charset="0"/>
                <a:cs typeface="Arial" charset="0"/>
              </a:rPr>
              <a:t>Doctoral Degree Characteristics</a:t>
            </a:r>
          </a:p>
          <a:p>
            <a:pPr marL="368300" lvl="1" indent="-285750">
              <a:buFont typeface="Arial"/>
              <a:buChar char="•"/>
            </a:pPr>
            <a:r>
              <a:rPr lang="en-GB" sz="2000" dirty="0" smtClean="0">
                <a:latin typeface="Arial" charset="0"/>
                <a:cs typeface="Arial" charset="0"/>
              </a:rPr>
              <a:t>Master’s Degree Characteristics</a:t>
            </a:r>
          </a:p>
          <a:p>
            <a:pPr marL="368300" lvl="1" indent="-285750">
              <a:buFont typeface="Arial"/>
              <a:buChar char="•"/>
            </a:pPr>
            <a:r>
              <a:rPr lang="en-GB" sz="2000" dirty="0" smtClean="0">
                <a:latin typeface="Arial" charset="0"/>
                <a:cs typeface="Arial" charset="0"/>
              </a:rPr>
              <a:t>Foundation Degree Qualification Benchmark</a:t>
            </a:r>
          </a:p>
          <a:p>
            <a:pPr marL="368300" lvl="1" indent="-285750">
              <a:buFont typeface="Arial"/>
              <a:buChar char="•"/>
            </a:pPr>
            <a:endParaRPr lang="en-GB" sz="2000" dirty="0" smtClean="0">
              <a:latin typeface="Arial" charset="0"/>
              <a:cs typeface="Arial" charset="0"/>
            </a:endParaRPr>
          </a:p>
          <a:p>
            <a:pPr marL="368300" lvl="1" indent="-285750">
              <a:buFont typeface="Arial"/>
              <a:buChar char="•"/>
            </a:pPr>
            <a:endParaRPr lang="en-GB" sz="2000" dirty="0">
              <a:latin typeface="Arial" charset="0"/>
              <a:cs typeface="Arial" charset="0"/>
            </a:endParaRPr>
          </a:p>
          <a:p>
            <a:pPr marL="355600" lvl="1" indent="-273050">
              <a:buFont typeface="Arial" charset="0"/>
              <a:buChar char="•"/>
            </a:pPr>
            <a:endParaRPr lang="en-GB" dirty="0">
              <a:latin typeface="Arial" charset="0"/>
              <a:cs typeface="Arial" charset="0"/>
            </a:endParaRPr>
          </a:p>
          <a:p>
            <a:pPr marL="355600" lvl="1" indent="-273050">
              <a:buFont typeface="Arial" charset="0"/>
              <a:buChar char="•"/>
            </a:pPr>
            <a:endParaRPr lang="en-GB" dirty="0">
              <a:latin typeface="Arial" charset="0"/>
              <a:cs typeface="Arial" charset="0"/>
            </a:endParaRPr>
          </a:p>
          <a:p>
            <a:pPr marL="355600" lvl="1" indent="-273050">
              <a:buFont typeface="Arial" charset="0"/>
              <a:buChar char="•"/>
            </a:pPr>
            <a:endParaRPr lang="en-GB" dirty="0">
              <a:latin typeface="Arial" charset="0"/>
              <a:cs typeface="Arial" charset="0"/>
            </a:endParaRPr>
          </a:p>
        </p:txBody>
      </p:sp>
      <p:sp>
        <p:nvSpPr>
          <p:cNvPr id="5" name="TextBox 4"/>
          <p:cNvSpPr txBox="1"/>
          <p:nvPr/>
        </p:nvSpPr>
        <p:spPr>
          <a:xfrm>
            <a:off x="6660232" y="260648"/>
            <a:ext cx="2048168" cy="369332"/>
          </a:xfrm>
          <a:prstGeom prst="rect">
            <a:avLst/>
          </a:prstGeom>
          <a:noFill/>
        </p:spPr>
        <p:txBody>
          <a:bodyPr wrap="square" rtlCol="0">
            <a:spAutoFit/>
          </a:bodyPr>
          <a:lstStyle/>
          <a:p>
            <a:r>
              <a:rPr lang="en-GB" dirty="0" smtClean="0"/>
              <a:t>Example</a:t>
            </a:r>
            <a:endParaRPr lang="en-GB" dirty="0"/>
          </a:p>
        </p:txBody>
      </p:sp>
    </p:spTree>
    <p:extLst>
      <p:ext uri="{BB962C8B-B14F-4D97-AF65-F5344CB8AC3E}">
        <p14:creationId xmlns:p14="http://schemas.microsoft.com/office/powerpoint/2010/main" val="409204330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fs1\DesignFiles\Designers temp workaround\Brand Guidelines\Powerpoint\ColouBackgrounds\TurquoiseBottom.png"/>
          <p:cNvPicPr>
            <a:picLocks noChangeAspect="1" noChangeArrowheads="1"/>
          </p:cNvPicPr>
          <p:nvPr/>
        </p:nvPicPr>
        <p:blipFill>
          <a:blip r:embed="rId3" cstate="print"/>
          <a:stretch>
            <a:fillRect/>
          </a:stretch>
        </p:blipFill>
        <p:spPr bwMode="auto">
          <a:xfrm>
            <a:off x="0" y="14188"/>
            <a:ext cx="9144000" cy="6858000"/>
          </a:xfrm>
          <a:prstGeom prst="rect">
            <a:avLst/>
          </a:prstGeom>
          <a:noFill/>
        </p:spPr>
      </p:pic>
      <p:sp>
        <p:nvSpPr>
          <p:cNvPr id="6" name="Content Placeholder 1"/>
          <p:cNvSpPr txBox="1">
            <a:spLocks/>
          </p:cNvSpPr>
          <p:nvPr/>
        </p:nvSpPr>
        <p:spPr>
          <a:xfrm>
            <a:off x="827584" y="1700808"/>
            <a:ext cx="7273925" cy="2520280"/>
          </a:xfrm>
          <a:prstGeom prst="rect">
            <a:avLst/>
          </a:prstGeom>
        </p:spPr>
        <p:txBody>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GB" sz="4800" b="0" i="0" u="none" strike="noStrike" kern="1200" cap="none" spc="0" normalizeH="0" baseline="30000" noProof="0" dirty="0" smtClean="0">
              <a:ln>
                <a:noFill/>
              </a:ln>
              <a:solidFill>
                <a:schemeClr val="tx1"/>
              </a:solidFill>
              <a:effectLst/>
              <a:uLnTx/>
              <a:uFillTx/>
              <a:latin typeface="+mn-lt"/>
              <a:ea typeface="+mn-ea"/>
              <a:cs typeface="+mn-cs"/>
            </a:endParaRPr>
          </a:p>
        </p:txBody>
      </p:sp>
      <p:sp>
        <p:nvSpPr>
          <p:cNvPr id="9" name="Text Placeholder 8"/>
          <p:cNvSpPr>
            <a:spLocks noGrp="1"/>
          </p:cNvSpPr>
          <p:nvPr>
            <p:ph type="body" sz="quarter" idx="19"/>
          </p:nvPr>
        </p:nvSpPr>
        <p:spPr>
          <a:xfrm>
            <a:off x="971600" y="1484784"/>
            <a:ext cx="6840760" cy="5930854"/>
          </a:xfrm>
          <a:prstGeom prst="rect">
            <a:avLst/>
          </a:prstGeom>
        </p:spPr>
        <p:txBody>
          <a:bodyPr wrap="square">
            <a:spAutoFit/>
          </a:bodyPr>
          <a:lstStyle/>
          <a:p>
            <a:pPr>
              <a:lnSpc>
                <a:spcPct val="90000"/>
              </a:lnSpc>
            </a:pPr>
            <a:r>
              <a:rPr lang="en-GB" sz="1800" dirty="0" smtClean="0"/>
              <a:t>Goal</a:t>
            </a:r>
          </a:p>
          <a:p>
            <a:pPr>
              <a:lnSpc>
                <a:spcPct val="90000"/>
              </a:lnSpc>
            </a:pPr>
            <a:endParaRPr lang="en-GB" sz="1800" dirty="0" smtClean="0"/>
          </a:p>
          <a:p>
            <a:pPr>
              <a:lnSpc>
                <a:spcPct val="90000"/>
              </a:lnSpc>
            </a:pPr>
            <a:r>
              <a:rPr lang="en-GB" sz="2000" dirty="0" smtClean="0"/>
              <a:t>‘Foundation </a:t>
            </a:r>
            <a:r>
              <a:rPr lang="en-GB" sz="2000" dirty="0"/>
              <a:t>Degrees integrate academic and work-based learning through close collaboration between employers and programme providers. They build upon a long history of design and delivery of vocational qualifications in higher education, and are intended to equip learners with the skills and knowledge relevant to their employment, so satisfying the needs of employees and </a:t>
            </a:r>
            <a:r>
              <a:rPr lang="en-GB" sz="2000" dirty="0" smtClean="0"/>
              <a:t>employers. </a:t>
            </a:r>
          </a:p>
          <a:p>
            <a:pPr>
              <a:lnSpc>
                <a:spcPct val="90000"/>
              </a:lnSpc>
            </a:pPr>
            <a:endParaRPr lang="en-GB" sz="2000" dirty="0"/>
          </a:p>
          <a:p>
            <a:r>
              <a:rPr lang="en-GB" sz="2000" dirty="0"/>
              <a:t>Foundation Degrees are located within level 5 of The </a:t>
            </a:r>
            <a:r>
              <a:rPr lang="en-GB" sz="2000" i="1" dirty="0" smtClean="0"/>
              <a:t>framework </a:t>
            </a:r>
            <a:r>
              <a:rPr lang="en-GB" sz="2000" i="1" dirty="0"/>
              <a:t>for higher education qualifications in England, Wales and Northern Ireland </a:t>
            </a:r>
            <a:r>
              <a:rPr lang="en-GB" sz="2000" dirty="0"/>
              <a:t>(FHEQ) </a:t>
            </a:r>
            <a:r>
              <a:rPr lang="en-GB" sz="2000" dirty="0" smtClean="0"/>
              <a:t>…. [they do not] </a:t>
            </a:r>
            <a:r>
              <a:rPr lang="en-GB" sz="2000" dirty="0"/>
              <a:t>represent an end of first cycle higher education qualification in terms of the Bologna </a:t>
            </a:r>
            <a:r>
              <a:rPr lang="en-GB" sz="2000" dirty="0" smtClean="0"/>
              <a:t>declaration.’ </a:t>
            </a:r>
            <a:endParaRPr lang="en-GB" sz="2000" dirty="0"/>
          </a:p>
          <a:p>
            <a:endParaRPr lang="en-GB" sz="2000" dirty="0"/>
          </a:p>
          <a:p>
            <a:pPr>
              <a:lnSpc>
                <a:spcPct val="90000"/>
              </a:lnSpc>
            </a:pPr>
            <a:endParaRPr lang="en-GB" sz="2000" dirty="0"/>
          </a:p>
          <a:p>
            <a:pPr>
              <a:lnSpc>
                <a:spcPct val="90000"/>
              </a:lnSpc>
            </a:pPr>
            <a:endParaRPr lang="en-GB" sz="1800" b="1" dirty="0" smtClean="0">
              <a:latin typeface="Arial" pitchFamily="34" charset="0"/>
              <a:cs typeface="Arial" pitchFamily="34" charset="0"/>
            </a:endParaRPr>
          </a:p>
          <a:p>
            <a:endParaRPr lang="en-GB" sz="1800" dirty="0" smtClean="0">
              <a:latin typeface="Arial" pitchFamily="34" charset="0"/>
              <a:cs typeface="Arial" pitchFamily="34" charset="0"/>
            </a:endParaRPr>
          </a:p>
        </p:txBody>
      </p:sp>
      <p:sp>
        <p:nvSpPr>
          <p:cNvPr id="14" name="TextBox 13"/>
          <p:cNvSpPr txBox="1"/>
          <p:nvPr/>
        </p:nvSpPr>
        <p:spPr>
          <a:xfrm>
            <a:off x="853571" y="447765"/>
            <a:ext cx="6522940" cy="1077218"/>
          </a:xfrm>
          <a:prstGeom prst="rect">
            <a:avLst/>
          </a:prstGeom>
          <a:noFill/>
        </p:spPr>
        <p:txBody>
          <a:bodyPr wrap="none" rtlCol="0">
            <a:spAutoFit/>
          </a:bodyPr>
          <a:lstStyle/>
          <a:p>
            <a:r>
              <a:rPr lang="en-GB" sz="3200" b="1" dirty="0">
                <a:latin typeface="Arial" pitchFamily="34" charset="0"/>
                <a:cs typeface="Arial" pitchFamily="34" charset="0"/>
              </a:rPr>
              <a:t>F</a:t>
            </a:r>
            <a:r>
              <a:rPr lang="en-GB" sz="3200" b="1" dirty="0" smtClean="0">
                <a:latin typeface="Arial" pitchFamily="34" charset="0"/>
                <a:cs typeface="Arial" pitchFamily="34" charset="0"/>
              </a:rPr>
              <a:t>oundation Degree Qualification </a:t>
            </a:r>
          </a:p>
          <a:p>
            <a:r>
              <a:rPr lang="en-GB" sz="3200" b="1" dirty="0" smtClean="0">
                <a:latin typeface="Arial" pitchFamily="34" charset="0"/>
                <a:cs typeface="Arial" pitchFamily="34" charset="0"/>
              </a:rPr>
              <a:t>Benchmark</a:t>
            </a:r>
            <a:r>
              <a:rPr lang="en-GB" sz="3200" dirty="0" smtClean="0">
                <a:latin typeface="Arial" pitchFamily="34" charset="0"/>
                <a:cs typeface="Arial" pitchFamily="34" charset="0"/>
              </a:rPr>
              <a:t> </a:t>
            </a:r>
            <a:endParaRPr lang="en-GB" sz="2800" b="1" dirty="0"/>
          </a:p>
        </p:txBody>
      </p:sp>
      <p:sp>
        <p:nvSpPr>
          <p:cNvPr id="2" name="TextBox 1"/>
          <p:cNvSpPr txBox="1"/>
          <p:nvPr/>
        </p:nvSpPr>
        <p:spPr>
          <a:xfrm>
            <a:off x="7308304" y="260648"/>
            <a:ext cx="1368152" cy="369332"/>
          </a:xfrm>
          <a:prstGeom prst="rect">
            <a:avLst/>
          </a:prstGeom>
          <a:noFill/>
        </p:spPr>
        <p:txBody>
          <a:bodyPr wrap="square" rtlCol="0">
            <a:spAutoFit/>
          </a:bodyPr>
          <a:lstStyle/>
          <a:p>
            <a:r>
              <a:rPr lang="en-GB" dirty="0" smtClean="0"/>
              <a:t>Example</a:t>
            </a:r>
            <a:endParaRPr lang="en-GB" dirty="0"/>
          </a:p>
        </p:txBody>
      </p:sp>
    </p:spTree>
    <p:extLst>
      <p:ext uri="{BB962C8B-B14F-4D97-AF65-F5344CB8AC3E}">
        <p14:creationId xmlns:p14="http://schemas.microsoft.com/office/powerpoint/2010/main" val="292779840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2884018867"/>
              </p:ext>
            </p:extLst>
          </p:nvPr>
        </p:nvGraphicFramePr>
        <p:xfrm>
          <a:off x="179511" y="332656"/>
          <a:ext cx="8784977" cy="6336704"/>
        </p:xfrm>
        <a:graphic>
          <a:graphicData uri="http://schemas.openxmlformats.org/presentationml/2006/ole">
            <mc:AlternateContent xmlns:mc="http://schemas.openxmlformats.org/markup-compatibility/2006">
              <mc:Choice xmlns:v="urn:schemas-microsoft-com:vml" Requires="v">
                <p:oleObj spid="_x0000_s1034" name="Document" r:id="rId3" imgW="9776839" imgH="6497932" progId="Word.Document.12">
                  <p:embed/>
                </p:oleObj>
              </mc:Choice>
              <mc:Fallback>
                <p:oleObj name="Document" r:id="rId3" imgW="9776839" imgH="6497932" progId="Word.Document.12">
                  <p:embed/>
                  <p:pic>
                    <p:nvPicPr>
                      <p:cNvPr id="0" name=""/>
                      <p:cNvPicPr/>
                      <p:nvPr/>
                    </p:nvPicPr>
                    <p:blipFill>
                      <a:blip r:embed="rId4"/>
                      <a:stretch>
                        <a:fillRect/>
                      </a:stretch>
                    </p:blipFill>
                    <p:spPr>
                      <a:xfrm>
                        <a:off x="179511" y="332656"/>
                        <a:ext cx="8784977" cy="6336704"/>
                      </a:xfrm>
                      <a:prstGeom prst="rect">
                        <a:avLst/>
                      </a:prstGeom>
                    </p:spPr>
                  </p:pic>
                </p:oleObj>
              </mc:Fallback>
            </mc:AlternateContent>
          </a:graphicData>
        </a:graphic>
      </p:graphicFrame>
    </p:spTree>
    <p:extLst>
      <p:ext uri="{BB962C8B-B14F-4D97-AF65-F5344CB8AC3E}">
        <p14:creationId xmlns:p14="http://schemas.microsoft.com/office/powerpoint/2010/main" val="16463605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ext uri="{D42A27DB-BD31-4B8C-83A1-F6EECF244321}">
                <p14:modId xmlns:p14="http://schemas.microsoft.com/office/powerpoint/2010/main" val="2816335630"/>
              </p:ext>
            </p:extLst>
          </p:nvPr>
        </p:nvGraphicFramePr>
        <p:xfrm>
          <a:off x="0" y="116632"/>
          <a:ext cx="8968970" cy="6552728"/>
        </p:xfrm>
        <a:graphic>
          <a:graphicData uri="http://schemas.openxmlformats.org/presentationml/2006/ole">
            <mc:AlternateContent xmlns:mc="http://schemas.openxmlformats.org/markup-compatibility/2006">
              <mc:Choice xmlns:v="urn:schemas-microsoft-com:vml" Requires="v">
                <p:oleObj spid="_x0000_s2056" name="Document" r:id="rId3" imgW="9776839" imgH="6081711" progId="Word.Document.12">
                  <p:embed/>
                </p:oleObj>
              </mc:Choice>
              <mc:Fallback>
                <p:oleObj name="Document" r:id="rId3" imgW="9776839" imgH="6081711" progId="Word.Document.12">
                  <p:embed/>
                  <p:pic>
                    <p:nvPicPr>
                      <p:cNvPr id="0" name=""/>
                      <p:cNvPicPr/>
                      <p:nvPr/>
                    </p:nvPicPr>
                    <p:blipFill>
                      <a:blip r:embed="rId4"/>
                      <a:stretch>
                        <a:fillRect/>
                      </a:stretch>
                    </p:blipFill>
                    <p:spPr>
                      <a:xfrm>
                        <a:off x="0" y="116632"/>
                        <a:ext cx="8968970" cy="6552728"/>
                      </a:xfrm>
                      <a:prstGeom prst="rect">
                        <a:avLst/>
                      </a:prstGeom>
                    </p:spPr>
                  </p:pic>
                </p:oleObj>
              </mc:Fallback>
            </mc:AlternateContent>
          </a:graphicData>
        </a:graphic>
      </p:graphicFrame>
    </p:spTree>
    <p:extLst>
      <p:ext uri="{BB962C8B-B14F-4D97-AF65-F5344CB8AC3E}">
        <p14:creationId xmlns:p14="http://schemas.microsoft.com/office/powerpoint/2010/main" val="44193207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895</TotalTime>
  <Words>1499</Words>
  <Application>Microsoft Office PowerPoint</Application>
  <PresentationFormat>On-screen Show (4:3)</PresentationFormat>
  <Paragraphs>499</Paragraphs>
  <Slides>46</Slides>
  <Notes>12</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46</vt:i4>
      </vt:variant>
    </vt:vector>
  </HeadingPairs>
  <TitlesOfParts>
    <vt:vector size="53" baseType="lpstr">
      <vt:lpstr>Arial</vt:lpstr>
      <vt:lpstr>Calibri</vt:lpstr>
      <vt:lpstr>Comic Sans MS</vt:lpstr>
      <vt:lpstr>Times New Roman</vt:lpstr>
      <vt:lpstr>Wingdings</vt:lpstr>
      <vt:lpstr>Office Theme</vt:lpstr>
      <vt:lpstr>Document</vt:lpstr>
      <vt:lpstr>      </vt:lpstr>
      <vt:lpstr>What I understand so far</vt:lpstr>
      <vt:lpstr>What I understand so far</vt:lpstr>
      <vt:lpstr>What is happening elsewhere</vt:lpstr>
      <vt:lpstr>PowerPoint Presentation</vt:lpstr>
      <vt:lpstr>How to ensure that qualifications are meaningful? </vt:lpstr>
      <vt:lpstr>How to ensure that qualifications are meaningful? </vt:lpstr>
      <vt:lpstr>How to ensure that qualifications are meaningful?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European Training Foundation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Arjen Deij</dc:creator>
  <cp:lastModifiedBy>Arjen Deij</cp:lastModifiedBy>
  <cp:revision>65</cp:revision>
  <cp:lastPrinted>2019-09-20T12:59:27Z</cp:lastPrinted>
  <dcterms:created xsi:type="dcterms:W3CDTF">2013-11-14T10:53:28Z</dcterms:created>
  <dcterms:modified xsi:type="dcterms:W3CDTF">2019-09-20T14:13:12Z</dcterms:modified>
</cp:coreProperties>
</file>