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30"/>
  </p:notesMasterIdLst>
  <p:handoutMasterIdLst>
    <p:handoutMasterId r:id="rId31"/>
  </p:handoutMasterIdLst>
  <p:sldIdLst>
    <p:sldId id="273" r:id="rId5"/>
    <p:sldId id="278" r:id="rId6"/>
    <p:sldId id="277" r:id="rId7"/>
    <p:sldId id="284" r:id="rId8"/>
    <p:sldId id="287" r:id="rId9"/>
    <p:sldId id="285" r:id="rId10"/>
    <p:sldId id="288" r:id="rId11"/>
    <p:sldId id="289" r:id="rId12"/>
    <p:sldId id="286" r:id="rId13"/>
    <p:sldId id="280" r:id="rId14"/>
    <p:sldId id="279" r:id="rId15"/>
    <p:sldId id="275" r:id="rId16"/>
    <p:sldId id="292" r:id="rId17"/>
    <p:sldId id="281" r:id="rId18"/>
    <p:sldId id="298" r:id="rId19"/>
    <p:sldId id="297" r:id="rId20"/>
    <p:sldId id="294" r:id="rId21"/>
    <p:sldId id="293" r:id="rId22"/>
    <p:sldId id="299" r:id="rId23"/>
    <p:sldId id="290" r:id="rId24"/>
    <p:sldId id="291" r:id="rId25"/>
    <p:sldId id="296" r:id="rId26"/>
    <p:sldId id="300" r:id="rId27"/>
    <p:sldId id="301" r:id="rId28"/>
    <p:sldId id="282" r:id="rId29"/>
  </p:sldIdLst>
  <p:sldSz cx="9144000" cy="5143500" type="screen16x9"/>
  <p:notesSz cx="6797675" cy="9928225"/>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0" pos="5511" userDrawn="1">
          <p15:clr>
            <a:srgbClr val="A4A3A4"/>
          </p15:clr>
        </p15:guide>
        <p15:guide id="11" orient="horz" pos="162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ssa Dickinson" initials="MD" lastIdx="23" clrIdx="0">
    <p:extLst>
      <p:ext uri="{19B8F6BF-5375-455C-9EA6-DF929625EA0E}">
        <p15:presenceInfo xmlns:p15="http://schemas.microsoft.com/office/powerpoint/2012/main" userId="S-1-5-21-3618423254-1716829737-423604257-11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EEC"/>
    <a:srgbClr val="4C575D"/>
    <a:srgbClr val="3B4952"/>
    <a:srgbClr val="455560"/>
    <a:srgbClr val="701471"/>
    <a:srgbClr val="DBE1E5"/>
    <a:srgbClr val="DCE2E6"/>
    <a:srgbClr val="F26B43"/>
    <a:srgbClr val="A67DAA"/>
    <a:srgbClr val="8E57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72817" autoAdjust="0"/>
  </p:normalViewPr>
  <p:slideViewPr>
    <p:cSldViewPr>
      <p:cViewPr varScale="1">
        <p:scale>
          <a:sx n="152" d="100"/>
          <a:sy n="152" d="100"/>
        </p:scale>
        <p:origin x="480" y="132"/>
      </p:cViewPr>
      <p:guideLst>
        <p:guide pos="5511"/>
        <p:guide orient="horz" pos="1620"/>
      </p:guideLst>
    </p:cSldViewPr>
  </p:slideViewPr>
  <p:outlineViewPr>
    <p:cViewPr>
      <p:scale>
        <a:sx n="33" d="100"/>
        <a:sy n="33" d="100"/>
      </p:scale>
      <p:origin x="0" y="14676"/>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72" d="100"/>
          <a:sy n="72" d="100"/>
        </p:scale>
        <p:origin x="4020" y="84"/>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a:p>
        </p:txBody>
      </p:sp>
      <p:sp>
        <p:nvSpPr>
          <p:cNvPr id="3" name="Date Placeholder 2"/>
          <p:cNvSpPr>
            <a:spLocks noGrp="1"/>
          </p:cNvSpPr>
          <p:nvPr>
            <p:ph type="dt" sz="quarter" idx="1"/>
          </p:nvPr>
        </p:nvSpPr>
        <p:spPr>
          <a:xfrm>
            <a:off x="3850445" y="1"/>
            <a:ext cx="2945659" cy="496411"/>
          </a:xfrm>
          <a:prstGeom prst="rect">
            <a:avLst/>
          </a:prstGeom>
        </p:spPr>
        <p:txBody>
          <a:bodyPr vert="horz" lIns="91027" tIns="45513" rIns="91027" bIns="45513" rtlCol="0"/>
          <a:lstStyle>
            <a:lvl1pPr algn="r">
              <a:defRPr sz="1200"/>
            </a:lvl1pPr>
          </a:lstStyle>
          <a:p>
            <a:fld id="{903835C8-BB37-4429-9A1B-ACF14AE7E7D6}" type="datetimeFigureOut">
              <a:rPr lang="en-GB" smtClean="0"/>
              <a:pPr/>
              <a:t>23/09/2019</a:t>
            </a:fld>
            <a:endParaRPr lang="en-GB"/>
          </a:p>
        </p:txBody>
      </p:sp>
      <p:sp>
        <p:nvSpPr>
          <p:cNvPr id="4" name="Footer Placeholder 3"/>
          <p:cNvSpPr>
            <a:spLocks noGrp="1"/>
          </p:cNvSpPr>
          <p:nvPr>
            <p:ph type="ftr" sz="quarter" idx="2"/>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30090"/>
            <a:ext cx="2945659" cy="496411"/>
          </a:xfrm>
          <a:prstGeom prst="rect">
            <a:avLst/>
          </a:prstGeom>
        </p:spPr>
        <p:txBody>
          <a:bodyPr vert="horz" lIns="91027" tIns="45513" rIns="91027" bIns="45513" rtlCol="0" anchor="b"/>
          <a:lstStyle>
            <a:lvl1pPr algn="r">
              <a:defRPr sz="1200"/>
            </a:lvl1pPr>
          </a:lstStyle>
          <a:p>
            <a:fld id="{F7985194-D133-4B33-AAB3-837EB8B59ED4}" type="slidenum">
              <a:rPr lang="en-GB" smtClean="0"/>
              <a:pPr/>
              <a:t>‹#›</a:t>
            </a:fld>
            <a:endParaRPr lang="en-GB"/>
          </a:p>
        </p:txBody>
      </p:sp>
    </p:spTree>
    <p:extLst>
      <p:ext uri="{BB962C8B-B14F-4D97-AF65-F5344CB8AC3E}">
        <p14:creationId xmlns:p14="http://schemas.microsoft.com/office/powerpoint/2010/main" val="19920799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027" tIns="45513" rIns="91027" bIns="45513" rtlCol="0"/>
          <a:lstStyle>
            <a:lvl1pPr algn="l">
              <a:defRPr sz="1200"/>
            </a:lvl1pPr>
          </a:lstStyle>
          <a:p>
            <a:endParaRPr lang="en-GB"/>
          </a:p>
        </p:txBody>
      </p:sp>
      <p:sp>
        <p:nvSpPr>
          <p:cNvPr id="3" name="Date Placeholder 2"/>
          <p:cNvSpPr>
            <a:spLocks noGrp="1"/>
          </p:cNvSpPr>
          <p:nvPr>
            <p:ph type="dt" idx="1"/>
          </p:nvPr>
        </p:nvSpPr>
        <p:spPr>
          <a:xfrm>
            <a:off x="3850445" y="1"/>
            <a:ext cx="2945659" cy="496411"/>
          </a:xfrm>
          <a:prstGeom prst="rect">
            <a:avLst/>
          </a:prstGeom>
        </p:spPr>
        <p:txBody>
          <a:bodyPr vert="horz" lIns="91027" tIns="45513" rIns="91027" bIns="45513" rtlCol="0"/>
          <a:lstStyle>
            <a:lvl1pPr algn="r">
              <a:defRPr sz="1200"/>
            </a:lvl1pPr>
          </a:lstStyle>
          <a:p>
            <a:fld id="{8F6D398E-25CB-40CF-A09E-EE5459CE508C}" type="datetimeFigureOut">
              <a:rPr lang="en-GB" smtClean="0"/>
              <a:pPr/>
              <a:t>23/09/2019</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027" tIns="45513" rIns="91027" bIns="45513" rtlCol="0" anchor="ctr"/>
          <a:lstStyle/>
          <a:p>
            <a:endParaRPr lang="en-GB"/>
          </a:p>
        </p:txBody>
      </p:sp>
      <p:sp>
        <p:nvSpPr>
          <p:cNvPr id="5" name="Notes Placeholder 4"/>
          <p:cNvSpPr>
            <a:spLocks noGrp="1"/>
          </p:cNvSpPr>
          <p:nvPr>
            <p:ph type="body" sz="quarter" idx="3"/>
          </p:nvPr>
        </p:nvSpPr>
        <p:spPr>
          <a:xfrm>
            <a:off x="679768" y="4715908"/>
            <a:ext cx="5438140" cy="4467700"/>
          </a:xfrm>
          <a:prstGeom prst="rect">
            <a:avLst/>
          </a:prstGeom>
        </p:spPr>
        <p:txBody>
          <a:bodyPr vert="horz" lIns="91027" tIns="45513" rIns="91027" bIns="455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0090"/>
            <a:ext cx="2945659" cy="496411"/>
          </a:xfrm>
          <a:prstGeom prst="rect">
            <a:avLst/>
          </a:prstGeom>
        </p:spPr>
        <p:txBody>
          <a:bodyPr vert="horz" lIns="91027" tIns="45513" rIns="91027" bIns="45513" rtlCol="0" anchor="b"/>
          <a:lstStyle>
            <a:lvl1pPr algn="l">
              <a:defRPr sz="1200"/>
            </a:lvl1pPr>
          </a:lstStyle>
          <a:p>
            <a:endParaRPr lang="en-GB"/>
          </a:p>
        </p:txBody>
      </p:sp>
      <p:sp>
        <p:nvSpPr>
          <p:cNvPr id="7" name="Slide Number Placeholder 6"/>
          <p:cNvSpPr>
            <a:spLocks noGrp="1"/>
          </p:cNvSpPr>
          <p:nvPr>
            <p:ph type="sldNum" sz="quarter" idx="5"/>
          </p:nvPr>
        </p:nvSpPr>
        <p:spPr>
          <a:xfrm>
            <a:off x="3850445" y="9430090"/>
            <a:ext cx="2945659" cy="496411"/>
          </a:xfrm>
          <a:prstGeom prst="rect">
            <a:avLst/>
          </a:prstGeom>
        </p:spPr>
        <p:txBody>
          <a:bodyPr vert="horz" lIns="91027" tIns="45513" rIns="91027" bIns="45513" rtlCol="0" anchor="b"/>
          <a:lstStyle>
            <a:lvl1pPr algn="r">
              <a:defRPr sz="1200"/>
            </a:lvl1pPr>
          </a:lstStyle>
          <a:p>
            <a:fld id="{019C38AD-272E-49C6-9EDF-AC09A3477B4B}" type="slidenum">
              <a:rPr lang="en-GB" smtClean="0"/>
              <a:pPr/>
              <a:t>‹#›</a:t>
            </a:fld>
            <a:endParaRPr lang="en-GB"/>
          </a:p>
        </p:txBody>
      </p:sp>
    </p:spTree>
    <p:extLst>
      <p:ext uri="{BB962C8B-B14F-4D97-AF65-F5344CB8AC3E}">
        <p14:creationId xmlns:p14="http://schemas.microsoft.com/office/powerpoint/2010/main" val="1267691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a:t>
            </a:fld>
            <a:endParaRPr lang="en-GB"/>
          </a:p>
        </p:txBody>
      </p:sp>
    </p:spTree>
    <p:extLst>
      <p:ext uri="{BB962C8B-B14F-4D97-AF65-F5344CB8AC3E}">
        <p14:creationId xmlns:p14="http://schemas.microsoft.com/office/powerpoint/2010/main" val="507867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a:t>
            </a:fld>
            <a:endParaRPr lang="en-GB"/>
          </a:p>
        </p:txBody>
      </p:sp>
    </p:spTree>
    <p:extLst>
      <p:ext uri="{BB962C8B-B14F-4D97-AF65-F5344CB8AC3E}">
        <p14:creationId xmlns:p14="http://schemas.microsoft.com/office/powerpoint/2010/main" val="927730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3</a:t>
            </a:fld>
            <a:endParaRPr lang="en-GB"/>
          </a:p>
        </p:txBody>
      </p:sp>
    </p:spTree>
    <p:extLst>
      <p:ext uri="{BB962C8B-B14F-4D97-AF65-F5344CB8AC3E}">
        <p14:creationId xmlns:p14="http://schemas.microsoft.com/office/powerpoint/2010/main" val="3028665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4</a:t>
            </a:fld>
            <a:endParaRPr lang="en-GB"/>
          </a:p>
        </p:txBody>
      </p:sp>
    </p:spTree>
    <p:extLst>
      <p:ext uri="{BB962C8B-B14F-4D97-AF65-F5344CB8AC3E}">
        <p14:creationId xmlns:p14="http://schemas.microsoft.com/office/powerpoint/2010/main" val="3567948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5</a:t>
            </a:fld>
            <a:endParaRPr lang="en-GB"/>
          </a:p>
        </p:txBody>
      </p:sp>
    </p:spTree>
    <p:extLst>
      <p:ext uri="{BB962C8B-B14F-4D97-AF65-F5344CB8AC3E}">
        <p14:creationId xmlns:p14="http://schemas.microsoft.com/office/powerpoint/2010/main" val="2542582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6</a:t>
            </a:fld>
            <a:endParaRPr lang="en-GB"/>
          </a:p>
        </p:txBody>
      </p:sp>
    </p:spTree>
    <p:extLst>
      <p:ext uri="{BB962C8B-B14F-4D97-AF65-F5344CB8AC3E}">
        <p14:creationId xmlns:p14="http://schemas.microsoft.com/office/powerpoint/2010/main" val="2449858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7</a:t>
            </a:fld>
            <a:endParaRPr lang="en-GB"/>
          </a:p>
        </p:txBody>
      </p:sp>
    </p:spTree>
    <p:extLst>
      <p:ext uri="{BB962C8B-B14F-4D97-AF65-F5344CB8AC3E}">
        <p14:creationId xmlns:p14="http://schemas.microsoft.com/office/powerpoint/2010/main" val="583191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8</a:t>
            </a:fld>
            <a:endParaRPr lang="en-GB"/>
          </a:p>
        </p:txBody>
      </p:sp>
    </p:spTree>
    <p:extLst>
      <p:ext uri="{BB962C8B-B14F-4D97-AF65-F5344CB8AC3E}">
        <p14:creationId xmlns:p14="http://schemas.microsoft.com/office/powerpoint/2010/main" val="2285643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9</a:t>
            </a:fld>
            <a:endParaRPr lang="en-GB"/>
          </a:p>
        </p:txBody>
      </p:sp>
    </p:spTree>
    <p:extLst>
      <p:ext uri="{BB962C8B-B14F-4D97-AF65-F5344CB8AC3E}">
        <p14:creationId xmlns:p14="http://schemas.microsoft.com/office/powerpoint/2010/main" val="2166467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10</a:t>
            </a:fld>
            <a:endParaRPr lang="en-GB"/>
          </a:p>
        </p:txBody>
      </p:sp>
    </p:spTree>
    <p:extLst>
      <p:ext uri="{BB962C8B-B14F-4D97-AF65-F5344CB8AC3E}">
        <p14:creationId xmlns:p14="http://schemas.microsoft.com/office/powerpoint/2010/main" val="4055403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11</a:t>
            </a:fld>
            <a:endParaRPr lang="en-GB"/>
          </a:p>
        </p:txBody>
      </p:sp>
    </p:spTree>
    <p:extLst>
      <p:ext uri="{BB962C8B-B14F-4D97-AF65-F5344CB8AC3E}">
        <p14:creationId xmlns:p14="http://schemas.microsoft.com/office/powerpoint/2010/main" val="3146510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12</a:t>
            </a:fld>
            <a:endParaRPr lang="en-GB"/>
          </a:p>
        </p:txBody>
      </p:sp>
    </p:spTree>
    <p:extLst>
      <p:ext uri="{BB962C8B-B14F-4D97-AF65-F5344CB8AC3E}">
        <p14:creationId xmlns:p14="http://schemas.microsoft.com/office/powerpoint/2010/main" val="4042141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13</a:t>
            </a:fld>
            <a:endParaRPr lang="en-GB"/>
          </a:p>
        </p:txBody>
      </p:sp>
    </p:spTree>
    <p:extLst>
      <p:ext uri="{BB962C8B-B14F-4D97-AF65-F5344CB8AC3E}">
        <p14:creationId xmlns:p14="http://schemas.microsoft.com/office/powerpoint/2010/main" val="4055403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14</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15</a:t>
            </a:fld>
            <a:endParaRPr lang="en-GB"/>
          </a:p>
        </p:txBody>
      </p:sp>
    </p:spTree>
    <p:extLst>
      <p:ext uri="{BB962C8B-B14F-4D97-AF65-F5344CB8AC3E}">
        <p14:creationId xmlns:p14="http://schemas.microsoft.com/office/powerpoint/2010/main" val="3137438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16</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17</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18</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19</a:t>
            </a:fld>
            <a:endParaRPr lang="en-GB"/>
          </a:p>
        </p:txBody>
      </p:sp>
    </p:spTree>
    <p:extLst>
      <p:ext uri="{BB962C8B-B14F-4D97-AF65-F5344CB8AC3E}">
        <p14:creationId xmlns:p14="http://schemas.microsoft.com/office/powerpoint/2010/main" val="4224099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20</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21</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22</a:t>
            </a:fld>
            <a:endParaRPr lang="en-GB"/>
          </a:p>
        </p:txBody>
      </p:sp>
    </p:spTree>
    <p:extLst>
      <p:ext uri="{BB962C8B-B14F-4D97-AF65-F5344CB8AC3E}">
        <p14:creationId xmlns:p14="http://schemas.microsoft.com/office/powerpoint/2010/main" val="2002380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23</a:t>
            </a:fld>
            <a:endParaRPr lang="en-GB"/>
          </a:p>
        </p:txBody>
      </p:sp>
    </p:spTree>
    <p:extLst>
      <p:ext uri="{BB962C8B-B14F-4D97-AF65-F5344CB8AC3E}">
        <p14:creationId xmlns:p14="http://schemas.microsoft.com/office/powerpoint/2010/main" val="461342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24</a:t>
            </a:fld>
            <a:endParaRPr lang="en-GB"/>
          </a:p>
        </p:txBody>
      </p:sp>
    </p:spTree>
    <p:extLst>
      <p:ext uri="{BB962C8B-B14F-4D97-AF65-F5344CB8AC3E}">
        <p14:creationId xmlns:p14="http://schemas.microsoft.com/office/powerpoint/2010/main" val="1328471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9C38AD-272E-49C6-9EDF-AC09A3477B4B}" type="slidenum">
              <a:rPr lang="en-GB" smtClean="0"/>
              <a:pPr/>
              <a:t>25</a:t>
            </a:fld>
            <a:endParaRPr lang="en-GB"/>
          </a:p>
        </p:txBody>
      </p:sp>
    </p:spTree>
    <p:extLst>
      <p:ext uri="{BB962C8B-B14F-4D97-AF65-F5344CB8AC3E}">
        <p14:creationId xmlns:p14="http://schemas.microsoft.com/office/powerpoint/2010/main" val="4190699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261A9150-DCDC-4714-9AFE-14F48CEE772A}"/>
              </a:ext>
            </a:extLst>
          </p:cNvPr>
          <p:cNvSpPr>
            <a:spLocks noGrp="1"/>
          </p:cNvSpPr>
          <p:nvPr>
            <p:ph type="pic" sz="quarter" idx="12"/>
          </p:nvPr>
        </p:nvSpPr>
        <p:spPr>
          <a:xfrm>
            <a:off x="3275856" y="0"/>
            <a:ext cx="5868144" cy="5143500"/>
          </a:xfrm>
          <a:custGeom>
            <a:avLst/>
            <a:gdLst>
              <a:gd name="connsiteX0" fmla="*/ 4381580 w 5868144"/>
              <a:gd name="connsiteY0" fmla="*/ 0 h 5143500"/>
              <a:gd name="connsiteX1" fmla="*/ 5868144 w 5868144"/>
              <a:gd name="connsiteY1" fmla="*/ 0 h 5143500"/>
              <a:gd name="connsiteX2" fmla="*/ 5868144 w 5868144"/>
              <a:gd name="connsiteY2" fmla="*/ 5143500 h 5143500"/>
              <a:gd name="connsiteX3" fmla="*/ 5322399 w 5868144"/>
              <a:gd name="connsiteY3" fmla="*/ 5143500 h 5143500"/>
              <a:gd name="connsiteX4" fmla="*/ 5299641 w 5868144"/>
              <a:gd name="connsiteY4" fmla="*/ 5126114 h 5143500"/>
              <a:gd name="connsiteX5" fmla="*/ 5276883 w 5868144"/>
              <a:gd name="connsiteY5" fmla="*/ 5143500 h 5143500"/>
              <a:gd name="connsiteX6" fmla="*/ 2792145 w 5868144"/>
              <a:gd name="connsiteY6" fmla="*/ 5143500 h 5143500"/>
              <a:gd name="connsiteX7" fmla="*/ 3275390 w 5868144"/>
              <a:gd name="connsiteY7" fmla="*/ 3579725 h 5143500"/>
              <a:gd name="connsiteX8" fmla="*/ 0 w 5868144"/>
              <a:gd name="connsiteY8" fmla="*/ 1077586 h 5143500"/>
              <a:gd name="connsiteX9" fmla="*/ 4048585 w 5868144"/>
              <a:gd name="connsiteY9" fmla="*/ 1077615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43500">
                <a:moveTo>
                  <a:pt x="4381580" y="0"/>
                </a:moveTo>
                <a:lnTo>
                  <a:pt x="5868144" y="0"/>
                </a:lnTo>
                <a:lnTo>
                  <a:pt x="5868144" y="5143500"/>
                </a:lnTo>
                <a:lnTo>
                  <a:pt x="5322399" y="5143500"/>
                </a:lnTo>
                <a:lnTo>
                  <a:pt x="5299641" y="5126114"/>
                </a:lnTo>
                <a:lnTo>
                  <a:pt x="5276883" y="5143500"/>
                </a:lnTo>
                <a:lnTo>
                  <a:pt x="2792145" y="5143500"/>
                </a:lnTo>
                <a:lnTo>
                  <a:pt x="3275390" y="3579725"/>
                </a:lnTo>
                <a:lnTo>
                  <a:pt x="0" y="1077586"/>
                </a:lnTo>
                <a:lnTo>
                  <a:pt x="4048585" y="1077615"/>
                </a:lnTo>
                <a:close/>
              </a:path>
            </a:pathLst>
          </a:custGeom>
          <a:solidFill>
            <a:schemeClr val="bg1">
              <a:lumMod val="85000"/>
            </a:schemeClr>
          </a:solidFill>
        </p:spPr>
        <p:txBody>
          <a:bodyPr wrap="square" rIns="360000" anchor="ctr">
            <a:noAutofit/>
          </a:bodyPr>
          <a:lstStyle>
            <a:lvl1pPr algn="r">
              <a:defRPr/>
            </a:lvl1pPr>
          </a:lstStyle>
          <a:p>
            <a:endParaRPr lang="en-GB"/>
          </a:p>
        </p:txBody>
      </p:sp>
      <p:pic>
        <p:nvPicPr>
          <p:cNvPr id="12" name="Picture 11">
            <a:extLst>
              <a:ext uri="{FF2B5EF4-FFF2-40B4-BE49-F238E27FC236}">
                <a16:creationId xmlns:a16="http://schemas.microsoft.com/office/drawing/2014/main" id="{899118AF-EBC4-4B22-8C3E-5A5F513AD2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grpSp>
        <p:nvGrpSpPr>
          <p:cNvPr id="13" name="Group 12">
            <a:extLst>
              <a:ext uri="{FF2B5EF4-FFF2-40B4-BE49-F238E27FC236}">
                <a16:creationId xmlns:a16="http://schemas.microsoft.com/office/drawing/2014/main" id="{E560BBEA-C99D-4270-ACDF-0B688598F013}"/>
              </a:ext>
            </a:extLst>
          </p:cNvPr>
          <p:cNvGrpSpPr/>
          <p:nvPr userDrawn="1"/>
        </p:nvGrpSpPr>
        <p:grpSpPr>
          <a:xfrm>
            <a:off x="214285" y="1393814"/>
            <a:ext cx="2710181" cy="1437956"/>
            <a:chOff x="176857" y="1420444"/>
            <a:chExt cx="3394376" cy="1800972"/>
          </a:xfrm>
        </p:grpSpPr>
        <p:pic>
          <p:nvPicPr>
            <p:cNvPr id="14" name="Picture 13">
              <a:extLst>
                <a:ext uri="{FF2B5EF4-FFF2-40B4-BE49-F238E27FC236}">
                  <a16:creationId xmlns:a16="http://schemas.microsoft.com/office/drawing/2014/main" id="{46E53BF5-1C73-4813-BA4F-1D9B1B5CC524}"/>
                </a:ext>
              </a:extLst>
            </p:cNvPr>
            <p:cNvPicPr>
              <a:picLocks noChangeAspect="1"/>
            </p:cNvPicPr>
            <p:nvPr/>
          </p:nvPicPr>
          <p:blipFill rotWithShape="1">
            <a:blip r:embed="rId3">
              <a:extLst>
                <a:ext uri="{28A0092B-C50C-407E-A947-70E740481C1C}">
                  <a14:useLocalDpi xmlns:a14="http://schemas.microsoft.com/office/drawing/2010/main" val="0"/>
                </a:ext>
              </a:extLst>
            </a:blip>
            <a:srcRect l="3773" t="31958" r="66264" b="57413"/>
            <a:stretch/>
          </p:blipFill>
          <p:spPr>
            <a:xfrm>
              <a:off x="176857" y="1420444"/>
              <a:ext cx="2738959" cy="546705"/>
            </a:xfrm>
            <a:prstGeom prst="rect">
              <a:avLst/>
            </a:prstGeom>
          </p:spPr>
        </p:pic>
        <p:pic>
          <p:nvPicPr>
            <p:cNvPr id="15" name="Picture 14">
              <a:extLst>
                <a:ext uri="{FF2B5EF4-FFF2-40B4-BE49-F238E27FC236}">
                  <a16:creationId xmlns:a16="http://schemas.microsoft.com/office/drawing/2014/main" id="{D8B5A496-E524-4D10-BE19-37D1C557D9D9}"/>
                </a:ext>
              </a:extLst>
            </p:cNvPr>
            <p:cNvPicPr>
              <a:picLocks noChangeAspect="1"/>
            </p:cNvPicPr>
            <p:nvPr/>
          </p:nvPicPr>
          <p:blipFill rotWithShape="1">
            <a:blip r:embed="rId3">
              <a:extLst>
                <a:ext uri="{28A0092B-C50C-407E-A947-70E740481C1C}">
                  <a14:useLocalDpi xmlns:a14="http://schemas.microsoft.com/office/drawing/2010/main" val="0"/>
                </a:ext>
              </a:extLst>
            </a:blip>
            <a:srcRect l="33418" t="31099" r="39011" b="56950"/>
            <a:stretch/>
          </p:blipFill>
          <p:spPr>
            <a:xfrm>
              <a:off x="317080" y="1985777"/>
              <a:ext cx="2520281" cy="614710"/>
            </a:xfrm>
            <a:prstGeom prst="rect">
              <a:avLst/>
            </a:prstGeom>
          </p:spPr>
        </p:pic>
        <p:pic>
          <p:nvPicPr>
            <p:cNvPr id="16" name="Picture 15">
              <a:extLst>
                <a:ext uri="{FF2B5EF4-FFF2-40B4-BE49-F238E27FC236}">
                  <a16:creationId xmlns:a16="http://schemas.microsoft.com/office/drawing/2014/main" id="{EAFA6E2E-4729-45CE-8759-EA45A67DADB2}"/>
                </a:ext>
              </a:extLst>
            </p:cNvPr>
            <p:cNvPicPr>
              <a:picLocks noChangeAspect="1"/>
            </p:cNvPicPr>
            <p:nvPr/>
          </p:nvPicPr>
          <p:blipFill rotWithShape="1">
            <a:blip r:embed="rId3">
              <a:extLst>
                <a:ext uri="{28A0092B-C50C-407E-A947-70E740481C1C}">
                  <a14:useLocalDpi xmlns:a14="http://schemas.microsoft.com/office/drawing/2010/main" val="0"/>
                </a:ext>
              </a:extLst>
            </a:blip>
            <a:srcRect l="60271" t="30718" r="3108" b="57104"/>
            <a:stretch/>
          </p:blipFill>
          <p:spPr>
            <a:xfrm>
              <a:off x="223675" y="2595006"/>
              <a:ext cx="3347558" cy="626410"/>
            </a:xfrm>
            <a:prstGeom prst="rect">
              <a:avLst/>
            </a:prstGeom>
          </p:spPr>
        </p:pic>
      </p:grpSp>
      <p:sp>
        <p:nvSpPr>
          <p:cNvPr id="18" name="Text Placeholder 17">
            <a:extLst>
              <a:ext uri="{FF2B5EF4-FFF2-40B4-BE49-F238E27FC236}">
                <a16:creationId xmlns:a16="http://schemas.microsoft.com/office/drawing/2014/main" id="{1677D912-BC17-44AB-A788-A13D546F5A53}"/>
              </a:ext>
            </a:extLst>
          </p:cNvPr>
          <p:cNvSpPr>
            <a:spLocks noGrp="1"/>
          </p:cNvSpPr>
          <p:nvPr>
            <p:ph type="body" sz="quarter" idx="10"/>
          </p:nvPr>
        </p:nvSpPr>
        <p:spPr>
          <a:xfrm>
            <a:off x="348463" y="2897540"/>
            <a:ext cx="4206875" cy="538162"/>
          </a:xfrm>
        </p:spPr>
        <p:txBody>
          <a:bodyPr>
            <a:normAutofit/>
          </a:bodyPr>
          <a:lstStyle>
            <a:lvl1pPr>
              <a:defRPr sz="1800">
                <a:solidFill>
                  <a:schemeClr val="bg1"/>
                </a:solidFill>
              </a:defRPr>
            </a:lvl1pPr>
          </a:lstStyle>
          <a:p>
            <a:pPr lvl="0"/>
            <a:r>
              <a:rPr lang="en-US" dirty="0"/>
              <a:t>Edit Master text styles</a:t>
            </a:r>
          </a:p>
        </p:txBody>
      </p:sp>
      <p:pic>
        <p:nvPicPr>
          <p:cNvPr id="20" name="Picture 19">
            <a:extLst>
              <a:ext uri="{FF2B5EF4-FFF2-40B4-BE49-F238E27FC236}">
                <a16:creationId xmlns:a16="http://schemas.microsoft.com/office/drawing/2014/main" id="{5BD02FE3-86AB-483A-B562-293D40B29D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5983" y="4166963"/>
            <a:ext cx="1062176" cy="859675"/>
          </a:xfrm>
          <a:prstGeom prst="rect">
            <a:avLst/>
          </a:prstGeom>
        </p:spPr>
      </p:pic>
      <p:sp>
        <p:nvSpPr>
          <p:cNvPr id="23" name="Text Placeholder 22">
            <a:extLst>
              <a:ext uri="{FF2B5EF4-FFF2-40B4-BE49-F238E27FC236}">
                <a16:creationId xmlns:a16="http://schemas.microsoft.com/office/drawing/2014/main" id="{0F45A45B-EBBF-4A9F-BBCD-CF5435CE63EC}"/>
              </a:ext>
            </a:extLst>
          </p:cNvPr>
          <p:cNvSpPr>
            <a:spLocks noGrp="1"/>
          </p:cNvSpPr>
          <p:nvPr>
            <p:ph type="body" sz="quarter" idx="11"/>
          </p:nvPr>
        </p:nvSpPr>
        <p:spPr>
          <a:xfrm>
            <a:off x="348463" y="3602038"/>
            <a:ext cx="4222750" cy="481012"/>
          </a:xfrm>
        </p:spPr>
        <p:txBody>
          <a:bodyPr>
            <a:normAutofit/>
          </a:bodyPr>
          <a:lstStyle>
            <a:lvl1pPr>
              <a:spcBef>
                <a:spcPts val="0"/>
              </a:spcBef>
              <a:spcAft>
                <a:spcPts val="0"/>
              </a:spcAft>
              <a:defRPr sz="1400">
                <a:solidFill>
                  <a:schemeClr val="bg1"/>
                </a:solidFill>
              </a:defRPr>
            </a:lvl1pPr>
          </a:lstStyle>
          <a:p>
            <a:pPr lvl="0"/>
            <a:r>
              <a:rPr lang="en-US" dirty="0"/>
              <a:t>Edit Master text styles</a:t>
            </a:r>
          </a:p>
        </p:txBody>
      </p:sp>
    </p:spTree>
    <p:extLst>
      <p:ext uri="{BB962C8B-B14F-4D97-AF65-F5344CB8AC3E}">
        <p14:creationId xmlns:p14="http://schemas.microsoft.com/office/powerpoint/2010/main" val="184591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pos="43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tement slide">
    <p:bg>
      <p:bgPr>
        <a:solidFill>
          <a:schemeClr val="tx2"/>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846FA30-1325-4C98-946E-11F497CFBE4A}"/>
              </a:ext>
            </a:extLst>
          </p:cNvPr>
          <p:cNvSpPr/>
          <p:nvPr userDrawn="1"/>
        </p:nvSpPr>
        <p:spPr>
          <a:xfrm>
            <a:off x="3347567" y="-1785"/>
            <a:ext cx="5793032" cy="5145285"/>
          </a:xfrm>
          <a:custGeom>
            <a:avLst/>
            <a:gdLst>
              <a:gd name="connsiteX0" fmla="*/ 5143337 w 5793032"/>
              <a:gd name="connsiteY0" fmla="*/ 0 h 5145285"/>
              <a:gd name="connsiteX1" fmla="*/ 5793032 w 5793032"/>
              <a:gd name="connsiteY1" fmla="*/ 0 h 5145285"/>
              <a:gd name="connsiteX2" fmla="*/ 5793032 w 5793032"/>
              <a:gd name="connsiteY2" fmla="*/ 5145285 h 5145285"/>
              <a:gd name="connsiteX3" fmla="*/ 3553361 w 5793032"/>
              <a:gd name="connsiteY3" fmla="*/ 5145285 h 5145285"/>
              <a:gd name="connsiteX4" fmla="*/ 3803456 w 5793032"/>
              <a:gd name="connsiteY4" fmla="*/ 4335978 h 5145285"/>
              <a:gd name="connsiteX5" fmla="*/ 0 w 5793032"/>
              <a:gd name="connsiteY5" fmla="*/ 1430439 h 5145285"/>
              <a:gd name="connsiteX6" fmla="*/ 4701307 w 5793032"/>
              <a:gd name="connsiteY6" fmla="*/ 1430472 h 514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3032" h="5145285">
                <a:moveTo>
                  <a:pt x="5143337" y="0"/>
                </a:moveTo>
                <a:lnTo>
                  <a:pt x="5793032" y="0"/>
                </a:lnTo>
                <a:lnTo>
                  <a:pt x="5793032" y="5145285"/>
                </a:lnTo>
                <a:lnTo>
                  <a:pt x="3553361" y="5145285"/>
                </a:lnTo>
                <a:lnTo>
                  <a:pt x="3803456" y="4335978"/>
                </a:lnTo>
                <a:lnTo>
                  <a:pt x="0" y="1430439"/>
                </a:lnTo>
                <a:lnTo>
                  <a:pt x="4701307" y="1430472"/>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5" name="Picture 4">
            <a:extLst>
              <a:ext uri="{FF2B5EF4-FFF2-40B4-BE49-F238E27FC236}">
                <a16:creationId xmlns:a16="http://schemas.microsoft.com/office/drawing/2014/main" id="{E1042EF3-4014-45F0-A80B-CA144DEF8F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Text Placeholder 7">
            <a:extLst>
              <a:ext uri="{FF2B5EF4-FFF2-40B4-BE49-F238E27FC236}">
                <a16:creationId xmlns:a16="http://schemas.microsoft.com/office/drawing/2014/main" id="{79760BC7-30ED-42E1-B7A3-21A1A35AF123}"/>
              </a:ext>
            </a:extLst>
          </p:cNvPr>
          <p:cNvSpPr>
            <a:spLocks noGrp="1"/>
          </p:cNvSpPr>
          <p:nvPr>
            <p:ph type="body" sz="quarter" idx="10" hasCustomPrompt="1"/>
          </p:nvPr>
        </p:nvSpPr>
        <p:spPr>
          <a:xfrm>
            <a:off x="1238250" y="1364984"/>
            <a:ext cx="6667502" cy="2165782"/>
          </a:xfrm>
        </p:spPr>
        <p:txBody>
          <a:bodyPr anchor="ctr">
            <a:normAutofit/>
          </a:bodyPr>
          <a:lstStyle>
            <a:lvl1pPr algn="ctr">
              <a:spcBef>
                <a:spcPts val="0"/>
              </a:spcBef>
              <a:spcAft>
                <a:spcPts val="0"/>
              </a:spcAft>
              <a:defRPr sz="3600" b="1">
                <a:solidFill>
                  <a:schemeClr val="bg1"/>
                </a:solidFill>
              </a:defRPr>
            </a:lvl1pPr>
            <a:lvl2pPr marL="0" indent="0">
              <a:buNone/>
              <a:defRPr/>
            </a:lvl2pPr>
          </a:lstStyle>
          <a:p>
            <a:pPr lvl="0"/>
            <a:r>
              <a:rPr lang="en-US" dirty="0"/>
              <a:t>Insert title here </a:t>
            </a:r>
          </a:p>
          <a:p>
            <a:pPr lvl="0"/>
            <a:r>
              <a:rPr lang="en-US" dirty="0"/>
              <a:t>Can span two lines</a:t>
            </a:r>
          </a:p>
        </p:txBody>
      </p:sp>
    </p:spTree>
    <p:extLst>
      <p:ext uri="{BB962C8B-B14F-4D97-AF65-F5344CB8AC3E}">
        <p14:creationId xmlns:p14="http://schemas.microsoft.com/office/powerpoint/2010/main" val="195808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blue) [TOC Source]">
    <p:bg>
      <p:bgPr>
        <a:solidFill>
          <a:schemeClr val="bg2"/>
        </a:solidFill>
        <a:effectLst/>
      </p:bgPr>
    </p:bg>
    <p:spTree>
      <p:nvGrpSpPr>
        <p:cNvPr id="1" name=""/>
        <p:cNvGrpSpPr/>
        <p:nvPr/>
      </p:nvGrpSpPr>
      <p:grpSpPr>
        <a:xfrm>
          <a:off x="0" y="0"/>
          <a:ext cx="0" cy="0"/>
          <a:chOff x="0" y="0"/>
          <a:chExt cx="0" cy="0"/>
        </a:xfrm>
      </p:grpSpPr>
      <p:sp>
        <p:nvSpPr>
          <p:cNvPr id="19" name="shpDivider">
            <a:extLst>
              <a:ext uri="{FF2B5EF4-FFF2-40B4-BE49-F238E27FC236}">
                <a16:creationId xmlns:a16="http://schemas.microsoft.com/office/drawing/2014/main" id="{252222A9-9904-4377-8973-4B050E96CAD7}"/>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bg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6]">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25478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grey) [TOC Source]">
    <p:bg>
      <p:bgPr>
        <a:solidFill>
          <a:schemeClr val="tx2"/>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2B974E0-6AF5-4ADC-B03C-6ECB10395BE6}"/>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5]">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991373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pink) [TOC Source]">
    <p:bg>
      <p:bgPr>
        <a:solidFill>
          <a:schemeClr val="accent3"/>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3305A8AB-B78D-4A4F-BBA0-02349F10B57F}"/>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3">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7]">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43355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yellow) [TOC Source]">
    <p:bg>
      <p:bgPr>
        <a:solidFill>
          <a:schemeClr val="accent6"/>
        </a:solidFill>
        <a:effectLst/>
      </p:bgPr>
    </p:bg>
    <p:spTree>
      <p:nvGrpSpPr>
        <p:cNvPr id="1" name=""/>
        <p:cNvGrpSpPr/>
        <p:nvPr/>
      </p:nvGrpSpPr>
      <p:grpSpPr>
        <a:xfrm>
          <a:off x="0" y="0"/>
          <a:ext cx="0" cy="0"/>
          <a:chOff x="0" y="0"/>
          <a:chExt cx="0" cy="0"/>
        </a:xfrm>
      </p:grpSpPr>
      <p:sp>
        <p:nvSpPr>
          <p:cNvPr id="7" name="shpDivider">
            <a:extLst>
              <a:ext uri="{FF2B5EF4-FFF2-40B4-BE49-F238E27FC236}">
                <a16:creationId xmlns:a16="http://schemas.microsoft.com/office/drawing/2014/main" id="{516AA345-A8AD-4DD2-92A7-FB7D44573431}"/>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accent6">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t> </a:t>
            </a:r>
          </a:p>
        </p:txBody>
      </p:sp>
      <p:pic>
        <p:nvPicPr>
          <p:cNvPr id="4" name="imgLogo">
            <a:extLst>
              <a:ext uri="{FF2B5EF4-FFF2-40B4-BE49-F238E27FC236}">
                <a16:creationId xmlns:a16="http://schemas.microsoft.com/office/drawing/2014/main" id="{089B0A63-9F1A-4C96-B41F-41B820876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856" y="13997"/>
            <a:ext cx="1775591" cy="1437079"/>
          </a:xfrm>
          <a:prstGeom prst="rect">
            <a:avLst/>
          </a:prstGeom>
        </p:spPr>
      </p:pic>
      <p:sp>
        <p:nvSpPr>
          <p:cNvPr id="8" name="plcSectionTitle[10]">
            <a:extLst>
              <a:ext uri="{FF2B5EF4-FFF2-40B4-BE49-F238E27FC236}">
                <a16:creationId xmlns:a16="http://schemas.microsoft.com/office/drawing/2014/main" id="{43BCCAA0-0320-416D-AD6A-79DC2E99B585}"/>
              </a:ext>
            </a:extLst>
          </p:cNvPr>
          <p:cNvSpPr>
            <a:spLocks noGrp="1"/>
          </p:cNvSpPr>
          <p:nvPr>
            <p:ph type="body" sz="quarter" idx="10" hasCustomPrompt="1"/>
          </p:nvPr>
        </p:nvSpPr>
        <p:spPr>
          <a:xfrm>
            <a:off x="368076" y="1833563"/>
            <a:ext cx="3702050" cy="2393950"/>
          </a:xfrm>
        </p:spPr>
        <p:txBody>
          <a:bodyPr>
            <a:normAutofit/>
          </a:bodyPr>
          <a:lstStyle>
            <a:lvl1pPr>
              <a:spcBef>
                <a:spcPts val="0"/>
              </a:spcBef>
              <a:spcAft>
                <a:spcPts val="0"/>
              </a:spcAft>
              <a:defRPr sz="2400">
                <a:solidFill>
                  <a:schemeClr val="bg1"/>
                </a:solidFill>
              </a:defRPr>
            </a:lvl1pPr>
            <a:lvl2pPr marL="0" indent="0">
              <a:buNone/>
              <a:defRPr/>
            </a:lvl2pPr>
          </a:lstStyle>
          <a:p>
            <a:pPr lvl="0"/>
            <a:r>
              <a:rPr lang="en-US" dirty="0"/>
              <a:t>Divider slide title goes </a:t>
            </a:r>
            <a:br>
              <a:rPr lang="en-US" dirty="0"/>
            </a:br>
            <a:r>
              <a:rPr lang="en-US" dirty="0"/>
              <a:t>here can span four </a:t>
            </a:r>
            <a:br>
              <a:rPr lang="en-US" dirty="0"/>
            </a:br>
            <a:r>
              <a:rPr lang="en-US" dirty="0"/>
              <a:t>lines if necessary. </a:t>
            </a:r>
            <a:br>
              <a:rPr lang="en-US" dirty="0"/>
            </a:br>
            <a:endParaRPr lang="en-US" dirty="0"/>
          </a:p>
        </p:txBody>
      </p:sp>
      <p:sp>
        <p:nvSpPr>
          <p:cNvPr id="13" name="imgDivider">
            <a:extLst>
              <a:ext uri="{FF2B5EF4-FFF2-40B4-BE49-F238E27FC236}">
                <a16:creationId xmlns:a16="http://schemas.microsoft.com/office/drawing/2014/main" id="{3F04CA45-8F4F-464F-BD51-E080D70EB6CF}"/>
              </a:ext>
            </a:extLst>
          </p:cNvPr>
          <p:cNvSpPr>
            <a:spLocks noGrp="1"/>
          </p:cNvSpPr>
          <p:nvPr>
            <p:ph type="pic" sz="quarter" idx="11"/>
          </p:nvPr>
        </p:nvSpPr>
        <p:spPr>
          <a:xfrm>
            <a:off x="4572000" y="0"/>
            <a:ext cx="4572000" cy="5143500"/>
          </a:xfrm>
          <a:solidFill>
            <a:schemeClr val="bg1">
              <a:lumMod val="50000"/>
            </a:schemeClr>
          </a:solidFill>
        </p:spPr>
        <p:txBody>
          <a:bodyPr tIns="540000" anchor="ctr"/>
          <a:lstStyle>
            <a:lvl1pPr algn="ctr">
              <a:defRPr>
                <a:solidFill>
                  <a:schemeClr val="bg1"/>
                </a:solidFill>
              </a:defRPr>
            </a:lvl1pPr>
          </a:lstStyle>
          <a:p>
            <a:endParaRPr lang="en-GB" dirty="0"/>
          </a:p>
        </p:txBody>
      </p:sp>
    </p:spTree>
    <p:extLst>
      <p:ext uri="{BB962C8B-B14F-4D97-AF65-F5344CB8AC3E}">
        <p14:creationId xmlns:p14="http://schemas.microsoft.com/office/powerpoint/2010/main" val="258772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000"/>
            </a:lvl1pPr>
          </a:lstStyle>
          <a:p>
            <a:r>
              <a:rPr lang="en-US" dirty="0"/>
              <a:t>Click to edit Master title style</a:t>
            </a:r>
            <a:endParaRPr lang="en-GB" dirty="0"/>
          </a:p>
        </p:txBody>
      </p:sp>
      <p:sp>
        <p:nvSpPr>
          <p:cNvPr id="8" name="Text Placeholder 7">
            <a:extLst>
              <a:ext uri="{FF2B5EF4-FFF2-40B4-BE49-F238E27FC236}">
                <a16:creationId xmlns:a16="http://schemas.microsoft.com/office/drawing/2014/main" id="{424AF828-AE83-4936-9D15-AF27AC3D591B}"/>
              </a:ext>
            </a:extLst>
          </p:cNvPr>
          <p:cNvSpPr>
            <a:spLocks noGrp="1"/>
          </p:cNvSpPr>
          <p:nvPr>
            <p:ph type="body" sz="quarter" idx="10"/>
          </p:nvPr>
        </p:nvSpPr>
        <p:spPr>
          <a:xfrm>
            <a:off x="365125" y="1203325"/>
            <a:ext cx="8413750" cy="3024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Slide Number Placeholder 2">
            <a:extLst>
              <a:ext uri="{FF2B5EF4-FFF2-40B4-BE49-F238E27FC236}">
                <a16:creationId xmlns:a16="http://schemas.microsoft.com/office/drawing/2014/main" id="{17D8CFFC-825C-4F7D-9715-29FCC9F1892B}"/>
              </a:ext>
            </a:extLst>
          </p:cNvPr>
          <p:cNvSpPr>
            <a:spLocks noGrp="1"/>
          </p:cNvSpPr>
          <p:nvPr>
            <p:ph type="sldNum" sz="quarter" idx="11"/>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F7DBE9B3-EBC2-4652-8427-02DD70D25DAF}"/>
              </a:ext>
            </a:extLst>
          </p:cNvPr>
          <p:cNvSpPr>
            <a:spLocks noGrp="1"/>
          </p:cNvSpPr>
          <p:nvPr>
            <p:ph type="ftr" sz="quarter" idx="12"/>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8297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B3A48A4B-6E38-4822-9D5B-8F3E6683C97A}"/>
              </a:ext>
            </a:extLst>
          </p:cNvPr>
          <p:cNvSpPr>
            <a:spLocks noGrp="1"/>
          </p:cNvSpPr>
          <p:nvPr>
            <p:ph type="title"/>
          </p:nvPr>
        </p:nvSpPr>
        <p:spPr/>
        <p:txBody>
          <a:bodyPr>
            <a:noAutofit/>
          </a:bodyPr>
          <a:lstStyle>
            <a:lvl1pPr>
              <a:defRPr sz="2000"/>
            </a:lvl1pPr>
          </a:lstStyle>
          <a:p>
            <a:r>
              <a:rPr lang="en-US" dirty="0"/>
              <a:t>Click to edit Master title style</a:t>
            </a:r>
            <a:endParaRPr lang="en-GB" dirty="0"/>
          </a:p>
        </p:txBody>
      </p:sp>
      <p:sp>
        <p:nvSpPr>
          <p:cNvPr id="3" name="Slide Number Placeholder 2">
            <a:extLst>
              <a:ext uri="{FF2B5EF4-FFF2-40B4-BE49-F238E27FC236}">
                <a16:creationId xmlns:a16="http://schemas.microsoft.com/office/drawing/2014/main" id="{EBA4DAB3-B493-4998-91F8-87C264C83B5C}"/>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546A24BF-089A-4C42-86AE-5DA645AE8418}"/>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415208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975CCF6-A42E-48EF-9E0F-054032E73219}"/>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itle 1">
            <a:extLst>
              <a:ext uri="{FF2B5EF4-FFF2-40B4-BE49-F238E27FC236}">
                <a16:creationId xmlns:a16="http://schemas.microsoft.com/office/drawing/2014/main" id="{24F6CC2F-8ADE-4ED0-BA06-5147A1F2E307}"/>
              </a:ext>
            </a:extLst>
          </p:cNvPr>
          <p:cNvSpPr>
            <a:spLocks noGrp="1"/>
          </p:cNvSpPr>
          <p:nvPr>
            <p:ph type="title"/>
          </p:nvPr>
        </p:nvSpPr>
        <p:spPr>
          <a:xfrm>
            <a:off x="365125" y="435117"/>
            <a:ext cx="8413750" cy="552457"/>
          </a:xfrm>
        </p:spPr>
        <p:txBody>
          <a:bodyPr/>
          <a:lstStyle>
            <a:lvl1pPr>
              <a:defRPr sz="2000"/>
            </a:lvl1pPr>
          </a:lstStyle>
          <a:p>
            <a:r>
              <a:rPr lang="en-US" dirty="0"/>
              <a:t>Click to edit Master title style</a:t>
            </a:r>
            <a:endParaRPr lang="en-GB" dirty="0"/>
          </a:p>
        </p:txBody>
      </p:sp>
      <p:sp>
        <p:nvSpPr>
          <p:cNvPr id="7" name="Text Placeholder 6">
            <a:extLst>
              <a:ext uri="{FF2B5EF4-FFF2-40B4-BE49-F238E27FC236}">
                <a16:creationId xmlns:a16="http://schemas.microsoft.com/office/drawing/2014/main" id="{01EE2930-091E-4862-8CF1-7F3FB7CDDAD1}"/>
              </a:ext>
            </a:extLst>
          </p:cNvPr>
          <p:cNvSpPr>
            <a:spLocks noGrp="1"/>
          </p:cNvSpPr>
          <p:nvPr>
            <p:ph type="body" sz="quarter" idx="11"/>
          </p:nvPr>
        </p:nvSpPr>
        <p:spPr>
          <a:xfrm>
            <a:off x="4786475" y="1203325"/>
            <a:ext cx="3992400" cy="30241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ext Placeholder 6">
            <a:extLst>
              <a:ext uri="{FF2B5EF4-FFF2-40B4-BE49-F238E27FC236}">
                <a16:creationId xmlns:a16="http://schemas.microsoft.com/office/drawing/2014/main" id="{78D0C1D8-6A4B-4DAE-996E-41E2B621901B}"/>
              </a:ext>
            </a:extLst>
          </p:cNvPr>
          <p:cNvSpPr>
            <a:spLocks noGrp="1"/>
          </p:cNvSpPr>
          <p:nvPr>
            <p:ph type="body" sz="quarter" idx="12"/>
          </p:nvPr>
        </p:nvSpPr>
        <p:spPr>
          <a:xfrm>
            <a:off x="365126" y="1203325"/>
            <a:ext cx="3992400" cy="30241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Slide Number Placeholder 2">
            <a:extLst>
              <a:ext uri="{FF2B5EF4-FFF2-40B4-BE49-F238E27FC236}">
                <a16:creationId xmlns:a16="http://schemas.microsoft.com/office/drawing/2014/main" id="{BED88410-D031-47CD-8DA5-41EFDA7146E6}"/>
              </a:ext>
            </a:extLst>
          </p:cNvPr>
          <p:cNvSpPr>
            <a:spLocks noGrp="1"/>
          </p:cNvSpPr>
          <p:nvPr>
            <p:ph type="sldNum" sz="quarter" idx="13"/>
          </p:nvPr>
        </p:nvSpPr>
        <p:spPr/>
        <p:txBody>
          <a:body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16A59023-DB21-4DAE-A1ED-7D5F59485FDA}"/>
              </a:ext>
            </a:extLst>
          </p:cNvPr>
          <p:cNvSpPr>
            <a:spLocks noGrp="1"/>
          </p:cNvSpPr>
          <p:nvPr>
            <p:ph type="ftr" sz="quarter" idx="14"/>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89106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quot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3F30-EC7D-4A86-804A-F7567CB62F70}"/>
              </a:ext>
            </a:extLst>
          </p:cNvPr>
          <p:cNvSpPr>
            <a:spLocks noGrp="1"/>
          </p:cNvSpPr>
          <p:nvPr>
            <p:ph type="title"/>
          </p:nvPr>
        </p:nvSpPr>
        <p:spPr>
          <a:xfrm>
            <a:off x="365126" y="435117"/>
            <a:ext cx="3990850" cy="708613"/>
          </a:xfrm>
        </p:spPr>
        <p:txBody>
          <a:bodyPr>
            <a:normAutofit/>
          </a:bodyPr>
          <a:lstStyle>
            <a:lvl1pPr>
              <a:defRPr sz="2000"/>
            </a:lvl1pPr>
          </a:lstStyle>
          <a:p>
            <a:r>
              <a:rPr lang="en-US" dirty="0"/>
              <a:t>Click to edit Master title style</a:t>
            </a:r>
            <a:endParaRPr lang="en-GB" dirty="0"/>
          </a:p>
        </p:txBody>
      </p:sp>
      <p:sp>
        <p:nvSpPr>
          <p:cNvPr id="3" name="Rectangle 2">
            <a:extLst>
              <a:ext uri="{FF2B5EF4-FFF2-40B4-BE49-F238E27FC236}">
                <a16:creationId xmlns:a16="http://schemas.microsoft.com/office/drawing/2014/main" id="{B061C6E3-BB03-45B3-BA28-C3ADD4154254}"/>
              </a:ext>
            </a:extLst>
          </p:cNvPr>
          <p:cNvSpPr/>
          <p:nvPr userDrawn="1"/>
        </p:nvSpPr>
        <p:spPr>
          <a:xfrm>
            <a:off x="4572000" y="0"/>
            <a:ext cx="457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Montreal"/>
              <a:ea typeface="+mn-ea"/>
              <a:cs typeface="+mn-cs"/>
            </a:endParaRPr>
          </a:p>
        </p:txBody>
      </p:sp>
      <p:sp>
        <p:nvSpPr>
          <p:cNvPr id="4" name="Freeform: Shape 3">
            <a:extLst>
              <a:ext uri="{FF2B5EF4-FFF2-40B4-BE49-F238E27FC236}">
                <a16:creationId xmlns:a16="http://schemas.microsoft.com/office/drawing/2014/main" id="{7894DB34-CDDF-4C75-9236-3075A7B7246E}"/>
              </a:ext>
            </a:extLst>
          </p:cNvPr>
          <p:cNvSpPr/>
          <p:nvPr userDrawn="1"/>
        </p:nvSpPr>
        <p:spPr>
          <a:xfrm flipH="1">
            <a:off x="4990314" y="1"/>
            <a:ext cx="4153686" cy="5143499"/>
          </a:xfrm>
          <a:custGeom>
            <a:avLst/>
            <a:gdLst>
              <a:gd name="connsiteX0" fmla="*/ 290616 w 4153686"/>
              <a:gd name="connsiteY0" fmla="*/ 0 h 5143499"/>
              <a:gd name="connsiteX1" fmla="*/ 0 w 4153686"/>
              <a:gd name="connsiteY1" fmla="*/ 0 h 5143499"/>
              <a:gd name="connsiteX2" fmla="*/ 0 w 4153686"/>
              <a:gd name="connsiteY2" fmla="*/ 5134864 h 5143499"/>
              <a:gd name="connsiteX3" fmla="*/ 11304 w 4153686"/>
              <a:gd name="connsiteY3" fmla="*/ 5143499 h 5143499"/>
              <a:gd name="connsiteX4" fmla="*/ 1880046 w 4153686"/>
              <a:gd name="connsiteY4" fmla="*/ 5143499 h 5143499"/>
              <a:gd name="connsiteX5" fmla="*/ 1409248 w 4153686"/>
              <a:gd name="connsiteY5" fmla="*/ 3620001 h 5143499"/>
              <a:gd name="connsiteX6" fmla="*/ 4153686 w 4153686"/>
              <a:gd name="connsiteY6" fmla="*/ 1523467 h 5143499"/>
              <a:gd name="connsiteX7" fmla="*/ 761390 w 4153686"/>
              <a:gd name="connsiteY7" fmla="*/ 1523491 h 5143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3686" h="5143499">
                <a:moveTo>
                  <a:pt x="290616" y="0"/>
                </a:moveTo>
                <a:lnTo>
                  <a:pt x="0" y="0"/>
                </a:lnTo>
                <a:lnTo>
                  <a:pt x="0" y="5134864"/>
                </a:lnTo>
                <a:lnTo>
                  <a:pt x="11304" y="5143499"/>
                </a:lnTo>
                <a:lnTo>
                  <a:pt x="1880046" y="5143499"/>
                </a:lnTo>
                <a:lnTo>
                  <a:pt x="1409248" y="3620001"/>
                </a:lnTo>
                <a:lnTo>
                  <a:pt x="4153686" y="1523467"/>
                </a:lnTo>
                <a:lnTo>
                  <a:pt x="761390" y="1523491"/>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5" name="Picture 4">
            <a:extLst>
              <a:ext uri="{FF2B5EF4-FFF2-40B4-BE49-F238E27FC236}">
                <a16:creationId xmlns:a16="http://schemas.microsoft.com/office/drawing/2014/main" id="{26DB7291-E93A-47BD-A511-1AC68590DB8A}"/>
              </a:ext>
            </a:extLst>
          </p:cNvPr>
          <p:cNvPicPr>
            <a:picLocks noChangeAspect="1"/>
          </p:cNvPicPr>
          <p:nvPr userDrawn="1"/>
        </p:nvPicPr>
        <p:blipFill>
          <a:blip r:embed="rId2"/>
          <a:stretch>
            <a:fillRect/>
          </a:stretch>
        </p:blipFill>
        <p:spPr>
          <a:xfrm>
            <a:off x="4990314" y="1131589"/>
            <a:ext cx="456167" cy="320287"/>
          </a:xfrm>
          <a:prstGeom prst="rect">
            <a:avLst/>
          </a:prstGeom>
        </p:spPr>
      </p:pic>
      <p:pic>
        <p:nvPicPr>
          <p:cNvPr id="6" name="Picture 5">
            <a:extLst>
              <a:ext uri="{FF2B5EF4-FFF2-40B4-BE49-F238E27FC236}">
                <a16:creationId xmlns:a16="http://schemas.microsoft.com/office/drawing/2014/main" id="{07C388D8-6741-4D49-8A0E-7BA7345A2FAE}"/>
              </a:ext>
            </a:extLst>
          </p:cNvPr>
          <p:cNvPicPr>
            <a:picLocks noChangeAspect="1"/>
          </p:cNvPicPr>
          <p:nvPr userDrawn="1"/>
        </p:nvPicPr>
        <p:blipFill>
          <a:blip r:embed="rId3"/>
          <a:stretch>
            <a:fillRect/>
          </a:stretch>
        </p:blipFill>
        <p:spPr>
          <a:xfrm>
            <a:off x="8341488" y="3579862"/>
            <a:ext cx="459612" cy="322706"/>
          </a:xfrm>
          <a:prstGeom prst="rect">
            <a:avLst/>
          </a:prstGeom>
        </p:spPr>
      </p:pic>
      <p:sp>
        <p:nvSpPr>
          <p:cNvPr id="9" name="Text Placeholder 8">
            <a:extLst>
              <a:ext uri="{FF2B5EF4-FFF2-40B4-BE49-F238E27FC236}">
                <a16:creationId xmlns:a16="http://schemas.microsoft.com/office/drawing/2014/main" id="{67D43D85-E2A9-454D-A1BA-E7874BF4B078}"/>
              </a:ext>
            </a:extLst>
          </p:cNvPr>
          <p:cNvSpPr>
            <a:spLocks noGrp="1"/>
          </p:cNvSpPr>
          <p:nvPr>
            <p:ph type="body" sz="quarter" idx="10"/>
          </p:nvPr>
        </p:nvSpPr>
        <p:spPr>
          <a:xfrm>
            <a:off x="4800600" y="1563689"/>
            <a:ext cx="4114800" cy="1941512"/>
          </a:xfrm>
        </p:spPr>
        <p:txBody>
          <a:bodyPr>
            <a:normAutofit/>
          </a:bodyPr>
          <a:lstStyle>
            <a:lvl1pPr algn="ctr">
              <a:defRPr sz="2000" b="1">
                <a:solidFill>
                  <a:schemeClr val="bg1"/>
                </a:solidFill>
              </a:defRPr>
            </a:lvl1pPr>
            <a:lvl2pPr marL="0" indent="0">
              <a:buNone/>
              <a:defRPr/>
            </a:lvl2pPr>
          </a:lstStyle>
          <a:p>
            <a:pPr lvl="0"/>
            <a:r>
              <a:rPr lang="en-US" dirty="0"/>
              <a:t>Edit Master text styles</a:t>
            </a:r>
          </a:p>
        </p:txBody>
      </p:sp>
      <p:sp>
        <p:nvSpPr>
          <p:cNvPr id="12" name="Text Placeholder 11">
            <a:extLst>
              <a:ext uri="{FF2B5EF4-FFF2-40B4-BE49-F238E27FC236}">
                <a16:creationId xmlns:a16="http://schemas.microsoft.com/office/drawing/2014/main" id="{56050808-E3C5-4EDD-B122-62362ADD2CE3}"/>
              </a:ext>
            </a:extLst>
          </p:cNvPr>
          <p:cNvSpPr>
            <a:spLocks noGrp="1"/>
          </p:cNvSpPr>
          <p:nvPr>
            <p:ph type="body" sz="quarter" idx="11"/>
          </p:nvPr>
        </p:nvSpPr>
        <p:spPr>
          <a:xfrm>
            <a:off x="365126" y="1203959"/>
            <a:ext cx="3990850" cy="30235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5E2AF3C6-8A04-43A1-91D5-6D76858ED29C}"/>
              </a:ext>
            </a:extLst>
          </p:cNvPr>
          <p:cNvSpPr>
            <a:spLocks noGrp="1"/>
          </p:cNvSpPr>
          <p:nvPr>
            <p:ph type="sldNum" sz="quarter" idx="12"/>
          </p:nvPr>
        </p:nvSpPr>
        <p:spPr/>
        <p:txBody>
          <a:bodyPr/>
          <a:lstStyle>
            <a:lvl1pPr>
              <a:defRPr>
                <a:solidFill>
                  <a:schemeClr val="bg1"/>
                </a:solidFill>
              </a:defRPr>
            </a:lvl1pPr>
          </a:lstStyle>
          <a:p>
            <a:fld id="{BA7DDD0C-F7B3-44FD-8FF2-ED85422D685B}" type="slidenum">
              <a:rPr lang="en-GB" smtClean="0"/>
              <a:pPr/>
              <a:t>‹#›</a:t>
            </a:fld>
            <a:endParaRPr lang="en-GB" dirty="0"/>
          </a:p>
        </p:txBody>
      </p:sp>
      <p:sp>
        <p:nvSpPr>
          <p:cNvPr id="8" name="Footer Placeholder 7">
            <a:extLst>
              <a:ext uri="{FF2B5EF4-FFF2-40B4-BE49-F238E27FC236}">
                <a16:creationId xmlns:a16="http://schemas.microsoft.com/office/drawing/2014/main" id="{EA4F747C-0622-4439-AE0D-65BEC95553EC}"/>
              </a:ext>
            </a:extLst>
          </p:cNvPr>
          <p:cNvSpPr>
            <a:spLocks noGrp="1"/>
          </p:cNvSpPr>
          <p:nvPr>
            <p:ph type="ftr" sz="quarter" idx="13"/>
          </p:nvPr>
        </p:nvSpPr>
        <p:spPr/>
        <p:txBody>
          <a:bodyPr/>
          <a:lstStyle>
            <a:lvl1pPr>
              <a:defRPr>
                <a:solidFill>
                  <a:schemeClr val="bg1"/>
                </a:solidFill>
              </a:defRPr>
            </a:lvl1pPr>
          </a:lstStyle>
          <a:p>
            <a:r>
              <a:rPr lang="en-GB"/>
              <a:t>To edit footer go to insert&gt;header &amp; footer</a:t>
            </a:r>
            <a:endParaRPr lang="en-GB" dirty="0"/>
          </a:p>
        </p:txBody>
      </p:sp>
    </p:spTree>
    <p:extLst>
      <p:ext uri="{BB962C8B-B14F-4D97-AF65-F5344CB8AC3E}">
        <p14:creationId xmlns:p14="http://schemas.microsoft.com/office/powerpoint/2010/main" val="266854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hart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a:off x="4829640" y="0"/>
            <a:ext cx="4314360" cy="51435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3" name="Content Placeholder 2">
            <a:extLst>
              <a:ext uri="{FF2B5EF4-FFF2-40B4-BE49-F238E27FC236}">
                <a16:creationId xmlns:a16="http://schemas.microsoft.com/office/drawing/2014/main" id="{98541EC0-8590-426C-B9ED-DD806B9E067B}"/>
              </a:ext>
            </a:extLst>
          </p:cNvPr>
          <p:cNvSpPr>
            <a:spLocks noGrp="1"/>
          </p:cNvSpPr>
          <p:nvPr>
            <p:ph sz="quarter" idx="14"/>
          </p:nvPr>
        </p:nvSpPr>
        <p:spPr>
          <a:xfrm>
            <a:off x="4572000" y="1143000"/>
            <a:ext cx="4206875" cy="34559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365126" y="435117"/>
            <a:ext cx="3990850" cy="708613"/>
          </a:xfrm>
        </p:spPr>
        <p:txBody>
          <a:bodyPr>
            <a:normAutofit/>
          </a:bodyPr>
          <a:lstStyle>
            <a:lvl1pPr>
              <a:defRPr sz="2000">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7" name="Slide Number Placeholder 6">
            <a:extLst>
              <a:ext uri="{FF2B5EF4-FFF2-40B4-BE49-F238E27FC236}">
                <a16:creationId xmlns:a16="http://schemas.microsoft.com/office/drawing/2014/main" id="{5B310484-E012-45C2-9548-2764C062D598}"/>
              </a:ext>
            </a:extLst>
          </p:cNvPr>
          <p:cNvSpPr>
            <a:spLocks noGrp="1"/>
          </p:cNvSpPr>
          <p:nvPr>
            <p:ph type="sldNum" sz="quarter" idx="15"/>
          </p:nvPr>
        </p:nvSpPr>
        <p:spPr/>
        <p:txBody>
          <a:bodyPr/>
          <a:lstStyle/>
          <a:p>
            <a:fld id="{BA7DDD0C-F7B3-44FD-8FF2-ED85422D685B}" type="slidenum">
              <a:rPr lang="en-GB" smtClean="0"/>
              <a:pPr/>
              <a:t>‹#›</a:t>
            </a:fld>
            <a:endParaRPr lang="en-GB" dirty="0"/>
          </a:p>
        </p:txBody>
      </p:sp>
      <p:sp>
        <p:nvSpPr>
          <p:cNvPr id="2" name="Footer Placeholder 1">
            <a:extLst>
              <a:ext uri="{FF2B5EF4-FFF2-40B4-BE49-F238E27FC236}">
                <a16:creationId xmlns:a16="http://schemas.microsoft.com/office/drawing/2014/main" id="{74B01FCF-FEB0-48A2-B1C4-C0FD31E2E4C9}"/>
              </a:ext>
            </a:extLst>
          </p:cNvPr>
          <p:cNvSpPr>
            <a:spLocks noGrp="1"/>
          </p:cNvSpPr>
          <p:nvPr>
            <p:ph type="ftr" sz="quarter" idx="16"/>
          </p:nvPr>
        </p:nvSpPr>
        <p:spPr/>
        <p:txBody>
          <a:bodyPr/>
          <a:lstStyle/>
          <a:p>
            <a:r>
              <a:rPr lang="en-GB"/>
              <a:t>To edit footer go to insert&gt;header &amp; footer</a:t>
            </a:r>
            <a:endParaRPr lang="en-GB" dirty="0"/>
          </a:p>
        </p:txBody>
      </p:sp>
      <p:sp>
        <p:nvSpPr>
          <p:cNvPr id="9" name="Text Placeholder 11">
            <a:extLst>
              <a:ext uri="{FF2B5EF4-FFF2-40B4-BE49-F238E27FC236}">
                <a16:creationId xmlns:a16="http://schemas.microsoft.com/office/drawing/2014/main" id="{49B46601-6F4F-461B-99F8-9195194AADEC}"/>
              </a:ext>
            </a:extLst>
          </p:cNvPr>
          <p:cNvSpPr>
            <a:spLocks noGrp="1"/>
          </p:cNvSpPr>
          <p:nvPr>
            <p:ph type="body" sz="quarter" idx="11"/>
          </p:nvPr>
        </p:nvSpPr>
        <p:spPr>
          <a:xfrm>
            <a:off x="365126" y="1203959"/>
            <a:ext cx="3990850" cy="302355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03942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i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FA70DF-5AEB-41FD-91F5-E904200433C1}"/>
              </a:ext>
            </a:extLst>
          </p:cNvPr>
          <p:cNvSpPr/>
          <p:nvPr userDrawn="1"/>
        </p:nvSpPr>
        <p:spPr>
          <a:xfrm flipH="1">
            <a:off x="0" y="0"/>
            <a:ext cx="4314360" cy="5143500"/>
          </a:xfrm>
          <a:custGeom>
            <a:avLst/>
            <a:gdLst>
              <a:gd name="connsiteX0" fmla="*/ 4314360 w 4314360"/>
              <a:gd name="connsiteY0" fmla="*/ 0 h 5143500"/>
              <a:gd name="connsiteX1" fmla="*/ 3907680 w 4314360"/>
              <a:gd name="connsiteY1" fmla="*/ 0 h 5143500"/>
              <a:gd name="connsiteX2" fmla="*/ 3392296 w 4314360"/>
              <a:gd name="connsiteY2" fmla="*/ 1667854 h 5143500"/>
              <a:gd name="connsiteX3" fmla="*/ 0 w 4314360"/>
              <a:gd name="connsiteY3" fmla="*/ 1667830 h 5143500"/>
              <a:gd name="connsiteX4" fmla="*/ 2744438 w 4314360"/>
              <a:gd name="connsiteY4" fmla="*/ 3764364 h 5143500"/>
              <a:gd name="connsiteX5" fmla="*/ 2318252 w 4314360"/>
              <a:gd name="connsiteY5" fmla="*/ 5143500 h 5143500"/>
              <a:gd name="connsiteX6" fmla="*/ 4314360 w 4314360"/>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4360" h="5143500">
                <a:moveTo>
                  <a:pt x="4314360" y="0"/>
                </a:moveTo>
                <a:lnTo>
                  <a:pt x="3907680" y="0"/>
                </a:lnTo>
                <a:lnTo>
                  <a:pt x="3392296" y="1667854"/>
                </a:lnTo>
                <a:lnTo>
                  <a:pt x="0" y="1667830"/>
                </a:lnTo>
                <a:lnTo>
                  <a:pt x="2744438" y="3764364"/>
                </a:lnTo>
                <a:lnTo>
                  <a:pt x="2318252" y="5143500"/>
                </a:lnTo>
                <a:lnTo>
                  <a:pt x="431436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4" name="Title 1">
            <a:extLst>
              <a:ext uri="{FF2B5EF4-FFF2-40B4-BE49-F238E27FC236}">
                <a16:creationId xmlns:a16="http://schemas.microsoft.com/office/drawing/2014/main" id="{5D74DA8A-1586-4CBD-A8C0-283C10221469}"/>
              </a:ext>
            </a:extLst>
          </p:cNvPr>
          <p:cNvSpPr>
            <a:spLocks noGrp="1"/>
          </p:cNvSpPr>
          <p:nvPr>
            <p:ph type="title"/>
          </p:nvPr>
        </p:nvSpPr>
        <p:spPr>
          <a:xfrm>
            <a:off x="365126" y="435117"/>
            <a:ext cx="3990850" cy="708613"/>
          </a:xfrm>
        </p:spPr>
        <p:txBody>
          <a:bodyPr>
            <a:normAutofit/>
          </a:bodyPr>
          <a:lstStyle>
            <a:lvl1pPr>
              <a:defRPr sz="2000">
                <a:solidFill>
                  <a:schemeClr val="accent3"/>
                </a:solidFill>
              </a:defRPr>
            </a:lvl1pPr>
          </a:lstStyle>
          <a:p>
            <a:r>
              <a:rPr lang="en-US" dirty="0"/>
              <a:t>Click to edit Master title style</a:t>
            </a:r>
            <a:endParaRPr lang="en-GB" dirty="0"/>
          </a:p>
        </p:txBody>
      </p:sp>
      <p:pic>
        <p:nvPicPr>
          <p:cNvPr id="8" name="Picture 7">
            <a:extLst>
              <a:ext uri="{FF2B5EF4-FFF2-40B4-BE49-F238E27FC236}">
                <a16:creationId xmlns:a16="http://schemas.microsoft.com/office/drawing/2014/main" id="{4597AD07-55F3-4C61-B0F1-14EDDE79529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9" name="Picture Placeholder 12">
            <a:extLst>
              <a:ext uri="{FF2B5EF4-FFF2-40B4-BE49-F238E27FC236}">
                <a16:creationId xmlns:a16="http://schemas.microsoft.com/office/drawing/2014/main" id="{73842F04-49F1-4824-BF21-112FD365F21E}"/>
              </a:ext>
            </a:extLst>
          </p:cNvPr>
          <p:cNvSpPr>
            <a:spLocks noGrp="1"/>
          </p:cNvSpPr>
          <p:nvPr>
            <p:ph type="pic" sz="quarter" idx="11"/>
          </p:nvPr>
        </p:nvSpPr>
        <p:spPr>
          <a:xfrm>
            <a:off x="4572000" y="0"/>
            <a:ext cx="4572000" cy="5143500"/>
          </a:xfrm>
          <a:solidFill>
            <a:schemeClr val="bg1">
              <a:lumMod val="50000"/>
              <a:alpha val="46000"/>
            </a:schemeClr>
          </a:solidFill>
        </p:spPr>
        <p:txBody>
          <a:bodyPr tIns="540000" anchor="ctr"/>
          <a:lstStyle>
            <a:lvl1pPr algn="ctr">
              <a:defRPr>
                <a:solidFill>
                  <a:schemeClr val="tx1"/>
                </a:solidFill>
              </a:defRPr>
            </a:lvl1pPr>
          </a:lstStyle>
          <a:p>
            <a:endParaRPr lang="en-GB" dirty="0"/>
          </a:p>
        </p:txBody>
      </p:sp>
      <p:sp>
        <p:nvSpPr>
          <p:cNvPr id="2" name="Footer Placeholder 1">
            <a:extLst>
              <a:ext uri="{FF2B5EF4-FFF2-40B4-BE49-F238E27FC236}">
                <a16:creationId xmlns:a16="http://schemas.microsoft.com/office/drawing/2014/main" id="{941F1A25-D163-4557-81EF-3BFD0338EB1F}"/>
              </a:ext>
            </a:extLst>
          </p:cNvPr>
          <p:cNvSpPr>
            <a:spLocks noGrp="1"/>
          </p:cNvSpPr>
          <p:nvPr>
            <p:ph type="ftr" sz="quarter" idx="13"/>
          </p:nvPr>
        </p:nvSpPr>
        <p:spPr/>
        <p:txBody>
          <a:bodyPr/>
          <a:lstStyle/>
          <a:p>
            <a:r>
              <a:rPr lang="en-GB"/>
              <a:t>To edit footer go to insert&gt;header &amp; footer</a:t>
            </a:r>
            <a:endParaRPr lang="en-GB" dirty="0"/>
          </a:p>
        </p:txBody>
      </p:sp>
      <p:sp>
        <p:nvSpPr>
          <p:cNvPr id="3" name="Slide Number Placeholder 2">
            <a:extLst>
              <a:ext uri="{FF2B5EF4-FFF2-40B4-BE49-F238E27FC236}">
                <a16:creationId xmlns:a16="http://schemas.microsoft.com/office/drawing/2014/main" id="{EFF14670-9F03-43EE-A9AA-E1F5C7BA540C}"/>
              </a:ext>
            </a:extLst>
          </p:cNvPr>
          <p:cNvSpPr>
            <a:spLocks noGrp="1"/>
          </p:cNvSpPr>
          <p:nvPr>
            <p:ph type="sldNum" sz="quarter" idx="14"/>
          </p:nvPr>
        </p:nvSpPr>
        <p:spPr/>
        <p:txBody>
          <a:bodyPr/>
          <a:lstStyle/>
          <a:p>
            <a:fld id="{BA7DDD0C-F7B3-44FD-8FF2-ED85422D685B}" type="slidenum">
              <a:rPr lang="en-GB" smtClean="0"/>
              <a:pPr/>
              <a:t>‹#›</a:t>
            </a:fld>
            <a:endParaRPr lang="en-GB" dirty="0"/>
          </a:p>
        </p:txBody>
      </p:sp>
      <p:sp>
        <p:nvSpPr>
          <p:cNvPr id="11" name="Text Placeholder 11">
            <a:extLst>
              <a:ext uri="{FF2B5EF4-FFF2-40B4-BE49-F238E27FC236}">
                <a16:creationId xmlns:a16="http://schemas.microsoft.com/office/drawing/2014/main" id="{EC5FED7F-FB03-4649-A585-F7FF428BFCED}"/>
              </a:ext>
            </a:extLst>
          </p:cNvPr>
          <p:cNvSpPr>
            <a:spLocks noGrp="1"/>
          </p:cNvSpPr>
          <p:nvPr>
            <p:ph type="body" sz="quarter" idx="15"/>
          </p:nvPr>
        </p:nvSpPr>
        <p:spPr>
          <a:xfrm>
            <a:off x="365126" y="1203959"/>
            <a:ext cx="3990850" cy="3023553"/>
          </a:xfrm>
        </p:spPr>
        <p:txBody>
          <a:bodyPr/>
          <a:lstStyle>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802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AA43C34C-0538-4BD7-8286-749968750773}"/>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6" name="Content Placeholder 5">
            <a:extLst>
              <a:ext uri="{FF2B5EF4-FFF2-40B4-BE49-F238E27FC236}">
                <a16:creationId xmlns:a16="http://schemas.microsoft.com/office/drawing/2014/main" id="{C6B1621A-DC59-4846-B7C4-859DAAD35E87}"/>
              </a:ext>
            </a:extLst>
          </p:cNvPr>
          <p:cNvSpPr>
            <a:spLocks noGrp="1"/>
          </p:cNvSpPr>
          <p:nvPr>
            <p:ph sz="quarter" idx="1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C004AD8-DC54-4049-BC27-13E296FD2FEE}"/>
              </a:ext>
            </a:extLst>
          </p:cNvPr>
          <p:cNvSpPr>
            <a:spLocks noGrp="1"/>
          </p:cNvSpPr>
          <p:nvPr>
            <p:ph type="title"/>
          </p:nvPr>
        </p:nvSpPr>
        <p:spPr/>
        <p:txBody>
          <a:bodyPr/>
          <a:lstStyle>
            <a:lvl1pPr>
              <a:defRPr sz="2000">
                <a:solidFill>
                  <a:schemeClr val="accent3"/>
                </a:solidFill>
              </a:defRPr>
            </a:lvl1pPr>
          </a:lstStyle>
          <a:p>
            <a:r>
              <a:rPr lang="en-US" dirty="0"/>
              <a:t>Click to edit Master title style</a:t>
            </a:r>
            <a:endParaRPr lang="en-GB" dirty="0"/>
          </a:p>
        </p:txBody>
      </p:sp>
      <p:sp>
        <p:nvSpPr>
          <p:cNvPr id="7" name="Slide Number Placeholder 6">
            <a:extLst>
              <a:ext uri="{FF2B5EF4-FFF2-40B4-BE49-F238E27FC236}">
                <a16:creationId xmlns:a16="http://schemas.microsoft.com/office/drawing/2014/main" id="{A501C0DD-9A11-41D5-8F04-2F94AAD17F46}"/>
              </a:ext>
            </a:extLst>
          </p:cNvPr>
          <p:cNvSpPr>
            <a:spLocks noGrp="1"/>
          </p:cNvSpPr>
          <p:nvPr>
            <p:ph type="sldNum" sz="quarter" idx="12"/>
          </p:nvPr>
        </p:nvSpPr>
        <p:spPr/>
        <p:txBody>
          <a:bodyPr/>
          <a:lstStyle/>
          <a:p>
            <a:fld id="{BA7DDD0C-F7B3-44FD-8FF2-ED85422D685B}" type="slidenum">
              <a:rPr lang="en-GB" smtClean="0"/>
              <a:pPr/>
              <a:t>‹#›</a:t>
            </a:fld>
            <a:endParaRPr lang="en-GB" dirty="0"/>
          </a:p>
        </p:txBody>
      </p:sp>
      <p:sp>
        <p:nvSpPr>
          <p:cNvPr id="3" name="Footer Placeholder 2">
            <a:extLst>
              <a:ext uri="{FF2B5EF4-FFF2-40B4-BE49-F238E27FC236}">
                <a16:creationId xmlns:a16="http://schemas.microsoft.com/office/drawing/2014/main" id="{9F637E97-2FA9-4058-955E-4413AB3B4B73}"/>
              </a:ext>
            </a:extLst>
          </p:cNvPr>
          <p:cNvSpPr>
            <a:spLocks noGrp="1"/>
          </p:cNvSpPr>
          <p:nvPr>
            <p:ph type="ftr" sz="quarter" idx="13"/>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139000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B3D69013-9985-4E92-B522-07F505323BAC}"/>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Slide Number Placeholder 1">
            <a:extLst>
              <a:ext uri="{FF2B5EF4-FFF2-40B4-BE49-F238E27FC236}">
                <a16:creationId xmlns:a16="http://schemas.microsoft.com/office/drawing/2014/main" id="{47D3E975-B82B-490E-B44A-4E56AB0AF806}"/>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3" name="Footer Placeholder 2">
            <a:extLst>
              <a:ext uri="{FF2B5EF4-FFF2-40B4-BE49-F238E27FC236}">
                <a16:creationId xmlns:a16="http://schemas.microsoft.com/office/drawing/2014/main" id="{B048FDE5-F248-44F3-AF11-59F662B2D277}"/>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22473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act slide">
    <p:bg>
      <p:bgPr>
        <a:solidFill>
          <a:schemeClr val="tx2"/>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FA57A72-39E4-4062-A3BB-65944D75D03F}"/>
              </a:ext>
            </a:extLst>
          </p:cNvPr>
          <p:cNvSpPr/>
          <p:nvPr userDrawn="1"/>
        </p:nvSpPr>
        <p:spPr>
          <a:xfrm flipH="1">
            <a:off x="0" y="0"/>
            <a:ext cx="4315125" cy="5143500"/>
          </a:xfrm>
          <a:custGeom>
            <a:avLst/>
            <a:gdLst>
              <a:gd name="connsiteX0" fmla="*/ 4315125 w 4315125"/>
              <a:gd name="connsiteY0" fmla="*/ 0 h 5143500"/>
              <a:gd name="connsiteX1" fmla="*/ 3907680 w 4315125"/>
              <a:gd name="connsiteY1" fmla="*/ 0 h 5143500"/>
              <a:gd name="connsiteX2" fmla="*/ 3392296 w 4315125"/>
              <a:gd name="connsiteY2" fmla="*/ 1667854 h 5143500"/>
              <a:gd name="connsiteX3" fmla="*/ 0 w 4315125"/>
              <a:gd name="connsiteY3" fmla="*/ 1667830 h 5143500"/>
              <a:gd name="connsiteX4" fmla="*/ 2744438 w 4315125"/>
              <a:gd name="connsiteY4" fmla="*/ 3764364 h 5143500"/>
              <a:gd name="connsiteX5" fmla="*/ 2318252 w 4315125"/>
              <a:gd name="connsiteY5" fmla="*/ 5143500 h 5143500"/>
              <a:gd name="connsiteX6" fmla="*/ 4315125 w 4315125"/>
              <a:gd name="connsiteY6"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5125" h="5143500">
                <a:moveTo>
                  <a:pt x="4315125" y="0"/>
                </a:moveTo>
                <a:lnTo>
                  <a:pt x="3907680" y="0"/>
                </a:lnTo>
                <a:lnTo>
                  <a:pt x="3392296" y="1667854"/>
                </a:lnTo>
                <a:lnTo>
                  <a:pt x="0" y="1667830"/>
                </a:lnTo>
                <a:lnTo>
                  <a:pt x="2744438" y="3764364"/>
                </a:lnTo>
                <a:lnTo>
                  <a:pt x="2318252" y="5143500"/>
                </a:lnTo>
                <a:lnTo>
                  <a:pt x="4315125" y="5143500"/>
                </a:lnTo>
                <a:close/>
              </a:path>
            </a:pathLst>
          </a:custGeom>
          <a:solidFill>
            <a:schemeClr val="tx2">
              <a:lumMod val="7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 name="Title 1">
            <a:extLst>
              <a:ext uri="{FF2B5EF4-FFF2-40B4-BE49-F238E27FC236}">
                <a16:creationId xmlns:a16="http://schemas.microsoft.com/office/drawing/2014/main" id="{9EFEC5BF-F1AF-4C79-BA5E-14AFBEDCDDF0}"/>
              </a:ext>
            </a:extLst>
          </p:cNvPr>
          <p:cNvSpPr>
            <a:spLocks noGrp="1"/>
          </p:cNvSpPr>
          <p:nvPr>
            <p:ph type="title"/>
          </p:nvPr>
        </p:nvSpPr>
        <p:spPr>
          <a:xfrm>
            <a:off x="365126" y="435117"/>
            <a:ext cx="3990850" cy="552457"/>
          </a:xfrm>
        </p:spPr>
        <p:txBody>
          <a:bodyPr/>
          <a:lstStyle>
            <a:lvl1pPr>
              <a:defRPr sz="2000">
                <a:solidFill>
                  <a:schemeClr val="bg1"/>
                </a:solidFill>
              </a:defRPr>
            </a:lvl1pPr>
          </a:lstStyle>
          <a:p>
            <a:r>
              <a:rPr lang="en-US" dirty="0"/>
              <a:t>Click to edit Master title style</a:t>
            </a:r>
            <a:endParaRPr lang="en-GB" dirty="0"/>
          </a:p>
        </p:txBody>
      </p:sp>
      <p:pic>
        <p:nvPicPr>
          <p:cNvPr id="4" name="Picture 3">
            <a:extLst>
              <a:ext uri="{FF2B5EF4-FFF2-40B4-BE49-F238E27FC236}">
                <a16:creationId xmlns:a16="http://schemas.microsoft.com/office/drawing/2014/main" id="{DF19FEB5-CAC4-46CB-8343-8ED780923E9E}"/>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5" name="Picture Placeholder 12">
            <a:extLst>
              <a:ext uri="{FF2B5EF4-FFF2-40B4-BE49-F238E27FC236}">
                <a16:creationId xmlns:a16="http://schemas.microsoft.com/office/drawing/2014/main" id="{9AE3B326-012B-490C-9AF2-1CE43DE77F68}"/>
              </a:ext>
            </a:extLst>
          </p:cNvPr>
          <p:cNvSpPr>
            <a:spLocks noGrp="1"/>
          </p:cNvSpPr>
          <p:nvPr>
            <p:ph type="pic" sz="quarter" idx="11"/>
          </p:nvPr>
        </p:nvSpPr>
        <p:spPr>
          <a:xfrm>
            <a:off x="4572000" y="0"/>
            <a:ext cx="4572000" cy="5143500"/>
          </a:xfrm>
          <a:solidFill>
            <a:schemeClr val="bg1">
              <a:lumMod val="85000"/>
            </a:schemeClr>
          </a:solidFill>
        </p:spPr>
        <p:txBody>
          <a:bodyPr tIns="540000" anchor="ctr"/>
          <a:lstStyle>
            <a:lvl1pPr algn="ctr">
              <a:defRPr>
                <a:solidFill>
                  <a:schemeClr val="tx1"/>
                </a:solidFill>
              </a:defRPr>
            </a:lvl1pPr>
          </a:lstStyle>
          <a:p>
            <a:endParaRPr lang="en-GB" dirty="0"/>
          </a:p>
        </p:txBody>
      </p:sp>
      <p:sp>
        <p:nvSpPr>
          <p:cNvPr id="6" name="TextBox 5">
            <a:extLst>
              <a:ext uri="{FF2B5EF4-FFF2-40B4-BE49-F238E27FC236}">
                <a16:creationId xmlns:a16="http://schemas.microsoft.com/office/drawing/2014/main" id="{E30E2B8E-A6C6-434E-BC49-84B1E380E620}"/>
              </a:ext>
            </a:extLst>
          </p:cNvPr>
          <p:cNvSpPr txBox="1"/>
          <p:nvPr userDrawn="1"/>
        </p:nvSpPr>
        <p:spPr>
          <a:xfrm>
            <a:off x="264497" y="1043304"/>
            <a:ext cx="4091480" cy="3095719"/>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Website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www.etf.europa.eu</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Twitter</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Facebook</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facebook.com/</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YouTube</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www.youtube.com/user/etfeuropa</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Instagram</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instagram.com/</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etfeuropa</a:t>
            </a: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LinkedIn</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linkedin.com/company/</a:t>
            </a:r>
            <a:r>
              <a:rPr kumimoji="0" lang="en-GB" sz="11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european</a:t>
            </a: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-training-foundation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66BED6"/>
                </a:solidFill>
                <a:effectLst/>
                <a:uLnTx/>
                <a:uFillTx/>
                <a:latin typeface="Arial" panose="020B0604020202020204" pitchFamily="34" charset="0"/>
                <a:ea typeface="+mn-ea"/>
                <a:cs typeface="Arial" panose="020B0604020202020204" pitchFamily="34" charset="0"/>
              </a:rPr>
              <a:t>E-mail</a:t>
            </a:r>
          </a:p>
          <a:p>
            <a:pPr marL="0" marR="0" lvl="0" indent="0" algn="l" defTabSz="914400" rtl="0" eaLnBrk="1" fontAlgn="auto" latinLnBrk="0" hangingPunct="1">
              <a:lnSpc>
                <a:spcPct val="90000"/>
              </a:lnSpc>
              <a:spcBef>
                <a:spcPts val="0"/>
              </a:spcBef>
              <a:spcAft>
                <a:spcPts val="800"/>
              </a:spcAft>
              <a:buClrTx/>
              <a:buSzTx/>
              <a:buFontTx/>
              <a:buNone/>
              <a:tabLst/>
              <a:defRPr/>
            </a:pPr>
            <a:r>
              <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info@etf.europa.eu</a:t>
            </a:r>
          </a:p>
          <a:p>
            <a:pPr marL="0" marR="0" lvl="0" indent="0" algn="l" defTabSz="914400" rtl="0" eaLnBrk="1" fontAlgn="auto" latinLnBrk="0" hangingPunct="1">
              <a:lnSpc>
                <a:spcPct val="90000"/>
              </a:lnSpc>
              <a:spcBef>
                <a:spcPts val="0"/>
              </a:spcBef>
              <a:spcAft>
                <a:spcPts val="0"/>
              </a:spcAft>
              <a:buClrTx/>
              <a:buSzTx/>
              <a:buFontTx/>
              <a:buNone/>
              <a:tabLst/>
              <a:defRPr/>
            </a:pPr>
            <a:endParaRPr kumimoji="0" lang="en-GB"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926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C Slide">
    <p:spTree>
      <p:nvGrpSpPr>
        <p:cNvPr id="1" name=""/>
        <p:cNvGrpSpPr/>
        <p:nvPr/>
      </p:nvGrpSpPr>
      <p:grpSpPr>
        <a:xfrm>
          <a:off x="0" y="0"/>
          <a:ext cx="0" cy="0"/>
          <a:chOff x="0" y="0"/>
          <a:chExt cx="0" cy="0"/>
        </a:xfrm>
      </p:grpSpPr>
      <p:sp>
        <p:nvSpPr>
          <p:cNvPr id="5" name="shpContents">
            <a:extLst>
              <a:ext uri="{FF2B5EF4-FFF2-40B4-BE49-F238E27FC236}">
                <a16:creationId xmlns:a16="http://schemas.microsoft.com/office/drawing/2014/main" id="{27FE8959-57A9-4075-8922-53F2524F22A9}"/>
              </a:ext>
            </a:extLst>
          </p:cNvPr>
          <p:cNvSpPr/>
          <p:nvPr userDrawn="1"/>
        </p:nvSpPr>
        <p:spPr>
          <a:xfrm flipH="1">
            <a:off x="3275856" y="-9946"/>
            <a:ext cx="5868144" cy="5153446"/>
          </a:xfrm>
          <a:custGeom>
            <a:avLst/>
            <a:gdLst>
              <a:gd name="connsiteX0" fmla="*/ 1483491 w 5868144"/>
              <a:gd name="connsiteY0" fmla="*/ 0 h 5153446"/>
              <a:gd name="connsiteX1" fmla="*/ 0 w 5868144"/>
              <a:gd name="connsiteY1" fmla="*/ 0 h 5153446"/>
              <a:gd name="connsiteX2" fmla="*/ 0 w 5868144"/>
              <a:gd name="connsiteY2" fmla="*/ 5153446 h 5153446"/>
              <a:gd name="connsiteX3" fmla="*/ 545745 w 5868144"/>
              <a:gd name="connsiteY3" fmla="*/ 5153446 h 5153446"/>
              <a:gd name="connsiteX4" fmla="*/ 568503 w 5868144"/>
              <a:gd name="connsiteY4" fmla="*/ 5136060 h 5153446"/>
              <a:gd name="connsiteX5" fmla="*/ 591261 w 5868144"/>
              <a:gd name="connsiteY5" fmla="*/ 5153446 h 5153446"/>
              <a:gd name="connsiteX6" fmla="*/ 3075999 w 5868144"/>
              <a:gd name="connsiteY6" fmla="*/ 5153446 h 5153446"/>
              <a:gd name="connsiteX7" fmla="*/ 2592754 w 5868144"/>
              <a:gd name="connsiteY7" fmla="*/ 3589671 h 5153446"/>
              <a:gd name="connsiteX8" fmla="*/ 5868144 w 5868144"/>
              <a:gd name="connsiteY8" fmla="*/ 1087532 h 5153446"/>
              <a:gd name="connsiteX9" fmla="*/ 1819559 w 5868144"/>
              <a:gd name="connsiteY9" fmla="*/ 1087561 h 515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68144" h="5153446">
                <a:moveTo>
                  <a:pt x="1483491" y="0"/>
                </a:moveTo>
                <a:lnTo>
                  <a:pt x="0" y="0"/>
                </a:lnTo>
                <a:lnTo>
                  <a:pt x="0" y="5153446"/>
                </a:lnTo>
                <a:lnTo>
                  <a:pt x="545745" y="5153446"/>
                </a:lnTo>
                <a:lnTo>
                  <a:pt x="568503" y="5136060"/>
                </a:lnTo>
                <a:lnTo>
                  <a:pt x="591261" y="5153446"/>
                </a:lnTo>
                <a:lnTo>
                  <a:pt x="3075999" y="5153446"/>
                </a:lnTo>
                <a:lnTo>
                  <a:pt x="2592754" y="3589671"/>
                </a:lnTo>
                <a:lnTo>
                  <a:pt x="5868144" y="1087532"/>
                </a:lnTo>
                <a:lnTo>
                  <a:pt x="1819559" y="108756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dirty="0"/>
          </a:p>
        </p:txBody>
      </p:sp>
      <p:sp>
        <p:nvSpPr>
          <p:cNvPr id="2" name="txtTitle">
            <a:extLst>
              <a:ext uri="{FF2B5EF4-FFF2-40B4-BE49-F238E27FC236}">
                <a16:creationId xmlns:a16="http://schemas.microsoft.com/office/drawing/2014/main" id="{24427197-1212-4A20-9579-309E1581DAAB}"/>
              </a:ext>
            </a:extLst>
          </p:cNvPr>
          <p:cNvSpPr>
            <a:spLocks noGrp="1"/>
          </p:cNvSpPr>
          <p:nvPr>
            <p:ph type="title"/>
          </p:nvPr>
        </p:nvSpPr>
        <p:spPr/>
        <p:txBody>
          <a:bodyPr/>
          <a:lstStyle/>
          <a:p>
            <a:r>
              <a:rPr lang="en-US"/>
              <a:t>Click to edit Master title style</a:t>
            </a:r>
          </a:p>
        </p:txBody>
      </p:sp>
      <p:sp>
        <p:nvSpPr>
          <p:cNvPr id="3" name="plcSlideNumber">
            <a:extLst>
              <a:ext uri="{FF2B5EF4-FFF2-40B4-BE49-F238E27FC236}">
                <a16:creationId xmlns:a16="http://schemas.microsoft.com/office/drawing/2014/main" id="{7E5FEA4A-F98E-4F56-9C50-EBADDE30904A}"/>
              </a:ext>
            </a:extLst>
          </p:cNvPr>
          <p:cNvSpPr>
            <a:spLocks noGrp="1"/>
          </p:cNvSpPr>
          <p:nvPr>
            <p:ph type="sldNum" sz="quarter" idx="10"/>
          </p:nvPr>
        </p:nvSpPr>
        <p:spPr/>
        <p:txBody>
          <a:bodyPr/>
          <a:lstStyle/>
          <a:p>
            <a:fld id="{BA7DDD0C-F7B3-44FD-8FF2-ED85422D685B}" type="slidenum">
              <a:rPr lang="en-GB" smtClean="0"/>
              <a:pPr/>
              <a:t>‹#›</a:t>
            </a:fld>
            <a:endParaRPr lang="en-GB" dirty="0"/>
          </a:p>
        </p:txBody>
      </p:sp>
      <p:sp>
        <p:nvSpPr>
          <p:cNvPr id="4" name="plcFooter">
            <a:extLst>
              <a:ext uri="{FF2B5EF4-FFF2-40B4-BE49-F238E27FC236}">
                <a16:creationId xmlns:a16="http://schemas.microsoft.com/office/drawing/2014/main" id="{86A737DF-B20B-4509-85D7-56576BACB988}"/>
              </a:ext>
            </a:extLst>
          </p:cNvPr>
          <p:cNvSpPr>
            <a:spLocks noGrp="1"/>
          </p:cNvSpPr>
          <p:nvPr>
            <p:ph type="ftr" sz="quarter" idx="11"/>
          </p:nvPr>
        </p:nvSpPr>
        <p:spPr/>
        <p:txBody>
          <a:bodyPr/>
          <a:lstStyle/>
          <a:p>
            <a:r>
              <a:rPr lang="en-GB"/>
              <a:t>To edit footer go to insert&gt;header &amp; footer</a:t>
            </a:r>
            <a:endParaRPr lang="en-GB" dirty="0"/>
          </a:p>
        </p:txBody>
      </p:sp>
    </p:spTree>
    <p:extLst>
      <p:ext uri="{BB962C8B-B14F-4D97-AF65-F5344CB8AC3E}">
        <p14:creationId xmlns:p14="http://schemas.microsoft.com/office/powerpoint/2010/main" val="205749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OC Master">
    <p:spTree>
      <p:nvGrpSpPr>
        <p:cNvPr id="1" name=""/>
        <p:cNvGrpSpPr/>
        <p:nvPr/>
      </p:nvGrpSpPr>
      <p:grpSpPr>
        <a:xfrm>
          <a:off x="0" y="0"/>
          <a:ext cx="0" cy="0"/>
          <a:chOff x="0" y="0"/>
          <a:chExt cx="0" cy="0"/>
        </a:xfrm>
      </p:grpSpPr>
      <p:sp>
        <p:nvSpPr>
          <p:cNvPr id="5" name="txtInfo"/>
          <p:cNvSpPr txBox="1"/>
          <p:nvPr userDrawn="1"/>
        </p:nvSpPr>
        <p:spPr>
          <a:xfrm>
            <a:off x="251520" y="195486"/>
            <a:ext cx="8438256" cy="846386"/>
          </a:xfrm>
          <a:prstGeom prst="rect">
            <a:avLst/>
          </a:prstGeom>
          <a:noFill/>
        </p:spPr>
        <p:txBody>
          <a:bodyPr wrap="square" rtlCol="0">
            <a:spAutoFit/>
          </a:bodyPr>
          <a:lstStyle/>
          <a:p>
            <a:r>
              <a:rPr lang="en-GB" sz="1600" dirty="0"/>
              <a:t>TOC Design Slide – do </a:t>
            </a:r>
            <a:r>
              <a:rPr lang="en-GB" sz="1600" dirty="0">
                <a:solidFill>
                  <a:srgbClr val="FF0000"/>
                </a:solidFill>
              </a:rPr>
              <a:t>NOT</a:t>
            </a:r>
            <a:r>
              <a:rPr lang="en-GB" sz="1600" dirty="0"/>
              <a:t> use this layout.</a:t>
            </a:r>
          </a:p>
          <a:p>
            <a:r>
              <a:rPr lang="en-GB" sz="1100" dirty="0"/>
              <a:t>The</a:t>
            </a:r>
            <a:r>
              <a:rPr lang="en-GB" sz="1100" baseline="0" dirty="0"/>
              <a:t> TOC “Object(s)” shown below will be repeated on as many TOC Slides as needed</a:t>
            </a:r>
          </a:p>
          <a:p>
            <a:r>
              <a:rPr lang="en-GB" sz="1100" dirty="0"/>
              <a:t>The initial position of any</a:t>
            </a:r>
            <a:r>
              <a:rPr lang="en-GB" sz="1100" baseline="0" dirty="0"/>
              <a:t> “</a:t>
            </a:r>
            <a:r>
              <a:rPr lang="en-GB" sz="1100" baseline="0" dirty="0" err="1"/>
              <a:t>xxx</a:t>
            </a:r>
            <a:r>
              <a:rPr lang="en-GB" sz="1100" dirty="0" err="1"/>
              <a:t>TOC</a:t>
            </a:r>
            <a:r>
              <a:rPr lang="en-GB" sz="1100" dirty="0"/>
              <a:t>” named Object(s) will be repeated on the actual slide</a:t>
            </a:r>
          </a:p>
          <a:p>
            <a:r>
              <a:rPr lang="en-GB" sz="1100" dirty="0"/>
              <a:t>The “tags” govern how</a:t>
            </a:r>
            <a:r>
              <a:rPr lang="en-GB" sz="1100" baseline="0" dirty="0"/>
              <a:t> the TOC slide is built</a:t>
            </a:r>
            <a:r>
              <a:rPr lang="en-GB" sz="1100" baseline="0" dirty="0" smtClean="0"/>
              <a:t>. The “table” design has two rows to set the borders for “top”, “between” and “bottom”</a:t>
            </a:r>
            <a:endParaRPr lang="en-GB" sz="1100" baseline="0" dirty="0"/>
          </a:p>
        </p:txBody>
      </p:sp>
      <p:sp>
        <p:nvSpPr>
          <p:cNvPr id="6" name="txtTags"/>
          <p:cNvSpPr txBox="1"/>
          <p:nvPr userDrawn="1"/>
        </p:nvSpPr>
        <p:spPr>
          <a:xfrm>
            <a:off x="279707" y="3075806"/>
            <a:ext cx="3068157" cy="1708160"/>
          </a:xfrm>
          <a:prstGeom prst="rect">
            <a:avLst/>
          </a:prstGeom>
          <a:noFill/>
        </p:spPr>
        <p:txBody>
          <a:bodyPr wrap="square" rtlCol="0">
            <a:spAutoFit/>
          </a:bodyPr>
          <a:lstStyle/>
          <a:p>
            <a:r>
              <a:rPr lang="en-GB" sz="1050" dirty="0"/>
              <a:t>&lt;tags&gt;</a:t>
            </a:r>
          </a:p>
          <a:p>
            <a:r>
              <a:rPr lang="en-GB" sz="1050" dirty="0"/>
              <a:t>Title=Contents</a:t>
            </a:r>
          </a:p>
          <a:p>
            <a:r>
              <a:rPr lang="en-GB" sz="1050" dirty="0"/>
              <a:t>Layout=TOC Slide</a:t>
            </a:r>
          </a:p>
          <a:p>
            <a:r>
              <a:rPr lang="en-GB" sz="1050" dirty="0" err="1"/>
              <a:t>SlideNumber</a:t>
            </a:r>
            <a:r>
              <a:rPr lang="en-GB" sz="1050" dirty="0"/>
              <a:t>=2</a:t>
            </a:r>
          </a:p>
          <a:p>
            <a:r>
              <a:rPr lang="en-GB" sz="1050" dirty="0"/>
              <a:t>Type=Table</a:t>
            </a:r>
          </a:p>
          <a:p>
            <a:r>
              <a:rPr lang="en-GB" sz="1050" dirty="0"/>
              <a:t>Table=</a:t>
            </a:r>
            <a:r>
              <a:rPr lang="en-GB" sz="1050" dirty="0" err="1"/>
              <a:t>tblTOC</a:t>
            </a:r>
            <a:endParaRPr lang="en-GB" sz="1050" dirty="0"/>
          </a:p>
          <a:p>
            <a:r>
              <a:rPr lang="en-GB" sz="1050" dirty="0" smtClean="0"/>
              <a:t>Limit=6</a:t>
            </a:r>
            <a:endParaRPr lang="en-GB" sz="1050" dirty="0"/>
          </a:p>
          <a:p>
            <a:r>
              <a:rPr lang="en-GB" sz="1050" dirty="0" smtClean="0"/>
              <a:t>Entry1=&lt;</a:t>
            </a:r>
            <a:r>
              <a:rPr lang="en-GB" sz="1050" dirty="0"/>
              <a:t>title&gt; | </a:t>
            </a:r>
            <a:r>
              <a:rPr lang="en-GB" sz="1050" dirty="0" err="1"/>
              <a:t>plcSectionTitle</a:t>
            </a:r>
            <a:endParaRPr lang="en-GB" sz="1050" dirty="0"/>
          </a:p>
          <a:p>
            <a:r>
              <a:rPr lang="en-GB" sz="1050" dirty="0" smtClean="0"/>
              <a:t>Entry2=&lt;</a:t>
            </a:r>
            <a:r>
              <a:rPr lang="en-GB" sz="1050" dirty="0"/>
              <a:t>no&gt; | {</a:t>
            </a:r>
            <a:r>
              <a:rPr lang="en-GB" sz="1050" dirty="0" err="1"/>
              <a:t>slidenumber</a:t>
            </a:r>
            <a:r>
              <a:rPr lang="en-GB" sz="1050" dirty="0"/>
              <a:t>}</a:t>
            </a:r>
          </a:p>
          <a:p>
            <a:r>
              <a:rPr lang="en-GB" sz="1050" dirty="0"/>
              <a:t>&lt;/tags&gt;</a:t>
            </a:r>
          </a:p>
        </p:txBody>
      </p:sp>
      <p:graphicFrame>
        <p:nvGraphicFramePr>
          <p:cNvPr id="7" name="tblTOC">
            <a:extLst>
              <a:ext uri="{FF2B5EF4-FFF2-40B4-BE49-F238E27FC236}">
                <a16:creationId xmlns:a16="http://schemas.microsoft.com/office/drawing/2014/main" id="{3E73165C-8440-40F3-B530-F882EC857511}"/>
              </a:ext>
            </a:extLst>
          </p:cNvPr>
          <p:cNvGraphicFramePr>
            <a:graphicFrameLocks noGrp="1"/>
          </p:cNvGraphicFramePr>
          <p:nvPr userDrawn="1">
            <p:extLst>
              <p:ext uri="{D42A27DB-BD31-4B8C-83A1-F6EECF244321}">
                <p14:modId xmlns:p14="http://schemas.microsoft.com/office/powerpoint/2010/main" val="1880212083"/>
              </p:ext>
            </p:extLst>
          </p:nvPr>
        </p:nvGraphicFramePr>
        <p:xfrm>
          <a:off x="365125" y="1203325"/>
          <a:ext cx="8413748" cy="1008062"/>
        </p:xfrm>
        <a:graphic>
          <a:graphicData uri="http://schemas.openxmlformats.org/drawingml/2006/table">
            <a:tbl>
              <a:tblPr firstRow="1" bandRow="1">
                <a:tableStyleId>{2D5ABB26-0587-4C30-8999-92F81FD0307C}</a:tableStyleId>
              </a:tblPr>
              <a:tblGrid>
                <a:gridCol w="7447235">
                  <a:extLst>
                    <a:ext uri="{9D8B030D-6E8A-4147-A177-3AD203B41FA5}">
                      <a16:colId xmlns:a16="http://schemas.microsoft.com/office/drawing/2014/main" val="4268181363"/>
                    </a:ext>
                  </a:extLst>
                </a:gridCol>
                <a:gridCol w="966513">
                  <a:extLst>
                    <a:ext uri="{9D8B030D-6E8A-4147-A177-3AD203B41FA5}">
                      <a16:colId xmlns:a16="http://schemas.microsoft.com/office/drawing/2014/main" val="1499760850"/>
                    </a:ext>
                  </a:extLst>
                </a:gridCol>
              </a:tblGrid>
              <a:tr h="5040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smtClean="0">
                          <a:ln>
                            <a:noFill/>
                          </a:ln>
                          <a:solidFill>
                            <a:schemeClr val="tx2"/>
                          </a:solidFill>
                          <a:effectLst/>
                          <a:uLnTx/>
                          <a:uFillTx/>
                          <a:latin typeface="+mn-lt"/>
                          <a:ea typeface="+mn-ea"/>
                          <a:cs typeface="+mn-cs"/>
                        </a:rPr>
                        <a:t>&lt;title&gt;</a:t>
                      </a:r>
                      <a:endParaRPr kumimoji="0" lang="en-GB" sz="1400" b="1" i="0" u="none" strike="noStrike" kern="1200" cap="none" spc="0" normalizeH="0" baseline="0" noProof="0" dirty="0">
                        <a:ln>
                          <a:noFill/>
                        </a:ln>
                        <a:solidFill>
                          <a:schemeClr val="tx2"/>
                        </a:solidFill>
                        <a:effectLst/>
                        <a:uLnTx/>
                        <a:uFillTx/>
                        <a:latin typeface="+mn-lt"/>
                        <a:ea typeface="+mn-ea"/>
                        <a:cs typeface="+mn-cs"/>
                      </a:endParaRPr>
                    </a:p>
                  </a:txBody>
                  <a:tcPr marL="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1400" dirty="0" smtClean="0"/>
                        <a:t>&lt;no&gt;</a:t>
                      </a:r>
                      <a:endParaRPr lang="en-US" sz="1400" dirty="0"/>
                    </a:p>
                  </a:txBody>
                  <a:tcPr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84799857"/>
                  </a:ext>
                </a:extLst>
              </a:tr>
              <a:tr h="5040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chemeClr val="tx2"/>
                        </a:solidFill>
                        <a:effectLst/>
                        <a:uLnTx/>
                        <a:uFillTx/>
                        <a:latin typeface="+mn-lt"/>
                        <a:ea typeface="+mn-ea"/>
                        <a:cs typeface="+mn-cs"/>
                      </a:endParaRPr>
                    </a:p>
                  </a:txBody>
                  <a:tcPr marL="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400" dirty="0"/>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8" name="txtColours"/>
          <p:cNvSpPr txBox="1"/>
          <p:nvPr userDrawn="1"/>
        </p:nvSpPr>
        <p:spPr>
          <a:xfrm>
            <a:off x="4283968" y="3075806"/>
            <a:ext cx="3384376" cy="1869743"/>
          </a:xfrm>
          <a:prstGeom prst="rect">
            <a:avLst/>
          </a:prstGeom>
          <a:noFill/>
        </p:spPr>
        <p:txBody>
          <a:bodyPr wrap="square" rtlCol="0">
            <a:spAutoFit/>
          </a:bodyPr>
          <a:lstStyle/>
          <a:p>
            <a:r>
              <a:rPr lang="en-GB" sz="1050" dirty="0" smtClean="0"/>
              <a:t>The [x] numbers on the Divider Slide section title textbox names are the IDs for the Theme Colours …</a:t>
            </a:r>
          </a:p>
          <a:p>
            <a:endParaRPr lang="en-GB" sz="1050" dirty="0" smtClean="0"/>
          </a:p>
          <a:p>
            <a:r>
              <a:rPr lang="en-GB" sz="1050" dirty="0" smtClean="0"/>
              <a:t>16 = Background 2 (column 3)</a:t>
            </a:r>
          </a:p>
          <a:p>
            <a:r>
              <a:rPr lang="en-GB" sz="1050" dirty="0" smtClean="0"/>
              <a:t>15 = Text 2 (column</a:t>
            </a:r>
            <a:r>
              <a:rPr lang="en-GB" sz="1050" baseline="0" dirty="0" smtClean="0"/>
              <a:t> 4)</a:t>
            </a:r>
          </a:p>
          <a:p>
            <a:r>
              <a:rPr lang="en-GB" sz="1050" baseline="0" dirty="0" smtClean="0"/>
              <a:t>5 = Accent 1 (column 5)</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6 = Accent 2 (column 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7 = Accent 3 (column 7)</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8 = Accent 4 (column 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9 = Accent 5 (column 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aseline="0" dirty="0" smtClean="0"/>
              <a:t>10 = Accent 6 (column 10)</a:t>
            </a:r>
          </a:p>
        </p:txBody>
      </p:sp>
    </p:spTree>
    <p:extLst>
      <p:ext uri="{BB962C8B-B14F-4D97-AF65-F5344CB8AC3E}">
        <p14:creationId xmlns:p14="http://schemas.microsoft.com/office/powerpoint/2010/main" val="795078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C5E141F-1F8A-4278-B18D-F060F20C48E2}"/>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251520" y="4234036"/>
            <a:ext cx="1143521" cy="925512"/>
          </a:xfrm>
          <a:prstGeom prst="rect">
            <a:avLst/>
          </a:prstGeom>
        </p:spPr>
      </p:pic>
      <p:sp>
        <p:nvSpPr>
          <p:cNvPr id="2" name="Title Placeholder 1">
            <a:extLst>
              <a:ext uri="{FF2B5EF4-FFF2-40B4-BE49-F238E27FC236}">
                <a16:creationId xmlns:a16="http://schemas.microsoft.com/office/drawing/2014/main" id="{4B3369B1-8063-4C72-85A7-3B78B591E242}"/>
              </a:ext>
            </a:extLst>
          </p:cNvPr>
          <p:cNvSpPr>
            <a:spLocks noGrp="1"/>
          </p:cNvSpPr>
          <p:nvPr>
            <p:ph type="title"/>
          </p:nvPr>
        </p:nvSpPr>
        <p:spPr>
          <a:xfrm>
            <a:off x="365125" y="435117"/>
            <a:ext cx="8413749" cy="552457"/>
          </a:xfrm>
          <a:prstGeom prst="rect">
            <a:avLst/>
          </a:prstGeom>
        </p:spPr>
        <p:txBody>
          <a:bodyPr vert="horz" lIns="0" tIns="0" rIns="0" bIns="0" rtlCol="0" anchor="t">
            <a:normAutofit/>
          </a:bodyPr>
          <a:lstStyle/>
          <a:p>
            <a:r>
              <a:rPr lang="en-US" dirty="0"/>
              <a:t>CLICK TO EDIT MASTER TITLE STYLE</a:t>
            </a:r>
            <a:br>
              <a:rPr lang="en-US" dirty="0"/>
            </a:br>
            <a:endParaRPr lang="en-GB" dirty="0"/>
          </a:p>
        </p:txBody>
      </p:sp>
      <p:sp>
        <p:nvSpPr>
          <p:cNvPr id="8" name="Text Placeholder 7">
            <a:extLst>
              <a:ext uri="{FF2B5EF4-FFF2-40B4-BE49-F238E27FC236}">
                <a16:creationId xmlns:a16="http://schemas.microsoft.com/office/drawing/2014/main" id="{77ECFEB7-B49E-4A6C-A617-658E110842AF}"/>
              </a:ext>
            </a:extLst>
          </p:cNvPr>
          <p:cNvSpPr>
            <a:spLocks noGrp="1"/>
          </p:cNvSpPr>
          <p:nvPr>
            <p:ph type="body" idx="1"/>
          </p:nvPr>
        </p:nvSpPr>
        <p:spPr>
          <a:xfrm>
            <a:off x="365124" y="1203325"/>
            <a:ext cx="8413749" cy="3024188"/>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a:extLst>
              <a:ext uri="{FF2B5EF4-FFF2-40B4-BE49-F238E27FC236}">
                <a16:creationId xmlns:a16="http://schemas.microsoft.com/office/drawing/2014/main" id="{64A486B7-65E2-4E01-AB6F-54EE2276A7F9}"/>
              </a:ext>
            </a:extLst>
          </p:cNvPr>
          <p:cNvSpPr>
            <a:spLocks noGrp="1"/>
          </p:cNvSpPr>
          <p:nvPr>
            <p:ph type="sldNum" sz="quarter" idx="4"/>
          </p:nvPr>
        </p:nvSpPr>
        <p:spPr>
          <a:xfrm>
            <a:off x="8606828" y="4598987"/>
            <a:ext cx="170617" cy="131127"/>
          </a:xfrm>
          <a:prstGeom prst="rect">
            <a:avLst/>
          </a:prstGeom>
        </p:spPr>
        <p:txBody>
          <a:bodyPr vert="horz" lIns="0" tIns="0" rIns="0" bIns="0" rtlCol="0" anchor="ctr"/>
          <a:lstStyle>
            <a:lvl1pPr algn="r">
              <a:defRPr sz="900">
                <a:solidFill>
                  <a:schemeClr val="tx2"/>
                </a:solidFill>
              </a:defRPr>
            </a:lvl1pPr>
          </a:lstStyle>
          <a:p>
            <a:fld id="{BA7DDD0C-F7B3-44FD-8FF2-ED85422D685B}" type="slidenum">
              <a:rPr lang="en-GB" smtClean="0"/>
              <a:pPr/>
              <a:t>‹#›</a:t>
            </a:fld>
            <a:endParaRPr lang="en-GB" dirty="0"/>
          </a:p>
        </p:txBody>
      </p:sp>
      <p:sp>
        <p:nvSpPr>
          <p:cNvPr id="4" name="Footer Placeholder 3">
            <a:extLst>
              <a:ext uri="{FF2B5EF4-FFF2-40B4-BE49-F238E27FC236}">
                <a16:creationId xmlns:a16="http://schemas.microsoft.com/office/drawing/2014/main" id="{9DAB1987-6E12-455A-A1D9-026A7574FA09}"/>
              </a:ext>
            </a:extLst>
          </p:cNvPr>
          <p:cNvSpPr>
            <a:spLocks noGrp="1"/>
          </p:cNvSpPr>
          <p:nvPr>
            <p:ph type="ftr" sz="quarter" idx="3"/>
          </p:nvPr>
        </p:nvSpPr>
        <p:spPr>
          <a:xfrm>
            <a:off x="5692775" y="4731990"/>
            <a:ext cx="3086100" cy="131127"/>
          </a:xfrm>
          <a:prstGeom prst="rect">
            <a:avLst/>
          </a:prstGeom>
        </p:spPr>
        <p:txBody>
          <a:bodyPr vert="horz" lIns="0" tIns="0" rIns="0" bIns="0" rtlCol="0" anchor="ctr">
            <a:normAutofit/>
          </a:bodyPr>
          <a:lstStyle>
            <a:lvl1pPr algn="r">
              <a:defRPr sz="900">
                <a:solidFill>
                  <a:schemeClr val="tx2"/>
                </a:solidFill>
              </a:defRPr>
            </a:lvl1pPr>
          </a:lstStyle>
          <a:p>
            <a:r>
              <a:rPr lang="en-GB"/>
              <a:t>To edit footer go to insert&gt;header &amp; footer</a:t>
            </a:r>
            <a:endParaRPr lang="en-GB" dirty="0"/>
          </a:p>
        </p:txBody>
      </p:sp>
    </p:spTree>
    <p:extLst>
      <p:ext uri="{BB962C8B-B14F-4D97-AF65-F5344CB8AC3E}">
        <p14:creationId xmlns:p14="http://schemas.microsoft.com/office/powerpoint/2010/main" val="3971074139"/>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9" r:id="rId8"/>
    <p:sldLayoutId id="2147483734" r:id="rId9"/>
    <p:sldLayoutId id="2147483735" r:id="rId10"/>
    <p:sldLayoutId id="2147483736" r:id="rId11"/>
    <p:sldLayoutId id="2147483741" r:id="rId12"/>
    <p:sldLayoutId id="2147483737" r:id="rId13"/>
    <p:sldLayoutId id="2147483740" r:id="rId14"/>
    <p:sldLayoutId id="2147483738" r:id="rId15"/>
    <p:sldLayoutId id="2147483742" r:id="rId16"/>
    <p:sldLayoutId id="2147483743"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90000"/>
        </a:lnSpc>
        <a:spcBef>
          <a:spcPct val="0"/>
        </a:spcBef>
        <a:buNone/>
        <a:defRPr lang="en-GB" sz="2000" b="1" kern="1200" cap="all" baseline="0" dirty="0">
          <a:solidFill>
            <a:schemeClr val="bg2"/>
          </a:solidFill>
          <a:effectLst/>
          <a:latin typeface="+mj-lt"/>
          <a:ea typeface="+mj-ea"/>
          <a:cs typeface="+mj-cs"/>
        </a:defRPr>
      </a:lvl1pPr>
    </p:titleStyle>
    <p:bodyStyle>
      <a:lvl1pPr marL="0" indent="0" algn="l" defTabSz="914400" rtl="0" eaLnBrk="1" latinLnBrk="0" hangingPunct="1">
        <a:lnSpc>
          <a:spcPct val="100000"/>
        </a:lnSpc>
        <a:spcBef>
          <a:spcPts val="384"/>
        </a:spcBef>
        <a:spcAft>
          <a:spcPts val="600"/>
        </a:spcAft>
        <a:buFont typeface="Arial" panose="020B0604020202020204" pitchFamily="34" charset="0"/>
        <a:buNone/>
        <a:defRPr sz="1600" b="0" kern="1200" cap="none" baseline="0">
          <a:solidFill>
            <a:schemeClr val="tx2"/>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663" userDrawn="1">
          <p15:clr>
            <a:srgbClr val="F26B43"/>
          </p15:clr>
        </p15:guide>
        <p15:guide id="2" pos="2880">
          <p15:clr>
            <a:srgbClr val="F26B43"/>
          </p15:clr>
        </p15:guide>
        <p15:guide id="0" pos="230" userDrawn="1">
          <p15:clr>
            <a:srgbClr val="F26B43"/>
          </p15:clr>
        </p15:guide>
        <p15:guide id="10" orient="horz" pos="758" userDrawn="1">
          <p15:clr>
            <a:srgbClr val="F26B43"/>
          </p15:clr>
        </p15:guide>
        <p15:guide id="11" pos="55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hyperlink" Target="http://europa.eu/legislation_summaries/education_training_youth/general_framework/ef0016_en.htm"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ec.europa.eu/social/main.jsp?catId=1223&amp;langId=en#skillstool" TargetMode="External"/><Relationship Id="rId13" Type="http://schemas.openxmlformats.org/officeDocument/2006/relationships/hyperlink" Target="https://ec.europa.eu/social/main.jsp?catId=1223&amp;langId=en#bestpractice" TargetMode="External"/><Relationship Id="rId3" Type="http://schemas.openxmlformats.org/officeDocument/2006/relationships/notesSlide" Target="../notesSlides/notesSlide5.xml"/><Relationship Id="rId7" Type="http://schemas.openxmlformats.org/officeDocument/2006/relationships/hyperlink" Target="https://ec.europa.eu/social/main.jsp?catId=1223&amp;langId=en#blueprint" TargetMode="External"/><Relationship Id="rId12" Type="http://schemas.openxmlformats.org/officeDocument/2006/relationships/hyperlink" Target="https://ec.europa.eu/social/main.jsp?catId=1223&amp;langId=en#tracking" TargetMode="External"/><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hyperlink" Target="https://ec.europa.eu/social/main.jsp?catId=1223&amp;langId=en#coalition" TargetMode="External"/><Relationship Id="rId11" Type="http://schemas.openxmlformats.org/officeDocument/2006/relationships/hyperlink" Target="https://ec.europa.eu/social/main.jsp?catId=1223&amp;langId=en#europass" TargetMode="External"/><Relationship Id="rId5" Type="http://schemas.openxmlformats.org/officeDocument/2006/relationships/hyperlink" Target="https://ec.europa.eu/social/main.jsp?catId=1223&amp;langId=en#qualifications" TargetMode="External"/><Relationship Id="rId10" Type="http://schemas.openxmlformats.org/officeDocument/2006/relationships/hyperlink" Target="https://ec.europa.eu/social/main.jsp?catId=1223&amp;langId=en#competences" TargetMode="External"/><Relationship Id="rId4" Type="http://schemas.openxmlformats.org/officeDocument/2006/relationships/hyperlink" Target="https://ec.europa.eu/social/main.jsp?catId=1223&amp;langId=en#upskilling" TargetMode="External"/><Relationship Id="rId9" Type="http://schemas.openxmlformats.org/officeDocument/2006/relationships/hyperlink" Target="https://ec.europa.eu/social/main.jsp?catId=1223&amp;langId=en#vet"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hyperlink" Target="https://connections.etf.europa.eu/wikis/home?lang=en#!/wiki/Wf591e43b607e_4ccf_8d94_a3256a255147/page/NQF%20Inventories" TargetMode="External"/><Relationship Id="rId5" Type="http://schemas.openxmlformats.org/officeDocument/2006/relationships/hyperlink" Target="http://data.consilium.europa.eu/doc/document/ST-9620-2017-INIT/en/pdf" TargetMode="External"/><Relationship Id="rId4" Type="http://schemas.openxmlformats.org/officeDocument/2006/relationships/hyperlink" Target="http://eur-lex.europa.eu/LexUriServ/LexUriServ.do?uri=OJ:C:2008:111:0001:0007:EN:PDF"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tags" Target="../tags/tag14.xml"/><Relationship Id="rId4" Type="http://schemas.openxmlformats.org/officeDocument/2006/relationships/hyperlink" Target="http://eur-lex.europa.eu/LexUriServ/LexUriServ.do?uri=OJ:C:2012:398:0001:0005:EN:PDF"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18.xml"/><Relationship Id="rId4" Type="http://schemas.openxmlformats.org/officeDocument/2006/relationships/hyperlink" Target="http://walidacja.ibe.edu.pl/metody/en/"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hyperlink" Target="https://www.cedefop.europa.eu/en/events-and-projects/projects/validation-non-formal-and-informal-learning"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xml"/><Relationship Id="rId1" Type="http://schemas.openxmlformats.org/officeDocument/2006/relationships/tags" Target="../tags/tag24.xml"/><Relationship Id="rId4" Type="http://schemas.openxmlformats.org/officeDocument/2006/relationships/hyperlink" Target="https://www.etfqual.eu/wp-content/uploads/2018/03/SAT_validation_EN.pdf"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ags" Target="../tags/tag25.xml"/><Relationship Id="rId5" Type="http://schemas.openxmlformats.org/officeDocument/2006/relationships/hyperlink" Target="https://scqf.org.uk/case-studies/my-learning-journey-jons-story/" TargetMode="External"/><Relationship Id="rId4" Type="http://schemas.openxmlformats.org/officeDocument/2006/relationships/hyperlink" Target="https://scqf.org.uk/case-studies/my-learning-journey-lisas-story/"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tags" Target="../tags/tag26.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gCover">
            <a:extLst>
              <a:ext uri="{FF2B5EF4-FFF2-40B4-BE49-F238E27FC236}">
                <a16:creationId xmlns:a16="http://schemas.microsoft.com/office/drawing/2014/main" id="{BA62D9CD-1A94-4B3C-8A87-1A0EFEAB7B64}"/>
              </a:ext>
            </a:extLst>
          </p:cNvPr>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1934" r="11934"/>
          <a:stretch>
            <a:fillRect/>
          </a:stretch>
        </p:blipFill>
        <p:spPr/>
      </p:pic>
      <p:sp>
        <p:nvSpPr>
          <p:cNvPr id="3" name="txtTitle">
            <a:extLst>
              <a:ext uri="{FF2B5EF4-FFF2-40B4-BE49-F238E27FC236}">
                <a16:creationId xmlns:a16="http://schemas.microsoft.com/office/drawing/2014/main" id="{986D56D2-2FE5-43F5-9068-4C7B845A71E5}"/>
              </a:ext>
            </a:extLst>
          </p:cNvPr>
          <p:cNvSpPr>
            <a:spLocks noGrp="1"/>
          </p:cNvSpPr>
          <p:nvPr>
            <p:ph type="body" sz="quarter" idx="10"/>
          </p:nvPr>
        </p:nvSpPr>
        <p:spPr/>
        <p:txBody>
          <a:bodyPr>
            <a:normAutofit lnSpcReduction="10000"/>
          </a:bodyPr>
          <a:lstStyle/>
          <a:p>
            <a:r>
              <a:rPr lang="en-US" dirty="0" smtClean="0"/>
              <a:t>Qualifications in a Lifelong Learning Perspective: the Role of </a:t>
            </a:r>
            <a:r>
              <a:rPr lang="en-US" dirty="0"/>
              <a:t>V</a:t>
            </a:r>
            <a:r>
              <a:rPr lang="en-US" dirty="0" smtClean="0"/>
              <a:t>alidation</a:t>
            </a:r>
            <a:endParaRPr lang="en-GB" dirty="0"/>
          </a:p>
        </p:txBody>
      </p:sp>
      <p:sp>
        <p:nvSpPr>
          <p:cNvPr id="4" name="txtName">
            <a:extLst>
              <a:ext uri="{FF2B5EF4-FFF2-40B4-BE49-F238E27FC236}">
                <a16:creationId xmlns:a16="http://schemas.microsoft.com/office/drawing/2014/main" id="{B08443B9-FA99-48E6-97FA-923DEB539299}"/>
              </a:ext>
            </a:extLst>
          </p:cNvPr>
          <p:cNvSpPr>
            <a:spLocks noGrp="1"/>
          </p:cNvSpPr>
          <p:nvPr>
            <p:ph type="body" sz="quarter" idx="11"/>
          </p:nvPr>
        </p:nvSpPr>
        <p:spPr>
          <a:xfrm>
            <a:off x="348463" y="3602038"/>
            <a:ext cx="4222750" cy="259200"/>
          </a:xfrm>
        </p:spPr>
        <p:txBody>
          <a:bodyPr/>
          <a:lstStyle/>
          <a:p>
            <a:r>
              <a:rPr lang="en-GB" smtClean="0"/>
              <a:t>Maria Rosenstock</a:t>
            </a:r>
            <a:endParaRPr lang="en-GB" dirty="0"/>
          </a:p>
        </p:txBody>
      </p:sp>
      <p:sp>
        <p:nvSpPr>
          <p:cNvPr id="5" name="txtDetail">
            <a:extLst>
              <a:ext uri="{FF2B5EF4-FFF2-40B4-BE49-F238E27FC236}">
                <a16:creationId xmlns:a16="http://schemas.microsoft.com/office/drawing/2014/main" id="{B08443B9-FA99-48E6-97FA-923DEB539299}"/>
              </a:ext>
            </a:extLst>
          </p:cNvPr>
          <p:cNvSpPr txBox="1">
            <a:spLocks/>
          </p:cNvSpPr>
          <p:nvPr/>
        </p:nvSpPr>
        <p:spPr>
          <a:xfrm>
            <a:off x="348463" y="3861238"/>
            <a:ext cx="4222750" cy="257472"/>
          </a:xfrm>
          <a:prstGeom prst="rect">
            <a:avLst/>
          </a:prstGeom>
        </p:spPr>
        <p:txBody>
          <a:bodyPr vert="horz" lIns="0" tIns="0" rIns="0" bIns="0" rtlCol="0">
            <a:normAutofit fontScale="70000" lnSpcReduction="20000"/>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400" b="0" kern="1200" cap="none" baseline="0">
                <a:solidFill>
                  <a:schemeClr val="bg1"/>
                </a:solidFill>
                <a:latin typeface="+mn-lt"/>
                <a:ea typeface="+mn-ea"/>
                <a:cs typeface="+mn-cs"/>
              </a:defRPr>
            </a:lvl1pPr>
            <a:lvl2pPr marL="17780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600" kern="1200" dirty="0" smtClean="0">
                <a:solidFill>
                  <a:schemeClr val="tx2"/>
                </a:solidFill>
                <a:latin typeface="+mn-lt"/>
                <a:ea typeface="+mn-ea"/>
                <a:cs typeface="+mn-cs"/>
              </a:defRPr>
            </a:lvl2pPr>
            <a:lvl3pPr marL="361950" indent="-18415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400" kern="1200" dirty="0" smtClean="0">
                <a:solidFill>
                  <a:schemeClr val="tx2"/>
                </a:solidFill>
                <a:latin typeface="+mn-lt"/>
                <a:ea typeface="+mn-ea"/>
                <a:cs typeface="+mn-cs"/>
              </a:defRPr>
            </a:lvl3pPr>
            <a:lvl4pPr marL="5397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US" sz="1200" kern="1200" dirty="0" smtClean="0">
                <a:solidFill>
                  <a:schemeClr val="tx2"/>
                </a:solidFill>
                <a:latin typeface="+mn-lt"/>
                <a:ea typeface="+mn-ea"/>
                <a:cs typeface="+mn-cs"/>
              </a:defRPr>
            </a:lvl4pPr>
            <a:lvl5pPr marL="717550" indent="-177800" algn="l" defTabSz="914400" rtl="0" eaLnBrk="1" latinLnBrk="0" hangingPunct="1">
              <a:lnSpc>
                <a:spcPct val="100000"/>
              </a:lnSpc>
              <a:spcBef>
                <a:spcPts val="384"/>
              </a:spcBef>
              <a:spcAft>
                <a:spcPts val="600"/>
              </a:spcAft>
              <a:buClr>
                <a:schemeClr val="bg2"/>
              </a:buClr>
              <a:buFont typeface="Arial" panose="020B0604020202020204" pitchFamily="34" charset="0"/>
              <a:buChar char="•"/>
              <a:defRPr lang="en-GB" sz="1100" kern="1200" dirty="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Support to the establishment of Israel NQF | 23. September | ETF, Turin </a:t>
            </a:r>
            <a:endParaRPr lang="en-GB" dirty="0"/>
          </a:p>
        </p:txBody>
      </p:sp>
    </p:spTree>
    <p:custDataLst>
      <p:tags r:id="rId1"/>
    </p:custDataLst>
    <p:extLst>
      <p:ext uri="{BB962C8B-B14F-4D97-AF65-F5344CB8AC3E}">
        <p14:creationId xmlns:p14="http://schemas.microsoft.com/office/powerpoint/2010/main" val="343716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BC2E0-D941-4ADA-88C7-A1EC2B1D0A3D}"/>
              </a:ext>
            </a:extLst>
          </p:cNvPr>
          <p:cNvSpPr>
            <a:spLocks noGrp="1"/>
          </p:cNvSpPr>
          <p:nvPr>
            <p:ph type="title"/>
          </p:nvPr>
        </p:nvSpPr>
        <p:spPr>
          <a:xfrm>
            <a:off x="395536" y="627534"/>
            <a:ext cx="3990850" cy="708613"/>
          </a:xfrm>
        </p:spPr>
        <p:txBody>
          <a:bodyPr/>
          <a:lstStyle/>
          <a:p>
            <a:r>
              <a:rPr lang="en-GB" dirty="0" smtClean="0"/>
              <a:t>lifelong learning -</a:t>
            </a:r>
            <a:br>
              <a:rPr lang="en-GB" dirty="0" smtClean="0"/>
            </a:br>
            <a:r>
              <a:rPr lang="en-GB" dirty="0" smtClean="0"/>
              <a:t>- </a:t>
            </a:r>
            <a:r>
              <a:rPr lang="en-GB" dirty="0" err="1" smtClean="0"/>
              <a:t>eSSENCE</a:t>
            </a:r>
            <a:endParaRPr lang="en-GB" dirty="0"/>
          </a:p>
        </p:txBody>
      </p:sp>
      <p:sp>
        <p:nvSpPr>
          <p:cNvPr id="3" name="Text Placeholder 2">
            <a:extLst>
              <a:ext uri="{FF2B5EF4-FFF2-40B4-BE49-F238E27FC236}">
                <a16:creationId xmlns:a16="http://schemas.microsoft.com/office/drawing/2014/main" id="{90256BE2-B996-42A3-90E3-549B3EAC970C}"/>
              </a:ext>
            </a:extLst>
          </p:cNvPr>
          <p:cNvSpPr>
            <a:spLocks noGrp="1"/>
          </p:cNvSpPr>
          <p:nvPr>
            <p:ph type="body" sz="quarter" idx="10"/>
          </p:nvPr>
        </p:nvSpPr>
        <p:spPr>
          <a:xfrm>
            <a:off x="4860032" y="1744618"/>
            <a:ext cx="4114800" cy="1941512"/>
          </a:xfrm>
        </p:spPr>
        <p:txBody>
          <a:bodyPr>
            <a:normAutofit fontScale="85000" lnSpcReduction="10000"/>
          </a:bodyPr>
          <a:lstStyle/>
          <a:p>
            <a:r>
              <a:rPr lang="en-GB" b="0" i="1" dirty="0"/>
              <a:t>All learning activity undertaken throughout life, which results in improving knowledge, know-how, skills, competences and/or qualifications for personal, social and/or professional reasons. </a:t>
            </a:r>
            <a:r>
              <a:rPr lang="en-GB" b="0" dirty="0"/>
              <a:t>(</a:t>
            </a:r>
            <a:r>
              <a:rPr lang="en-GB" b="0" dirty="0" err="1"/>
              <a:t>Cedefop</a:t>
            </a:r>
            <a:r>
              <a:rPr lang="en-GB" b="0" dirty="0"/>
              <a:t>)</a:t>
            </a:r>
          </a:p>
          <a:p>
            <a:r>
              <a:rPr lang="en-GB" b="0" dirty="0" smtClean="0"/>
              <a:t> </a:t>
            </a:r>
            <a:endParaRPr lang="en-GB" b="0" dirty="0"/>
          </a:p>
        </p:txBody>
      </p:sp>
      <p:sp>
        <p:nvSpPr>
          <p:cNvPr id="4" name="Text Placeholder 3">
            <a:extLst>
              <a:ext uri="{FF2B5EF4-FFF2-40B4-BE49-F238E27FC236}">
                <a16:creationId xmlns:a16="http://schemas.microsoft.com/office/drawing/2014/main" id="{E4F5E40D-863A-4B0C-A7E6-527A2A5C18C8}"/>
              </a:ext>
            </a:extLst>
          </p:cNvPr>
          <p:cNvSpPr>
            <a:spLocks noGrp="1"/>
          </p:cNvSpPr>
          <p:nvPr>
            <p:ph type="body" sz="quarter" idx="11"/>
          </p:nvPr>
        </p:nvSpPr>
        <p:spPr>
          <a:xfrm>
            <a:off x="323528" y="1491630"/>
            <a:ext cx="3990850" cy="3023553"/>
          </a:xfrm>
        </p:spPr>
        <p:txBody>
          <a:bodyPr>
            <a:normAutofit/>
          </a:bodyPr>
          <a:lstStyle/>
          <a:p>
            <a:pPr lvl="1"/>
            <a:r>
              <a:rPr lang="it-IT" b="1" dirty="0" err="1" smtClean="0"/>
              <a:t>Lifelong</a:t>
            </a:r>
            <a:r>
              <a:rPr lang="it-IT" dirty="0" smtClean="0"/>
              <a:t>: </a:t>
            </a:r>
            <a:r>
              <a:rPr lang="it-IT" dirty="0" err="1" smtClean="0"/>
              <a:t>learning</a:t>
            </a:r>
            <a:r>
              <a:rPr lang="it-IT" dirty="0" smtClean="0"/>
              <a:t> </a:t>
            </a:r>
            <a:r>
              <a:rPr lang="it-IT" dirty="0" err="1" smtClean="0"/>
              <a:t>at</a:t>
            </a:r>
            <a:r>
              <a:rPr lang="it-IT" dirty="0" smtClean="0"/>
              <a:t> </a:t>
            </a:r>
            <a:r>
              <a:rPr lang="it-IT" dirty="0" err="1" smtClean="0"/>
              <a:t>each</a:t>
            </a:r>
            <a:r>
              <a:rPr lang="it-IT" dirty="0" smtClean="0"/>
              <a:t> stage of life</a:t>
            </a:r>
            <a:endParaRPr lang="en-GB" dirty="0" smtClean="0"/>
          </a:p>
          <a:p>
            <a:pPr lvl="1"/>
            <a:r>
              <a:rPr lang="en-GB" b="1" dirty="0" err="1" smtClean="0"/>
              <a:t>Lifewide</a:t>
            </a:r>
            <a:r>
              <a:rPr lang="en-GB" dirty="0" smtClean="0"/>
              <a:t>: learning in different contexts</a:t>
            </a:r>
          </a:p>
          <a:p>
            <a:pPr lvl="1"/>
            <a:r>
              <a:rPr lang="en-GB" dirty="0" smtClean="0"/>
              <a:t>Open approach to </a:t>
            </a:r>
            <a:r>
              <a:rPr lang="en-GB" b="1" dirty="0" smtClean="0"/>
              <a:t>qualifications</a:t>
            </a:r>
            <a:r>
              <a:rPr lang="en-GB" dirty="0" smtClean="0"/>
              <a:t>:</a:t>
            </a:r>
          </a:p>
          <a:p>
            <a:pPr lvl="2"/>
            <a:r>
              <a:rPr lang="it-IT" dirty="0"/>
              <a:t>All learning no matter when and how acquired should be </a:t>
            </a:r>
            <a:r>
              <a:rPr lang="it-IT" dirty="0" smtClean="0"/>
              <a:t>made </a:t>
            </a:r>
            <a:r>
              <a:rPr lang="it-IT" dirty="0" err="1" smtClean="0"/>
              <a:t>visible</a:t>
            </a:r>
            <a:r>
              <a:rPr lang="it-IT" dirty="0" smtClean="0"/>
              <a:t> and </a:t>
            </a:r>
            <a:r>
              <a:rPr lang="it-IT" dirty="0" err="1" smtClean="0"/>
              <a:t>valued</a:t>
            </a:r>
            <a:endParaRPr lang="it-IT" dirty="0" smtClean="0"/>
          </a:p>
          <a:p>
            <a:pPr lvl="1"/>
            <a:r>
              <a:rPr lang="en-US" dirty="0"/>
              <a:t>Learning concerns </a:t>
            </a:r>
            <a:r>
              <a:rPr lang="en-US" b="1" dirty="0" smtClean="0"/>
              <a:t>everybody</a:t>
            </a:r>
          </a:p>
          <a:p>
            <a:pPr lvl="1"/>
            <a:r>
              <a:rPr lang="en-US" b="1" dirty="0" smtClean="0"/>
              <a:t>Learner </a:t>
            </a:r>
            <a:r>
              <a:rPr lang="en-US" dirty="0" smtClean="0"/>
              <a:t>in the </a:t>
            </a:r>
            <a:r>
              <a:rPr lang="en-US" dirty="0" err="1" smtClean="0"/>
              <a:t>centre</a:t>
            </a:r>
            <a:endParaRPr lang="en-US" dirty="0" smtClean="0"/>
          </a:p>
          <a:p>
            <a:pPr lvl="1"/>
            <a:r>
              <a:rPr lang="en-US" dirty="0" smtClean="0"/>
              <a:t>Partnership for LLL</a:t>
            </a:r>
            <a:endParaRPr lang="pt-BR" dirty="0"/>
          </a:p>
        </p:txBody>
      </p:sp>
      <p:sp>
        <p:nvSpPr>
          <p:cNvPr id="6" name="Slide Number Placeholder 5">
            <a:extLst>
              <a:ext uri="{FF2B5EF4-FFF2-40B4-BE49-F238E27FC236}">
                <a16:creationId xmlns:a16="http://schemas.microsoft.com/office/drawing/2014/main" id="{219CD767-855C-4E29-8CF1-75AB39A713B7}"/>
              </a:ext>
            </a:extLst>
          </p:cNvPr>
          <p:cNvSpPr>
            <a:spLocks noGrp="1"/>
          </p:cNvSpPr>
          <p:nvPr>
            <p:ph type="sldNum" sz="quarter" idx="12"/>
          </p:nvPr>
        </p:nvSpPr>
        <p:spPr/>
        <p:txBody>
          <a:bodyPr/>
          <a:lstStyle/>
          <a:p>
            <a:fld id="{BA7DDD0C-F7B3-44FD-8FF2-ED85422D685B}" type="slidenum">
              <a:rPr lang="en-GB" smtClean="0"/>
              <a:pPr/>
              <a:t>2</a:t>
            </a:fld>
            <a:endParaRPr lang="en-GB" dirty="0"/>
          </a:p>
        </p:txBody>
      </p:sp>
    </p:spTree>
    <p:custDataLst>
      <p:tags r:id="rId1"/>
    </p:custDataLst>
    <p:extLst>
      <p:ext uri="{BB962C8B-B14F-4D97-AF65-F5344CB8AC3E}">
        <p14:creationId xmlns:p14="http://schemas.microsoft.com/office/powerpoint/2010/main" val="88827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a:xfrm>
            <a:off x="4355975" y="456637"/>
            <a:ext cx="4464497" cy="458929"/>
          </a:xfrm>
        </p:spPr>
        <p:txBody>
          <a:bodyPr>
            <a:normAutofit fontScale="90000"/>
          </a:bodyPr>
          <a:lstStyle/>
          <a:p>
            <a:pPr algn="ctr"/>
            <a:r>
              <a:rPr lang="en-GB" dirty="0" smtClean="0">
                <a:solidFill>
                  <a:srgbClr val="FF0000"/>
                </a:solidFill>
              </a:rPr>
              <a:t>instruments</a:t>
            </a:r>
            <a:r>
              <a:rPr lang="en-GB" dirty="0" smtClean="0"/>
              <a:t/>
            </a:r>
            <a:br>
              <a:rPr lang="en-GB" dirty="0" smtClean="0"/>
            </a:br>
            <a:r>
              <a:rPr lang="en-GB" dirty="0"/>
              <a:t/>
            </a:r>
            <a:br>
              <a:rPr lang="en-GB" dirty="0"/>
            </a:br>
            <a:r>
              <a:rPr lang="en-GB" dirty="0" smtClean="0"/>
              <a:t> </a:t>
            </a:r>
            <a:br>
              <a:rPr lang="en-GB" dirty="0" smtClean="0"/>
            </a:br>
            <a:endParaRPr lang="en-GB" dirty="0">
              <a:solidFill>
                <a:srgbClr val="FF0000"/>
              </a:solidFill>
            </a:endParaRPr>
          </a:p>
        </p:txBody>
      </p:sp>
      <p:sp>
        <p:nvSpPr>
          <p:cNvPr id="20"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39552" y="1574799"/>
            <a:ext cx="3992400" cy="2077071"/>
          </a:xfrm>
        </p:spPr>
        <p:txBody>
          <a:bodyPr>
            <a:normAutofit/>
          </a:bodyPr>
          <a:lstStyle/>
          <a:p>
            <a:pPr lvl="1">
              <a:buFont typeface="Wingdings" panose="05000000000000000000" pitchFamily="2" charset="2"/>
              <a:buChar char="Ø"/>
            </a:pPr>
            <a:r>
              <a:rPr lang="en-GB" dirty="0" smtClean="0"/>
              <a:t>Assuring opportunities for good quality learning</a:t>
            </a:r>
          </a:p>
          <a:p>
            <a:pPr lvl="1">
              <a:buFont typeface="Wingdings" panose="05000000000000000000" pitchFamily="2" charset="2"/>
              <a:buChar char="Ø"/>
            </a:pPr>
            <a:r>
              <a:rPr lang="en-GB" dirty="0"/>
              <a:t>Validating learning outcomes</a:t>
            </a:r>
          </a:p>
          <a:p>
            <a:pPr lvl="1">
              <a:buFont typeface="Wingdings" panose="05000000000000000000" pitchFamily="2" charset="2"/>
              <a:buChar char="Ø"/>
            </a:pPr>
            <a:r>
              <a:rPr lang="en-GB" dirty="0" smtClean="0"/>
              <a:t>Opening pathways for flexible transitions</a:t>
            </a:r>
          </a:p>
          <a:p>
            <a:pPr lvl="1">
              <a:buFont typeface="Wingdings" panose="05000000000000000000" pitchFamily="2" charset="2"/>
              <a:buChar char="Ø"/>
            </a:pPr>
            <a:r>
              <a:rPr lang="en-GB" dirty="0" smtClean="0"/>
              <a:t>Facilitating links </a:t>
            </a:r>
          </a:p>
          <a:p>
            <a:pPr lvl="1"/>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3</a:t>
            </a:fld>
            <a:endParaRPr lang="en-GB" dirty="0"/>
          </a:p>
        </p:txBody>
      </p:sp>
      <p:sp>
        <p:nvSpPr>
          <p:cNvPr id="7" name="Title 1">
            <a:extLst>
              <a:ext uri="{FF2B5EF4-FFF2-40B4-BE49-F238E27FC236}">
                <a16:creationId xmlns:a16="http://schemas.microsoft.com/office/drawing/2014/main" id="{5107EDF6-69A5-40C2-BCF2-9DB90C593815}"/>
              </a:ext>
            </a:extLst>
          </p:cNvPr>
          <p:cNvSpPr txBox="1">
            <a:spLocks/>
          </p:cNvSpPr>
          <p:nvPr/>
        </p:nvSpPr>
        <p:spPr>
          <a:xfrm>
            <a:off x="683569" y="483518"/>
            <a:ext cx="1296144" cy="625607"/>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lang="en-GB" sz="2000" b="1" kern="1200" cap="all" baseline="0">
                <a:solidFill>
                  <a:schemeClr val="bg2"/>
                </a:solidFill>
                <a:effectLst/>
                <a:latin typeface="+mj-lt"/>
                <a:ea typeface="+mj-ea"/>
                <a:cs typeface="+mj-cs"/>
              </a:defRPr>
            </a:lvl1pPr>
          </a:lstStyle>
          <a:p>
            <a:r>
              <a:rPr lang="en-US" dirty="0" smtClean="0"/>
              <a:t>GOALS</a:t>
            </a:r>
            <a:endParaRPr lang="en-US" dirty="0"/>
          </a:p>
        </p:txBody>
      </p:sp>
      <p:sp>
        <p:nvSpPr>
          <p:cNvPr id="9"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785365" y="1109125"/>
            <a:ext cx="1944216" cy="564903"/>
          </a:xfrm>
        </p:spPr>
        <p:txBody>
          <a:bodyPr>
            <a:normAutofit/>
          </a:bodyPr>
          <a:lstStyle/>
          <a:p>
            <a:pPr lvl="1">
              <a:buFont typeface="Wingdings" panose="05000000000000000000" pitchFamily="2" charset="2"/>
              <a:buChar char="v"/>
            </a:pPr>
            <a:r>
              <a:rPr lang="en-GB" dirty="0" smtClean="0"/>
              <a:t>Education system reforms</a:t>
            </a:r>
          </a:p>
          <a:p>
            <a:pPr lvl="1">
              <a:buFont typeface="Wingdings" panose="05000000000000000000" pitchFamily="2" charset="2"/>
              <a:buChar char="v"/>
            </a:pPr>
            <a:endParaRPr lang="en-GB" dirty="0" smtClean="0"/>
          </a:p>
          <a:p>
            <a:pPr lvl="1">
              <a:buFont typeface="Wingdings" panose="05000000000000000000" pitchFamily="2" charset="2"/>
              <a:buChar char="v"/>
            </a:pPr>
            <a:endParaRPr lang="en-GB" dirty="0" smtClean="0"/>
          </a:p>
          <a:p>
            <a:pPr lvl="1">
              <a:buFont typeface="Wingdings" panose="05000000000000000000" pitchFamily="2" charset="2"/>
              <a:buChar char="v"/>
            </a:pPr>
            <a:endParaRPr lang="en-GB" dirty="0" smtClean="0"/>
          </a:p>
          <a:p>
            <a:pPr lvl="1"/>
            <a:endParaRPr lang="en-GB" dirty="0" smtClean="0"/>
          </a:p>
          <a:p>
            <a:pPr lvl="1"/>
            <a:endParaRPr lang="en-GB" dirty="0"/>
          </a:p>
        </p:txBody>
      </p:sp>
      <p:sp>
        <p:nvSpPr>
          <p:cNvPr id="10"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744266" y="1687250"/>
            <a:ext cx="1882688" cy="534480"/>
          </a:xfrm>
        </p:spPr>
        <p:txBody>
          <a:bodyPr>
            <a:normAutofit/>
          </a:bodyPr>
          <a:lstStyle/>
          <a:p>
            <a:pPr lvl="1">
              <a:buFont typeface="Wingdings" panose="05000000000000000000" pitchFamily="2" charset="2"/>
              <a:buChar char="v"/>
            </a:pPr>
            <a:r>
              <a:rPr lang="en-GB" dirty="0" smtClean="0"/>
              <a:t>Adult learning</a:t>
            </a:r>
          </a:p>
          <a:p>
            <a:pPr marL="0" lvl="1" indent="0">
              <a:buNone/>
            </a:pPr>
            <a:endParaRPr lang="en-GB" dirty="0" smtClean="0"/>
          </a:p>
          <a:p>
            <a:pPr lvl="1">
              <a:buFont typeface="Wingdings" panose="05000000000000000000" pitchFamily="2" charset="2"/>
              <a:buChar char="v"/>
            </a:pPr>
            <a:endParaRPr lang="en-GB" dirty="0" smtClean="0"/>
          </a:p>
          <a:p>
            <a:pPr lvl="1"/>
            <a:endParaRPr lang="en-GB" dirty="0" smtClean="0"/>
          </a:p>
          <a:p>
            <a:pPr lvl="1"/>
            <a:endParaRPr lang="en-GB" dirty="0"/>
          </a:p>
        </p:txBody>
      </p:sp>
      <p:sp>
        <p:nvSpPr>
          <p:cNvPr id="13"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744266" y="2135852"/>
            <a:ext cx="2077461" cy="864095"/>
          </a:xfrm>
        </p:spPr>
        <p:txBody>
          <a:bodyPr>
            <a:normAutofit/>
          </a:bodyPr>
          <a:lstStyle/>
          <a:p>
            <a:pPr lvl="1">
              <a:buFont typeface="Wingdings" panose="05000000000000000000" pitchFamily="2" charset="2"/>
              <a:buChar char="v"/>
            </a:pPr>
            <a:r>
              <a:rPr lang="en-GB" dirty="0" smtClean="0"/>
              <a:t>Promotion of training programs in different forms</a:t>
            </a:r>
          </a:p>
          <a:p>
            <a:pPr lvl="1">
              <a:buFont typeface="Wingdings" panose="05000000000000000000" pitchFamily="2" charset="2"/>
              <a:buChar char="v"/>
            </a:pPr>
            <a:endParaRPr lang="en-GB" dirty="0" smtClean="0"/>
          </a:p>
          <a:p>
            <a:pPr lvl="1">
              <a:buFont typeface="Wingdings" panose="05000000000000000000" pitchFamily="2" charset="2"/>
              <a:buChar char="v"/>
            </a:pPr>
            <a:endParaRPr lang="en-GB" dirty="0" smtClean="0"/>
          </a:p>
          <a:p>
            <a:pPr lvl="1"/>
            <a:endParaRPr lang="en-GB" dirty="0" smtClean="0"/>
          </a:p>
          <a:p>
            <a:pPr lvl="1"/>
            <a:endParaRPr lang="en-GB" dirty="0"/>
          </a:p>
        </p:txBody>
      </p:sp>
      <p:sp>
        <p:nvSpPr>
          <p:cNvPr id="14"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754746" y="2977184"/>
            <a:ext cx="1872208" cy="792088"/>
          </a:xfrm>
        </p:spPr>
        <p:txBody>
          <a:bodyPr>
            <a:normAutofit/>
          </a:bodyPr>
          <a:lstStyle/>
          <a:p>
            <a:pPr lvl="1">
              <a:buFont typeface="Wingdings" panose="05000000000000000000" pitchFamily="2" charset="2"/>
              <a:buChar char="v"/>
            </a:pPr>
            <a:r>
              <a:rPr lang="en-GB" dirty="0" smtClean="0">
                <a:solidFill>
                  <a:srgbClr val="FF0000"/>
                </a:solidFill>
              </a:rPr>
              <a:t>Qualification systems reform</a:t>
            </a:r>
          </a:p>
          <a:p>
            <a:pPr lvl="1">
              <a:buFont typeface="Wingdings" panose="05000000000000000000" pitchFamily="2" charset="2"/>
              <a:buChar char="v"/>
            </a:pPr>
            <a:endParaRPr lang="en-GB" dirty="0" smtClean="0"/>
          </a:p>
          <a:p>
            <a:pPr lvl="1"/>
            <a:endParaRPr lang="en-GB" dirty="0" smtClean="0"/>
          </a:p>
          <a:p>
            <a:pPr lvl="1"/>
            <a:endParaRPr lang="en-GB" dirty="0"/>
          </a:p>
        </p:txBody>
      </p:sp>
      <p:sp>
        <p:nvSpPr>
          <p:cNvPr id="15"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6444208" y="3590784"/>
            <a:ext cx="1841589" cy="605898"/>
          </a:xfrm>
        </p:spPr>
        <p:txBody>
          <a:bodyPr>
            <a:normAutofit/>
          </a:bodyPr>
          <a:lstStyle/>
          <a:p>
            <a:pPr lvl="1">
              <a:buFont typeface="Wingdings" panose="05000000000000000000" pitchFamily="2" charset="2"/>
              <a:buChar char="§"/>
            </a:pPr>
            <a:r>
              <a:rPr lang="en-GB" dirty="0" smtClean="0">
                <a:solidFill>
                  <a:srgbClr val="FF0000"/>
                </a:solidFill>
              </a:rPr>
              <a:t>Validation</a:t>
            </a:r>
          </a:p>
          <a:p>
            <a:pPr lvl="1">
              <a:buFont typeface="Wingdings" panose="05000000000000000000" pitchFamily="2" charset="2"/>
              <a:buChar char="v"/>
            </a:pPr>
            <a:endParaRPr lang="en-GB" dirty="0" smtClean="0"/>
          </a:p>
          <a:p>
            <a:pPr lvl="1"/>
            <a:endParaRPr lang="en-GB" dirty="0" smtClean="0"/>
          </a:p>
          <a:p>
            <a:pPr lvl="1"/>
            <a:endParaRPr lang="en-GB" dirty="0"/>
          </a:p>
        </p:txBody>
      </p:sp>
      <p:sp>
        <p:nvSpPr>
          <p:cNvPr id="11"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5815279" y="3911828"/>
            <a:ext cx="2077461" cy="864095"/>
          </a:xfrm>
        </p:spPr>
        <p:txBody>
          <a:bodyPr>
            <a:normAutofit/>
          </a:bodyPr>
          <a:lstStyle/>
          <a:p>
            <a:pPr lvl="1">
              <a:buFont typeface="Wingdings" panose="05000000000000000000" pitchFamily="2" charset="2"/>
              <a:buChar char="v"/>
            </a:pPr>
            <a:r>
              <a:rPr lang="it-IT" dirty="0" smtClean="0"/>
              <a:t>…</a:t>
            </a:r>
            <a:endParaRPr lang="en-GB" dirty="0" smtClean="0"/>
          </a:p>
          <a:p>
            <a:pPr lvl="1">
              <a:buFont typeface="Wingdings" panose="05000000000000000000" pitchFamily="2" charset="2"/>
              <a:buChar char="v"/>
            </a:pPr>
            <a:endParaRPr lang="en-GB" dirty="0" smtClean="0"/>
          </a:p>
          <a:p>
            <a:pPr lvl="1">
              <a:buFont typeface="Wingdings" panose="05000000000000000000" pitchFamily="2" charset="2"/>
              <a:buChar char="v"/>
            </a:pPr>
            <a:endParaRPr lang="en-GB" dirty="0" smtClean="0"/>
          </a:p>
          <a:p>
            <a:pPr lvl="1"/>
            <a:endParaRPr lang="en-GB" dirty="0" smtClean="0"/>
          </a:p>
          <a:p>
            <a:pPr lvl="1"/>
            <a:endParaRPr lang="en-GB" dirty="0"/>
          </a:p>
        </p:txBody>
      </p:sp>
    </p:spTree>
    <p:custDataLst>
      <p:tags r:id="rId1"/>
    </p:custDataLst>
    <p:extLst>
      <p:ext uri="{BB962C8B-B14F-4D97-AF65-F5344CB8AC3E}">
        <p14:creationId xmlns:p14="http://schemas.microsoft.com/office/powerpoint/2010/main" val="386586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3" grpId="0" build="p"/>
      <p:bldP spid="14" grpId="0" build="p"/>
      <p:bldP spid="15" grpId="0" build="p"/>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EU POLICIES (1)</a:t>
            </a:r>
            <a:endParaRPr lang="en-GB"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a:xfrm>
            <a:off x="365125" y="1059582"/>
            <a:ext cx="8413750" cy="3384375"/>
          </a:xfrm>
        </p:spPr>
        <p:txBody>
          <a:bodyPr>
            <a:normAutofit fontScale="62500" lnSpcReduction="20000"/>
          </a:bodyPr>
          <a:lstStyle/>
          <a:p>
            <a:r>
              <a:rPr lang="en-GB" sz="2200" u="sng" dirty="0" smtClean="0">
                <a:hlinkClick r:id="rId4"/>
              </a:rPr>
              <a:t>"</a:t>
            </a:r>
            <a:r>
              <a:rPr lang="en-GB" sz="2200" u="sng" dirty="0">
                <a:hlinkClick r:id="rId4"/>
              </a:rPr>
              <a:t>Education and Training 2020" (ET 2020)</a:t>
            </a:r>
            <a:r>
              <a:rPr lang="en-GB" sz="2200" dirty="0"/>
              <a:t> is a strategic framework for European cooperation in education and </a:t>
            </a:r>
            <a:r>
              <a:rPr lang="en-GB" sz="2200" dirty="0" smtClean="0"/>
              <a:t>training.</a:t>
            </a:r>
            <a:endParaRPr lang="en-GB" sz="2200" dirty="0"/>
          </a:p>
          <a:p>
            <a:r>
              <a:rPr lang="en-GB" b="1" dirty="0" smtClean="0"/>
              <a:t>8 benchmarks:</a:t>
            </a:r>
            <a:endParaRPr lang="en-GB" dirty="0"/>
          </a:p>
          <a:p>
            <a:pPr marL="285750" lvl="0" indent="-285750">
              <a:buFont typeface="Arial" panose="020B0604020202020204" pitchFamily="34" charset="0"/>
              <a:buChar char="•"/>
            </a:pPr>
            <a:r>
              <a:rPr lang="en-GB" dirty="0"/>
              <a:t>An average of at least 15 % of </a:t>
            </a:r>
            <a:r>
              <a:rPr lang="en-GB" b="1" dirty="0"/>
              <a:t>adults</a:t>
            </a:r>
            <a:r>
              <a:rPr lang="en-GB" dirty="0"/>
              <a:t> should participate in lifelong learning.</a:t>
            </a:r>
          </a:p>
          <a:p>
            <a:pPr marL="285750" lvl="0" indent="-285750">
              <a:buFont typeface="Arial" panose="020B0604020202020204" pitchFamily="34" charset="0"/>
              <a:buChar char="•"/>
            </a:pPr>
            <a:r>
              <a:rPr lang="en-GB" dirty="0"/>
              <a:t>The share </a:t>
            </a:r>
            <a:r>
              <a:rPr lang="en-GB" b="1" dirty="0"/>
              <a:t>of low-achieving </a:t>
            </a:r>
            <a:r>
              <a:rPr lang="en-GB" dirty="0"/>
              <a:t>15-year-olds in reading, mathematics and science should be less than 15 %.</a:t>
            </a:r>
          </a:p>
          <a:p>
            <a:pPr marL="285750" lvl="0" indent="-285750">
              <a:buFont typeface="Arial" panose="020B0604020202020204" pitchFamily="34" charset="0"/>
              <a:buChar char="•"/>
            </a:pPr>
            <a:r>
              <a:rPr lang="en-GB" dirty="0"/>
              <a:t>The share of 30-34 year-olds with </a:t>
            </a:r>
            <a:r>
              <a:rPr lang="en-GB" b="1" dirty="0"/>
              <a:t>tertiary educational </a:t>
            </a:r>
            <a:r>
              <a:rPr lang="en-GB" dirty="0"/>
              <a:t>attainment should be at least 40 %.</a:t>
            </a:r>
          </a:p>
          <a:p>
            <a:pPr marL="285750" lvl="0" indent="-285750">
              <a:buFont typeface="Arial" panose="020B0604020202020204" pitchFamily="34" charset="0"/>
              <a:buChar char="•"/>
            </a:pPr>
            <a:r>
              <a:rPr lang="en-GB" dirty="0"/>
              <a:t>The share of </a:t>
            </a:r>
            <a:r>
              <a:rPr lang="en-GB" b="1" dirty="0"/>
              <a:t>early leavers </a:t>
            </a:r>
            <a:r>
              <a:rPr lang="en-GB" dirty="0"/>
              <a:t>from education and training should be less than 10 %.</a:t>
            </a:r>
          </a:p>
          <a:p>
            <a:pPr marL="285750" lvl="0" indent="-285750">
              <a:buFont typeface="Arial" panose="020B0604020202020204" pitchFamily="34" charset="0"/>
              <a:buChar char="•"/>
            </a:pPr>
            <a:r>
              <a:rPr lang="en-GB" dirty="0"/>
              <a:t>At least 95 % of </a:t>
            </a:r>
            <a:r>
              <a:rPr lang="en-GB" b="1" dirty="0"/>
              <a:t>children between 4 years old </a:t>
            </a:r>
            <a:r>
              <a:rPr lang="en-GB" dirty="0"/>
              <a:t>and the age for starting compulsory primary education should participate in early childhood education.</a:t>
            </a:r>
          </a:p>
          <a:p>
            <a:pPr marL="285750" lvl="0" indent="-285750">
              <a:buFont typeface="Arial" panose="020B0604020202020204" pitchFamily="34" charset="0"/>
              <a:buChar char="•"/>
            </a:pPr>
            <a:r>
              <a:rPr lang="en-GB" dirty="0"/>
              <a:t>The share of </a:t>
            </a:r>
            <a:r>
              <a:rPr lang="en-GB" b="1" dirty="0"/>
              <a:t>employed graduates </a:t>
            </a:r>
            <a:r>
              <a:rPr lang="en-GB" dirty="0"/>
              <a:t>(20-34 year-olds) having left education and training 1-3 years before the reference year should be at least 82 %.</a:t>
            </a:r>
          </a:p>
          <a:p>
            <a:pPr marL="285750" lvl="0" indent="-285750">
              <a:buFont typeface="Arial" panose="020B0604020202020204" pitchFamily="34" charset="0"/>
              <a:buChar char="•"/>
            </a:pPr>
            <a:r>
              <a:rPr lang="en-GB" dirty="0"/>
              <a:t>An EU average of at least 20 % of higher education graduates should have had a period of higher education-related study or training (including work placements) </a:t>
            </a:r>
            <a:r>
              <a:rPr lang="en-GB" b="1" dirty="0"/>
              <a:t>abroad, </a:t>
            </a:r>
            <a:r>
              <a:rPr lang="en-GB" dirty="0"/>
              <a:t>representing a minimum of 15 ECTS credits or lasting a minimum of three months.</a:t>
            </a:r>
          </a:p>
          <a:p>
            <a:pPr marL="285750" lvl="0" indent="-285750">
              <a:buFont typeface="Arial" panose="020B0604020202020204" pitchFamily="34" charset="0"/>
              <a:buChar char="•"/>
            </a:pPr>
            <a:r>
              <a:rPr lang="en-GB" dirty="0"/>
              <a:t>An EU average of at least 6 % of 18-34 year-olds with an initial vocational education and training (IVET) qualification should have had an IVET-related study or training period (including work placements) </a:t>
            </a:r>
            <a:r>
              <a:rPr lang="en-GB" b="1" dirty="0"/>
              <a:t>abroad </a:t>
            </a:r>
            <a:r>
              <a:rPr lang="en-GB" dirty="0"/>
              <a:t>lasting a minimum of two weeks, or less if documented by </a:t>
            </a:r>
            <a:r>
              <a:rPr lang="en-GB" dirty="0" err="1"/>
              <a:t>Europass</a:t>
            </a:r>
            <a:r>
              <a:rPr lang="en-GB" dirty="0" smtClean="0"/>
              <a:t>.</a:t>
            </a:r>
            <a:endParaRPr lang="en-GB" dirty="0"/>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4</a:t>
            </a:fld>
            <a:endParaRPr lang="en-GB" dirty="0"/>
          </a:p>
        </p:txBody>
      </p:sp>
    </p:spTree>
    <p:custDataLst>
      <p:tags r:id="rId1"/>
    </p:custDataLst>
    <p:extLst>
      <p:ext uri="{BB962C8B-B14F-4D97-AF65-F5344CB8AC3E}">
        <p14:creationId xmlns:p14="http://schemas.microsoft.com/office/powerpoint/2010/main" val="335862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EU POLICIES (2)</a:t>
            </a:r>
            <a:endParaRPr lang="en-GB" dirty="0"/>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5</a:t>
            </a:fld>
            <a:endParaRPr lang="en-GB" dirty="0"/>
          </a:p>
        </p:txBody>
      </p:sp>
      <p:sp>
        <p:nvSpPr>
          <p:cNvPr id="3" name="Text Placeholder 2"/>
          <p:cNvSpPr>
            <a:spLocks noGrp="1"/>
          </p:cNvSpPr>
          <p:nvPr>
            <p:ph type="body" sz="quarter" idx="10"/>
          </p:nvPr>
        </p:nvSpPr>
        <p:spPr>
          <a:xfrm>
            <a:off x="365125" y="985224"/>
            <a:ext cx="7519243" cy="866446"/>
          </a:xfrm>
        </p:spPr>
        <p:txBody>
          <a:bodyPr/>
          <a:lstStyle/>
          <a:p>
            <a:r>
              <a:rPr lang="en-GB" dirty="0"/>
              <a:t>The new </a:t>
            </a:r>
            <a:r>
              <a:rPr lang="en-GB" b="1" dirty="0"/>
              <a:t>Skills Agenda for Europe,</a:t>
            </a:r>
            <a:r>
              <a:rPr lang="en-GB" dirty="0"/>
              <a:t> adopted by the Commission </a:t>
            </a:r>
            <a:r>
              <a:rPr lang="en-GB" dirty="0" smtClean="0"/>
              <a:t>in 2016</a:t>
            </a:r>
            <a:r>
              <a:rPr lang="en-GB" dirty="0"/>
              <a:t>, launched </a:t>
            </a:r>
            <a:r>
              <a:rPr lang="en-GB" b="1" dirty="0"/>
              <a:t>10 actions to make the right training, skills and support available</a:t>
            </a:r>
            <a:r>
              <a:rPr lang="en-GB" dirty="0"/>
              <a:t> to people in the EU. </a:t>
            </a:r>
            <a:endParaRPr lang="en-GB" sz="1400" dirty="0"/>
          </a:p>
          <a:p>
            <a:endParaRPr lang="en-GB" dirty="0"/>
          </a:p>
        </p:txBody>
      </p:sp>
      <p:graphicFrame>
        <p:nvGraphicFramePr>
          <p:cNvPr id="10" name="Table 9"/>
          <p:cNvGraphicFramePr>
            <a:graphicFrameLocks noGrp="1"/>
          </p:cNvGraphicFramePr>
          <p:nvPr>
            <p:extLst>
              <p:ext uri="{D42A27DB-BD31-4B8C-83A1-F6EECF244321}">
                <p14:modId xmlns:p14="http://schemas.microsoft.com/office/powerpoint/2010/main" val="1186394317"/>
              </p:ext>
            </p:extLst>
          </p:nvPr>
        </p:nvGraphicFramePr>
        <p:xfrm>
          <a:off x="467542" y="1851668"/>
          <a:ext cx="7560841" cy="2464060"/>
        </p:xfrm>
        <a:graphic>
          <a:graphicData uri="http://schemas.openxmlformats.org/drawingml/2006/table">
            <a:tbl>
              <a:tblPr firstRow="1" firstCol="1" bandRow="1">
                <a:tableStyleId>{5C22544A-7EE6-4342-B048-85BDC9FD1C3A}</a:tableStyleId>
              </a:tblPr>
              <a:tblGrid>
                <a:gridCol w="7560841">
                  <a:extLst>
                    <a:ext uri="{9D8B030D-6E8A-4147-A177-3AD203B41FA5}">
                      <a16:colId xmlns:a16="http://schemas.microsoft.com/office/drawing/2014/main" val="3456433430"/>
                    </a:ext>
                  </a:extLst>
                </a:gridCol>
              </a:tblGrid>
              <a:tr h="246406">
                <a:tc>
                  <a:txBody>
                    <a:bodyPr/>
                    <a:lstStyle/>
                    <a:p>
                      <a:pPr>
                        <a:lnSpc>
                          <a:spcPct val="107000"/>
                        </a:lnSpc>
                      </a:pPr>
                      <a:r>
                        <a:rPr lang="en-GB" sz="1350" u="sng" dirty="0" smtClean="0">
                          <a:solidFill>
                            <a:schemeClr val="bg1"/>
                          </a:solidFill>
                          <a:effectLst/>
                          <a:hlinkClick r:id="rId4"/>
                        </a:rPr>
                        <a:t>1. Upskilling </a:t>
                      </a:r>
                      <a:r>
                        <a:rPr lang="en-GB" sz="1350" u="sng" dirty="0">
                          <a:solidFill>
                            <a:schemeClr val="bg1"/>
                          </a:solidFill>
                          <a:effectLst/>
                          <a:hlinkClick r:id="rId4"/>
                        </a:rPr>
                        <a:t>Pathways: New Opportunities for Adults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2243761194"/>
                  </a:ext>
                </a:extLst>
              </a:tr>
              <a:tr h="246406">
                <a:tc>
                  <a:txBody>
                    <a:bodyPr/>
                    <a:lstStyle/>
                    <a:p>
                      <a:pPr>
                        <a:lnSpc>
                          <a:spcPct val="107000"/>
                        </a:lnSpc>
                      </a:pPr>
                      <a:r>
                        <a:rPr lang="en-GB" sz="1350" u="sng" dirty="0" smtClean="0">
                          <a:solidFill>
                            <a:schemeClr val="bg1"/>
                          </a:solidFill>
                          <a:effectLst/>
                          <a:hlinkClick r:id="rId5"/>
                        </a:rPr>
                        <a:t>2. European </a:t>
                      </a:r>
                      <a:r>
                        <a:rPr lang="en-GB" sz="1350" u="sng" dirty="0">
                          <a:solidFill>
                            <a:schemeClr val="bg1"/>
                          </a:solidFill>
                          <a:effectLst/>
                          <a:hlinkClick r:id="rId5"/>
                        </a:rPr>
                        <a:t>Qualifications Framework</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3022730800"/>
                  </a:ext>
                </a:extLst>
              </a:tr>
              <a:tr h="246406">
                <a:tc>
                  <a:txBody>
                    <a:bodyPr/>
                    <a:lstStyle/>
                    <a:p>
                      <a:pPr>
                        <a:lnSpc>
                          <a:spcPct val="107000"/>
                        </a:lnSpc>
                      </a:pPr>
                      <a:r>
                        <a:rPr lang="en-GB" sz="1350" u="sng" dirty="0" smtClean="0">
                          <a:solidFill>
                            <a:schemeClr val="bg1"/>
                          </a:solidFill>
                          <a:effectLst/>
                          <a:hlinkClick r:id="rId6"/>
                        </a:rPr>
                        <a:t>3. Digital </a:t>
                      </a:r>
                      <a:r>
                        <a:rPr lang="en-GB" sz="1350" u="sng" dirty="0">
                          <a:solidFill>
                            <a:schemeClr val="bg1"/>
                          </a:solidFill>
                          <a:effectLst/>
                          <a:hlinkClick r:id="rId6"/>
                        </a:rPr>
                        <a:t>Skills and Jobs Coalition</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96219169"/>
                  </a:ext>
                </a:extLst>
              </a:tr>
              <a:tr h="246406">
                <a:tc>
                  <a:txBody>
                    <a:bodyPr/>
                    <a:lstStyle/>
                    <a:p>
                      <a:pPr>
                        <a:lnSpc>
                          <a:spcPct val="107000"/>
                        </a:lnSpc>
                      </a:pPr>
                      <a:r>
                        <a:rPr lang="en-GB" sz="1350" u="sng" dirty="0" smtClean="0">
                          <a:solidFill>
                            <a:schemeClr val="bg1"/>
                          </a:solidFill>
                          <a:effectLst/>
                          <a:hlinkClick r:id="rId7"/>
                        </a:rPr>
                        <a:t>4. Blueprint </a:t>
                      </a:r>
                      <a:r>
                        <a:rPr lang="en-GB" sz="1350" u="sng" dirty="0">
                          <a:solidFill>
                            <a:schemeClr val="bg1"/>
                          </a:solidFill>
                          <a:effectLst/>
                          <a:hlinkClick r:id="rId7"/>
                        </a:rPr>
                        <a:t>for Sectoral Cooperation on Skills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49626340"/>
                  </a:ext>
                </a:extLst>
              </a:tr>
              <a:tr h="246406">
                <a:tc>
                  <a:txBody>
                    <a:bodyPr/>
                    <a:lstStyle/>
                    <a:p>
                      <a:pPr>
                        <a:lnSpc>
                          <a:spcPct val="107000"/>
                        </a:lnSpc>
                      </a:pPr>
                      <a:r>
                        <a:rPr lang="en-GB" sz="1350" u="sng" dirty="0" smtClean="0">
                          <a:solidFill>
                            <a:schemeClr val="bg1"/>
                          </a:solidFill>
                          <a:effectLst/>
                          <a:hlinkClick r:id="rId8"/>
                        </a:rPr>
                        <a:t>5. EU </a:t>
                      </a:r>
                      <a:r>
                        <a:rPr lang="en-GB" sz="1350" u="sng" dirty="0">
                          <a:solidFill>
                            <a:schemeClr val="bg1"/>
                          </a:solidFill>
                          <a:effectLst/>
                          <a:hlinkClick r:id="rId8"/>
                        </a:rPr>
                        <a:t>Skills Profile Tool Kit for Third-Country Nationals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2436859120"/>
                  </a:ext>
                </a:extLst>
              </a:tr>
              <a:tr h="246406">
                <a:tc>
                  <a:txBody>
                    <a:bodyPr/>
                    <a:lstStyle/>
                    <a:p>
                      <a:pPr>
                        <a:lnSpc>
                          <a:spcPct val="107000"/>
                        </a:lnSpc>
                      </a:pPr>
                      <a:r>
                        <a:rPr lang="en-GB" sz="1350" u="sng" dirty="0" smtClean="0">
                          <a:solidFill>
                            <a:schemeClr val="bg1"/>
                          </a:solidFill>
                          <a:effectLst/>
                          <a:hlinkClick r:id="rId9"/>
                        </a:rPr>
                        <a:t>6. Vocational </a:t>
                      </a:r>
                      <a:r>
                        <a:rPr lang="en-GB" sz="1350" u="sng" dirty="0">
                          <a:solidFill>
                            <a:schemeClr val="bg1"/>
                          </a:solidFill>
                          <a:effectLst/>
                          <a:hlinkClick r:id="rId9"/>
                        </a:rPr>
                        <a:t>education and training (VET)</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2534900471"/>
                  </a:ext>
                </a:extLst>
              </a:tr>
              <a:tr h="246406">
                <a:tc>
                  <a:txBody>
                    <a:bodyPr/>
                    <a:lstStyle/>
                    <a:p>
                      <a:pPr>
                        <a:lnSpc>
                          <a:spcPct val="107000"/>
                        </a:lnSpc>
                      </a:pPr>
                      <a:r>
                        <a:rPr lang="en-GB" sz="1350" u="sng" dirty="0" smtClean="0">
                          <a:solidFill>
                            <a:schemeClr val="bg1"/>
                          </a:solidFill>
                          <a:effectLst/>
                          <a:hlinkClick r:id="rId10"/>
                        </a:rPr>
                        <a:t>7. Key </a:t>
                      </a:r>
                      <a:r>
                        <a:rPr lang="en-GB" sz="1350" u="sng" dirty="0">
                          <a:solidFill>
                            <a:schemeClr val="bg1"/>
                          </a:solidFill>
                          <a:effectLst/>
                          <a:hlinkClick r:id="rId10"/>
                        </a:rPr>
                        <a:t>competences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163438491"/>
                  </a:ext>
                </a:extLst>
              </a:tr>
              <a:tr h="246406">
                <a:tc>
                  <a:txBody>
                    <a:bodyPr/>
                    <a:lstStyle/>
                    <a:p>
                      <a:pPr>
                        <a:lnSpc>
                          <a:spcPct val="107000"/>
                        </a:lnSpc>
                      </a:pPr>
                      <a:r>
                        <a:rPr lang="en-GB" sz="1350" u="sng" dirty="0" smtClean="0">
                          <a:solidFill>
                            <a:schemeClr val="bg1"/>
                          </a:solidFill>
                          <a:effectLst/>
                          <a:hlinkClick r:id="rId11"/>
                        </a:rPr>
                        <a:t>8. </a:t>
                      </a:r>
                      <a:r>
                        <a:rPr lang="en-GB" sz="1350" u="sng" dirty="0" err="1" smtClean="0">
                          <a:solidFill>
                            <a:schemeClr val="bg1"/>
                          </a:solidFill>
                          <a:effectLst/>
                          <a:hlinkClick r:id="rId11"/>
                        </a:rPr>
                        <a:t>Europass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1054060145"/>
                  </a:ext>
                </a:extLst>
              </a:tr>
              <a:tr h="246406">
                <a:tc>
                  <a:txBody>
                    <a:bodyPr/>
                    <a:lstStyle/>
                    <a:p>
                      <a:pPr>
                        <a:lnSpc>
                          <a:spcPct val="107000"/>
                        </a:lnSpc>
                      </a:pPr>
                      <a:r>
                        <a:rPr lang="en-GB" sz="1350" u="sng" dirty="0" smtClean="0">
                          <a:solidFill>
                            <a:schemeClr val="bg1"/>
                          </a:solidFill>
                          <a:effectLst/>
                          <a:hlinkClick r:id="rId12"/>
                        </a:rPr>
                        <a:t>9. Graduate </a:t>
                      </a:r>
                      <a:r>
                        <a:rPr lang="en-GB" sz="1350" u="sng" dirty="0">
                          <a:solidFill>
                            <a:schemeClr val="bg1"/>
                          </a:solidFill>
                          <a:effectLst/>
                          <a:hlinkClick r:id="rId12"/>
                        </a:rPr>
                        <a:t>Tracking</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4257198123"/>
                  </a:ext>
                </a:extLst>
              </a:tr>
              <a:tr h="246406">
                <a:tc>
                  <a:txBody>
                    <a:bodyPr/>
                    <a:lstStyle/>
                    <a:p>
                      <a:pPr>
                        <a:lnSpc>
                          <a:spcPct val="107000"/>
                        </a:lnSpc>
                      </a:pPr>
                      <a:r>
                        <a:rPr lang="en-GB" sz="1350" u="sng" dirty="0" smtClean="0">
                          <a:solidFill>
                            <a:schemeClr val="bg1"/>
                          </a:solidFill>
                          <a:effectLst/>
                          <a:hlinkClick r:id="rId13"/>
                        </a:rPr>
                        <a:t>10. Analysing </a:t>
                      </a:r>
                      <a:r>
                        <a:rPr lang="en-GB" sz="1350" u="sng" dirty="0">
                          <a:solidFill>
                            <a:schemeClr val="bg1"/>
                          </a:solidFill>
                          <a:effectLst/>
                          <a:hlinkClick r:id="rId13"/>
                        </a:rPr>
                        <a:t>and sharing of best practice on brain flows</a:t>
                      </a:r>
                      <a:endParaRPr lang="en-GB" sz="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solidFill>
                      <a:schemeClr val="bg1"/>
                    </a:solidFill>
                  </a:tcPr>
                </a:tc>
                <a:extLst>
                  <a:ext uri="{0D108BD9-81ED-4DB2-BD59-A6C34878D82A}">
                    <a16:rowId xmlns:a16="http://schemas.microsoft.com/office/drawing/2014/main" val="3596595327"/>
                  </a:ext>
                </a:extLst>
              </a:tr>
            </a:tbl>
          </a:graphicData>
        </a:graphic>
      </p:graphicFrame>
    </p:spTree>
    <p:custDataLst>
      <p:tags r:id="rId1"/>
    </p:custDataLst>
    <p:extLst>
      <p:ext uri="{BB962C8B-B14F-4D97-AF65-F5344CB8AC3E}">
        <p14:creationId xmlns:p14="http://schemas.microsoft.com/office/powerpoint/2010/main" val="143049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Modernised qualifications frameworks</a:t>
            </a:r>
            <a:br>
              <a:rPr lang="en-GB" dirty="0" smtClean="0"/>
            </a:br>
            <a:r>
              <a:rPr lang="en-GB" dirty="0" smtClean="0"/>
              <a:t>- </a:t>
            </a:r>
            <a:r>
              <a:rPr lang="en-GB" dirty="0" err="1" smtClean="0"/>
              <a:t>instrumentS</a:t>
            </a:r>
            <a:r>
              <a:rPr lang="en-GB" dirty="0" smtClean="0"/>
              <a:t> of </a:t>
            </a:r>
            <a:r>
              <a:rPr lang="en-GB" dirty="0" err="1" smtClean="0"/>
              <a:t>lll</a:t>
            </a:r>
            <a:r>
              <a:rPr lang="en-GB" dirty="0" smtClean="0"/>
              <a:t> policy </a:t>
            </a:r>
            <a:endParaRPr lang="en-GB"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a:xfrm>
            <a:off x="611560" y="1419622"/>
            <a:ext cx="8413750" cy="3024188"/>
          </a:xfrm>
        </p:spPr>
        <p:txBody>
          <a:bodyPr>
            <a:normAutofit fontScale="47500" lnSpcReduction="20000"/>
          </a:bodyPr>
          <a:lstStyle/>
          <a:p>
            <a:r>
              <a:rPr lang="it-IT" dirty="0" err="1" smtClean="0">
                <a:solidFill>
                  <a:srgbClr val="455560"/>
                </a:solidFill>
                <a:latin typeface="Arial" panose="020B0604020202020204" pitchFamily="34" charset="0"/>
                <a:cs typeface="Arial" panose="020B0604020202020204" pitchFamily="34" charset="0"/>
              </a:rPr>
              <a:t>Before</a:t>
            </a:r>
            <a:r>
              <a:rPr lang="it-IT" dirty="0" smtClean="0">
                <a:solidFill>
                  <a:srgbClr val="455560"/>
                </a:solidFill>
                <a:latin typeface="Arial" panose="020B0604020202020204" pitchFamily="34" charset="0"/>
                <a:cs typeface="Arial" panose="020B0604020202020204" pitchFamily="34" charset="0"/>
              </a:rPr>
              <a:t> 2005 – </a:t>
            </a:r>
            <a:r>
              <a:rPr lang="it-IT" dirty="0" err="1" smtClean="0">
                <a:solidFill>
                  <a:srgbClr val="455560"/>
                </a:solidFill>
                <a:latin typeface="Arial" panose="020B0604020202020204" pitchFamily="34" charset="0"/>
                <a:cs typeface="Arial" panose="020B0604020202020204" pitchFamily="34" charset="0"/>
              </a:rPr>
              <a:t>NQFs</a:t>
            </a:r>
            <a:r>
              <a:rPr lang="it-IT" dirty="0" smtClean="0">
                <a:solidFill>
                  <a:srgbClr val="455560"/>
                </a:solidFill>
                <a:latin typeface="Arial" panose="020B0604020202020204" pitchFamily="34" charset="0"/>
                <a:cs typeface="Arial" panose="020B0604020202020204" pitchFamily="34" charset="0"/>
              </a:rPr>
              <a:t> in 3 </a:t>
            </a:r>
            <a:r>
              <a:rPr lang="it-IT" dirty="0" err="1" smtClean="0">
                <a:solidFill>
                  <a:srgbClr val="455560"/>
                </a:solidFill>
                <a:latin typeface="Arial" panose="020B0604020202020204" pitchFamily="34" charset="0"/>
                <a:cs typeface="Arial" panose="020B0604020202020204" pitchFamily="34" charset="0"/>
              </a:rPr>
              <a:t>European</a:t>
            </a:r>
            <a:r>
              <a:rPr lang="it-IT" dirty="0" smtClean="0">
                <a:solidFill>
                  <a:srgbClr val="455560"/>
                </a:solidFill>
                <a:latin typeface="Arial" panose="020B0604020202020204" pitchFamily="34" charset="0"/>
                <a:cs typeface="Arial" panose="020B0604020202020204" pitchFamily="34" charset="0"/>
              </a:rPr>
              <a:t> </a:t>
            </a:r>
            <a:r>
              <a:rPr lang="it-IT" dirty="0" err="1" smtClean="0">
                <a:solidFill>
                  <a:srgbClr val="455560"/>
                </a:solidFill>
                <a:latin typeface="Arial" panose="020B0604020202020204" pitchFamily="34" charset="0"/>
                <a:cs typeface="Arial" panose="020B0604020202020204" pitchFamily="34" charset="0"/>
              </a:rPr>
              <a:t>countries</a:t>
            </a:r>
            <a:r>
              <a:rPr lang="it-IT" dirty="0" smtClean="0">
                <a:solidFill>
                  <a:srgbClr val="455560"/>
                </a:solidFill>
                <a:latin typeface="Arial" panose="020B0604020202020204" pitchFamily="34" charset="0"/>
                <a:cs typeface="Arial" panose="020B0604020202020204" pitchFamily="34" charset="0"/>
              </a:rPr>
              <a:t> (</a:t>
            </a:r>
            <a:r>
              <a:rPr lang="it-IT" dirty="0" err="1" smtClean="0">
                <a:solidFill>
                  <a:srgbClr val="455560"/>
                </a:solidFill>
                <a:latin typeface="Arial" panose="020B0604020202020204" pitchFamily="34" charset="0"/>
                <a:cs typeface="Arial" panose="020B0604020202020204" pitchFamily="34" charset="0"/>
              </a:rPr>
              <a:t>Ireland</a:t>
            </a:r>
            <a:r>
              <a:rPr lang="it-IT" dirty="0" smtClean="0">
                <a:solidFill>
                  <a:srgbClr val="455560"/>
                </a:solidFill>
                <a:latin typeface="Arial" panose="020B0604020202020204" pitchFamily="34" charset="0"/>
                <a:cs typeface="Arial" panose="020B0604020202020204" pitchFamily="34" charset="0"/>
              </a:rPr>
              <a:t>, France and UK)</a:t>
            </a:r>
          </a:p>
          <a:p>
            <a:r>
              <a:rPr lang="en-US" dirty="0" smtClean="0">
                <a:hlinkClick r:id="rId4" tooltip="External link"/>
              </a:rPr>
              <a:t>2008 Recommendation </a:t>
            </a:r>
            <a:r>
              <a:rPr lang="en-US" dirty="0">
                <a:hlinkClick r:id="rId4" tooltip="External link"/>
              </a:rPr>
              <a:t>on the European Qualifications Framework for lifelong learning </a:t>
            </a:r>
            <a:r>
              <a:rPr lang="en-US" dirty="0"/>
              <a:t> </a:t>
            </a:r>
            <a:endParaRPr lang="en-US" dirty="0" smtClean="0"/>
          </a:p>
          <a:p>
            <a:r>
              <a:rPr lang="en-US" dirty="0" smtClean="0"/>
              <a:t>EQF </a:t>
            </a:r>
            <a:r>
              <a:rPr lang="en-US" dirty="0"/>
              <a:t>is a common European reference </a:t>
            </a:r>
            <a:r>
              <a:rPr lang="en-US" dirty="0" smtClean="0"/>
              <a:t>framework: </a:t>
            </a:r>
          </a:p>
          <a:p>
            <a:pPr marL="285750" indent="-285750">
              <a:buFont typeface="Arial" panose="020B0604020202020204" pitchFamily="34" charset="0"/>
              <a:buChar char="•"/>
            </a:pPr>
            <a:r>
              <a:rPr lang="en-US" dirty="0" smtClean="0"/>
              <a:t>to </a:t>
            </a:r>
            <a:r>
              <a:rPr lang="en-US" dirty="0"/>
              <a:t>make qualifications more readable and understandable across different countries and systems. </a:t>
            </a:r>
            <a:endParaRPr lang="en-US" dirty="0" smtClean="0"/>
          </a:p>
          <a:p>
            <a:pPr marL="285750" indent="-285750">
              <a:buFont typeface="Arial" panose="020B0604020202020204" pitchFamily="34" charset="0"/>
              <a:buChar char="•"/>
            </a:pPr>
            <a:r>
              <a:rPr lang="en-US" dirty="0" smtClean="0"/>
              <a:t>covers </a:t>
            </a:r>
            <a:r>
              <a:rPr lang="en-US" dirty="0"/>
              <a:t>qualifications at all levels and in all sub-systems of education and training, </a:t>
            </a:r>
            <a:endParaRPr lang="en-US" dirty="0" smtClean="0"/>
          </a:p>
          <a:p>
            <a:pPr marL="285750" indent="-285750">
              <a:buFont typeface="Arial" panose="020B0604020202020204" pitchFamily="34" charset="0"/>
              <a:buChar char="•"/>
            </a:pPr>
            <a:r>
              <a:rPr lang="en-US" dirty="0" smtClean="0"/>
              <a:t>39 </a:t>
            </a:r>
            <a:r>
              <a:rPr lang="en-US" dirty="0"/>
              <a:t>European countries currently involved in its implementation.</a:t>
            </a:r>
          </a:p>
          <a:p>
            <a:r>
              <a:rPr lang="en-US" dirty="0" smtClean="0">
                <a:hlinkClick r:id="rId5"/>
              </a:rPr>
              <a:t>2017 Revised </a:t>
            </a:r>
            <a:r>
              <a:rPr lang="en-US" dirty="0">
                <a:hlinkClick r:id="rId5"/>
              </a:rPr>
              <a:t>and strengthened Recommendation on the EQF </a:t>
            </a:r>
            <a:r>
              <a:rPr lang="en-US" dirty="0" smtClean="0"/>
              <a:t>The </a:t>
            </a:r>
            <a:r>
              <a:rPr lang="en-US" dirty="0"/>
              <a:t>purpose of this revised recommendation is to ensure the continuity as well as a further deepening of the EQF.</a:t>
            </a:r>
          </a:p>
          <a:p>
            <a:endParaRPr lang="en-GB" dirty="0" smtClean="0">
              <a:solidFill>
                <a:srgbClr val="455560"/>
              </a:solidFill>
              <a:latin typeface="Arial" panose="020B0604020202020204" pitchFamily="34" charset="0"/>
              <a:cs typeface="Arial" panose="020B0604020202020204" pitchFamily="34" charset="0"/>
            </a:endParaRPr>
          </a:p>
          <a:p>
            <a:r>
              <a:rPr lang="en-GB" dirty="0" smtClean="0">
                <a:solidFill>
                  <a:srgbClr val="455560"/>
                </a:solidFill>
                <a:latin typeface="Arial" panose="020B0604020202020204" pitchFamily="34" charset="0"/>
                <a:cs typeface="Arial" panose="020B0604020202020204" pitchFamily="34" charset="0"/>
              </a:rPr>
              <a:t>ETF partner countries followed – Inventory (Google: ‘qualifications platform’)</a:t>
            </a:r>
          </a:p>
          <a:p>
            <a:r>
              <a:rPr lang="en-GB" dirty="0">
                <a:solidFill>
                  <a:srgbClr val="455560"/>
                </a:solidFill>
                <a:latin typeface="Arial" panose="020B0604020202020204" pitchFamily="34" charset="0"/>
                <a:cs typeface="Arial" panose="020B0604020202020204" pitchFamily="34" charset="0"/>
                <a:hlinkClick r:id="rId6"/>
              </a:rPr>
              <a:t>https://connections.etf.europa.eu/wikis/home?lang=en#!/</a:t>
            </a:r>
            <a:r>
              <a:rPr lang="en-GB" dirty="0" smtClean="0">
                <a:solidFill>
                  <a:srgbClr val="455560"/>
                </a:solidFill>
                <a:latin typeface="Arial" panose="020B0604020202020204" pitchFamily="34" charset="0"/>
                <a:cs typeface="Arial" panose="020B0604020202020204" pitchFamily="34" charset="0"/>
                <a:hlinkClick r:id="rId6"/>
              </a:rPr>
              <a:t>wiki/Wf591e43b607e_4ccf_8d94_a3256a255147/page/NQF%20Inventories</a:t>
            </a:r>
            <a:endParaRPr lang="en-GB" dirty="0" smtClean="0">
              <a:solidFill>
                <a:srgbClr val="455560"/>
              </a:solidFill>
              <a:latin typeface="Arial" panose="020B0604020202020204" pitchFamily="34" charset="0"/>
              <a:cs typeface="Arial" panose="020B0604020202020204" pitchFamily="34" charset="0"/>
            </a:endParaRPr>
          </a:p>
          <a:p>
            <a:endParaRPr lang="en-GB" dirty="0" smtClean="0">
              <a:solidFill>
                <a:srgbClr val="455560"/>
              </a:solidFill>
              <a:latin typeface="Arial" panose="020B0604020202020204" pitchFamily="34" charset="0"/>
              <a:cs typeface="Arial" panose="020B0604020202020204" pitchFamily="34" charset="0"/>
            </a:endParaRPr>
          </a:p>
          <a:p>
            <a:endParaRPr lang="en-GB" b="1" dirty="0">
              <a:solidFill>
                <a:srgbClr val="455560"/>
              </a:solidFill>
              <a:latin typeface="Arial" panose="020B0604020202020204" pitchFamily="34" charset="0"/>
              <a:cs typeface="Arial" panose="020B0604020202020204" pitchFamily="34" charset="0"/>
            </a:endParaRPr>
          </a:p>
          <a:p>
            <a:r>
              <a:rPr lang="en-GB" dirty="0" smtClean="0">
                <a:solidFill>
                  <a:srgbClr val="455560"/>
                </a:solidFill>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6</a:t>
            </a:fld>
            <a:endParaRPr lang="en-GB" dirty="0"/>
          </a:p>
        </p:txBody>
      </p:sp>
    </p:spTree>
    <p:custDataLst>
      <p:tags r:id="rId1"/>
    </p:custDataLst>
    <p:extLst>
      <p:ext uri="{BB962C8B-B14F-4D97-AF65-F5344CB8AC3E}">
        <p14:creationId xmlns:p14="http://schemas.microsoft.com/office/powerpoint/2010/main" val="42863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a:xfrm>
            <a:off x="365125" y="435117"/>
            <a:ext cx="8413749" cy="912497"/>
          </a:xfrm>
        </p:spPr>
        <p:txBody>
          <a:bodyPr/>
          <a:lstStyle/>
          <a:p>
            <a:pPr algn="ctr"/>
            <a:r>
              <a:rPr lang="en-GB" dirty="0" smtClean="0"/>
              <a:t>QUALIFICATIONS FRAMEWORK OR QUALIFICATIONs SYSTEM</a:t>
            </a:r>
            <a:br>
              <a:rPr lang="en-GB" dirty="0" smtClean="0"/>
            </a:br>
            <a:r>
              <a:rPr lang="en-GB" sz="3200" dirty="0" smtClean="0"/>
              <a:t>?</a:t>
            </a:r>
            <a:endParaRPr lang="en-GB" sz="3200"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a:xfrm>
            <a:off x="611560" y="1566579"/>
            <a:ext cx="8413750" cy="3024188"/>
          </a:xfrm>
        </p:spPr>
        <p:txBody>
          <a:bodyPr/>
          <a:lstStyle/>
          <a:p>
            <a:endParaRPr lang="en-GB" dirty="0">
              <a:solidFill>
                <a:srgbClr val="455560"/>
              </a:solidFill>
              <a:latin typeface="Arial" panose="020B0604020202020204" pitchFamily="34" charset="0"/>
              <a:cs typeface="Arial" panose="020B0604020202020204" pitchFamily="34" charset="0"/>
            </a:endParaRPr>
          </a:p>
          <a:p>
            <a:r>
              <a:rPr lang="it-IT" dirty="0" smtClean="0"/>
              <a:t>Do the </a:t>
            </a:r>
            <a:r>
              <a:rPr lang="it-IT" dirty="0" err="1" smtClean="0"/>
              <a:t>current</a:t>
            </a:r>
            <a:r>
              <a:rPr lang="it-IT" dirty="0" smtClean="0"/>
              <a:t> </a:t>
            </a:r>
            <a:r>
              <a:rPr lang="it-IT" dirty="0" err="1" smtClean="0"/>
              <a:t>qualifications</a:t>
            </a:r>
            <a:r>
              <a:rPr lang="it-IT" dirty="0" smtClean="0"/>
              <a:t> </a:t>
            </a:r>
            <a:r>
              <a:rPr lang="it-IT" dirty="0" err="1" smtClean="0"/>
              <a:t>adequately</a:t>
            </a:r>
            <a:r>
              <a:rPr lang="it-IT" dirty="0" smtClean="0"/>
              <a:t> facilitate </a:t>
            </a:r>
            <a:r>
              <a:rPr lang="it-IT" dirty="0" err="1" smtClean="0"/>
              <a:t>lifelong</a:t>
            </a:r>
            <a:r>
              <a:rPr lang="it-IT" dirty="0" smtClean="0"/>
              <a:t> </a:t>
            </a:r>
            <a:r>
              <a:rPr lang="it-IT" dirty="0" err="1" smtClean="0"/>
              <a:t>learning</a:t>
            </a:r>
            <a:r>
              <a:rPr lang="it-IT" dirty="0" smtClean="0"/>
              <a:t>?</a:t>
            </a:r>
          </a:p>
          <a:p>
            <a:r>
              <a:rPr lang="it-IT" dirty="0" smtClean="0"/>
              <a:t>Are </a:t>
            </a:r>
            <a:r>
              <a:rPr lang="it-IT" dirty="0"/>
              <a:t>we describing qualifications or are we changing </a:t>
            </a:r>
            <a:r>
              <a:rPr lang="it-IT" dirty="0" err="1"/>
              <a:t>them</a:t>
            </a:r>
            <a:r>
              <a:rPr lang="it-IT" dirty="0" smtClean="0"/>
              <a:t>?</a:t>
            </a:r>
          </a:p>
          <a:p>
            <a:r>
              <a:rPr lang="it-IT" dirty="0" smtClean="0"/>
              <a:t>Will </a:t>
            </a:r>
            <a:r>
              <a:rPr lang="it-IT" dirty="0" err="1" smtClean="0"/>
              <a:t>classifying</a:t>
            </a:r>
            <a:r>
              <a:rPr lang="it-IT" dirty="0" smtClean="0"/>
              <a:t> of the </a:t>
            </a:r>
            <a:r>
              <a:rPr lang="it-IT" dirty="0" err="1" smtClean="0"/>
              <a:t>qualifications</a:t>
            </a:r>
            <a:r>
              <a:rPr lang="it-IT" dirty="0" smtClean="0"/>
              <a:t> </a:t>
            </a:r>
            <a:r>
              <a:rPr lang="it-IT" dirty="0" err="1" smtClean="0"/>
              <a:t>assure</a:t>
            </a:r>
            <a:r>
              <a:rPr lang="it-IT" dirty="0" smtClean="0"/>
              <a:t> the </a:t>
            </a:r>
            <a:r>
              <a:rPr lang="it-IT" dirty="0" err="1" smtClean="0"/>
              <a:t>bridging</a:t>
            </a:r>
            <a:r>
              <a:rPr lang="it-IT" dirty="0" smtClean="0"/>
              <a:t> </a:t>
            </a:r>
            <a:r>
              <a:rPr lang="it-IT" dirty="0" err="1" smtClean="0"/>
              <a:t>function</a:t>
            </a:r>
            <a:r>
              <a:rPr lang="it-IT" dirty="0" smtClean="0"/>
              <a:t>?</a:t>
            </a:r>
            <a:endParaRPr lang="en-US" dirty="0"/>
          </a:p>
          <a:p>
            <a:endParaRPr lang="en-GB" dirty="0" smtClean="0">
              <a:solidFill>
                <a:srgbClr val="455560"/>
              </a:solidFill>
              <a:latin typeface="Arial" panose="020B0604020202020204" pitchFamily="34" charset="0"/>
              <a:cs typeface="Arial" panose="020B0604020202020204" pitchFamily="34" charset="0"/>
            </a:endParaRPr>
          </a:p>
          <a:p>
            <a:endParaRPr lang="en-GB" dirty="0" smtClean="0">
              <a:solidFill>
                <a:srgbClr val="45556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7</a:t>
            </a:fld>
            <a:endParaRPr lang="en-GB" dirty="0"/>
          </a:p>
        </p:txBody>
      </p:sp>
    </p:spTree>
    <p:custDataLst>
      <p:tags r:id="rId1"/>
    </p:custDataLst>
    <p:extLst>
      <p:ext uri="{BB962C8B-B14F-4D97-AF65-F5344CB8AC3E}">
        <p14:creationId xmlns:p14="http://schemas.microsoft.com/office/powerpoint/2010/main" val="47820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QUALIFICATION SYSTEMS REFORM</a:t>
            </a:r>
            <a:endParaRPr lang="en-GB"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p:txBody>
          <a:bodyPr>
            <a:normAutofit/>
          </a:bodyPr>
          <a:lstStyle/>
          <a:p>
            <a:pPr marL="285750" indent="-285750">
              <a:buFont typeface="Wingdings" pitchFamily="2" charset="2"/>
              <a:buChar char="Ø"/>
            </a:pPr>
            <a:r>
              <a:rPr lang="it-IT" dirty="0" smtClean="0"/>
              <a:t>Development, classification and description of qualifications (by different sub-systems)</a:t>
            </a:r>
          </a:p>
          <a:p>
            <a:pPr marL="285750" indent="-285750">
              <a:buFont typeface="Wingdings" pitchFamily="2" charset="2"/>
              <a:buChar char="Ø"/>
            </a:pPr>
            <a:r>
              <a:rPr lang="it-IT" dirty="0"/>
              <a:t>Credit accumulation and transfer</a:t>
            </a:r>
          </a:p>
          <a:p>
            <a:pPr marL="285750" indent="-285750">
              <a:buFont typeface="Wingdings" pitchFamily="2" charset="2"/>
              <a:buChar char="Ø"/>
            </a:pPr>
            <a:r>
              <a:rPr lang="it-IT" dirty="0" smtClean="0"/>
              <a:t>Using qualifications: </a:t>
            </a:r>
          </a:p>
          <a:p>
            <a:pPr marL="463550" lvl="1" indent="-285750">
              <a:buFont typeface="Wingdings" pitchFamily="2" charset="2"/>
              <a:buChar char="ü"/>
            </a:pPr>
            <a:r>
              <a:rPr lang="it-IT" dirty="0" smtClean="0"/>
              <a:t>Learning ‘</a:t>
            </a:r>
            <a:r>
              <a:rPr lang="it-IT" i="1" dirty="0" smtClean="0"/>
              <a:t>From </a:t>
            </a:r>
            <a:r>
              <a:rPr lang="en-US" b="1" i="1" dirty="0"/>
              <a:t>delivering training</a:t>
            </a:r>
            <a:r>
              <a:rPr lang="en-US" i="1" dirty="0"/>
              <a:t> </a:t>
            </a:r>
            <a:r>
              <a:rPr lang="en-US" i="1" dirty="0" smtClean="0"/>
              <a:t>to </a:t>
            </a:r>
            <a:r>
              <a:rPr lang="en-US" i="1" dirty="0"/>
              <a:t>enabling </a:t>
            </a:r>
            <a:r>
              <a:rPr lang="en-US" b="1" i="1" dirty="0" smtClean="0"/>
              <a:t>learning</a:t>
            </a:r>
            <a:r>
              <a:rPr lang="en-US" i="1" dirty="0" smtClean="0"/>
              <a:t>’</a:t>
            </a:r>
            <a:endParaRPr lang="it-IT" i="1" dirty="0" smtClean="0"/>
          </a:p>
          <a:p>
            <a:pPr marL="463550" lvl="1" indent="-285750">
              <a:buFont typeface="Wingdings" pitchFamily="2" charset="2"/>
              <a:buChar char="ü"/>
            </a:pPr>
            <a:r>
              <a:rPr lang="it-IT" dirty="0" smtClean="0"/>
              <a:t>Assessment (including validation)</a:t>
            </a:r>
          </a:p>
          <a:p>
            <a:pPr marL="285750" indent="-285750">
              <a:buFont typeface="Wingdings" pitchFamily="2" charset="2"/>
              <a:buChar char="Ø"/>
            </a:pPr>
            <a:r>
              <a:rPr lang="it-IT" dirty="0"/>
              <a:t>Quality assurance of qualifications</a:t>
            </a:r>
          </a:p>
          <a:p>
            <a:pPr marL="285750" indent="-285750">
              <a:buFont typeface="Wingdings" pitchFamily="2" charset="2"/>
              <a:buChar char="Ø"/>
            </a:pPr>
            <a:r>
              <a:rPr lang="it-IT" dirty="0" smtClean="0"/>
              <a:t>REGISTER (communication)</a:t>
            </a:r>
          </a:p>
          <a:p>
            <a:pPr marL="285750" indent="-285750">
              <a:buFont typeface="Wingdings" pitchFamily="2" charset="2"/>
              <a:buChar char="Ø"/>
            </a:pPr>
            <a:r>
              <a:rPr lang="it-IT" dirty="0" smtClean="0"/>
              <a:t>Governance: strategic and operational funtions</a:t>
            </a:r>
            <a:endParaRPr lang="en-US" dirty="0"/>
          </a:p>
          <a:p>
            <a:endParaRPr lang="en-GB" dirty="0" smtClean="0">
              <a:solidFill>
                <a:srgbClr val="45556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8</a:t>
            </a:fld>
            <a:endParaRPr lang="en-GB" dirty="0"/>
          </a:p>
        </p:txBody>
      </p:sp>
      <p:sp>
        <p:nvSpPr>
          <p:cNvPr id="5" name="Up Arrow Callout 4"/>
          <p:cNvSpPr/>
          <p:nvPr/>
        </p:nvSpPr>
        <p:spPr>
          <a:xfrm>
            <a:off x="6444208" y="1563638"/>
            <a:ext cx="1944216" cy="1224136"/>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LEARNING OUTCOMES</a:t>
            </a:r>
            <a:endParaRPr lang="en-US" dirty="0">
              <a:solidFill>
                <a:schemeClr val="tx1"/>
              </a:solidFill>
            </a:endParaRPr>
          </a:p>
        </p:txBody>
      </p:sp>
    </p:spTree>
    <p:custDataLst>
      <p:tags r:id="rId1"/>
    </p:custDataLst>
    <p:extLst>
      <p:ext uri="{BB962C8B-B14F-4D97-AF65-F5344CB8AC3E}">
        <p14:creationId xmlns:p14="http://schemas.microsoft.com/office/powerpoint/2010/main" val="419790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D8003-4B14-449B-B3B4-26EEEC27BD77}"/>
              </a:ext>
            </a:extLst>
          </p:cNvPr>
          <p:cNvSpPr>
            <a:spLocks noGrp="1"/>
          </p:cNvSpPr>
          <p:nvPr>
            <p:ph type="title"/>
          </p:nvPr>
        </p:nvSpPr>
        <p:spPr/>
        <p:txBody>
          <a:bodyPr/>
          <a:lstStyle/>
          <a:p>
            <a:pPr algn="ctr"/>
            <a:r>
              <a:rPr lang="en-GB" dirty="0" smtClean="0"/>
              <a:t>Initial stage of reform – </a:t>
            </a:r>
            <a:br>
              <a:rPr lang="en-GB" dirty="0" smtClean="0"/>
            </a:br>
            <a:r>
              <a:rPr lang="en-GB" dirty="0" smtClean="0"/>
              <a:t>- TYPICAL CONCERNS/</a:t>
            </a:r>
            <a:r>
              <a:rPr lang="en-GB" dirty="0" err="1" smtClean="0"/>
              <a:t>bOTTLENECKS</a:t>
            </a:r>
            <a:endParaRPr lang="en-GB" dirty="0"/>
          </a:p>
        </p:txBody>
      </p:sp>
      <p:sp>
        <p:nvSpPr>
          <p:cNvPr id="7" name="Text Placeholder 6">
            <a:extLst>
              <a:ext uri="{FF2B5EF4-FFF2-40B4-BE49-F238E27FC236}">
                <a16:creationId xmlns:a16="http://schemas.microsoft.com/office/drawing/2014/main" id="{DA1C9796-190B-4CD6-B446-E1F1C7D87DCD}"/>
              </a:ext>
            </a:extLst>
          </p:cNvPr>
          <p:cNvSpPr>
            <a:spLocks noGrp="1"/>
          </p:cNvSpPr>
          <p:nvPr>
            <p:ph type="body" sz="quarter" idx="10"/>
          </p:nvPr>
        </p:nvSpPr>
        <p:spPr>
          <a:xfrm>
            <a:off x="539552" y="1635646"/>
            <a:ext cx="8413750" cy="3024188"/>
          </a:xfrm>
        </p:spPr>
        <p:txBody>
          <a:bodyPr/>
          <a:lstStyle/>
          <a:p>
            <a:pPr marL="285750" indent="-285750">
              <a:buFont typeface="Arial" pitchFamily="34" charset="0"/>
              <a:buChar char="•"/>
            </a:pPr>
            <a:r>
              <a:rPr lang="it-IT" dirty="0" smtClean="0"/>
              <a:t>Concerns over the potential impact </a:t>
            </a:r>
            <a:r>
              <a:rPr lang="it-IT" dirty="0"/>
              <a:t>on the exisitng </a:t>
            </a:r>
            <a:r>
              <a:rPr lang="it-IT" dirty="0" smtClean="0"/>
              <a:t>education </a:t>
            </a:r>
            <a:r>
              <a:rPr lang="it-IT" dirty="0"/>
              <a:t>and higher </a:t>
            </a:r>
            <a:r>
              <a:rPr lang="it-IT" dirty="0" smtClean="0"/>
              <a:t>education systems - will the education </a:t>
            </a:r>
            <a:r>
              <a:rPr lang="it-IT" dirty="0"/>
              <a:t>and academic </a:t>
            </a:r>
            <a:r>
              <a:rPr lang="it-IT" dirty="0" smtClean="0"/>
              <a:t>traditions be upheld?</a:t>
            </a:r>
          </a:p>
          <a:p>
            <a:pPr marL="285750" indent="-285750">
              <a:buFont typeface="Arial" pitchFamily="34" charset="0"/>
              <a:buChar char="•"/>
            </a:pPr>
            <a:r>
              <a:rPr lang="it-IT" dirty="0" smtClean="0"/>
              <a:t>Impact on the workload of the existing institutions</a:t>
            </a:r>
          </a:p>
          <a:p>
            <a:pPr marL="285750" indent="-285750">
              <a:buFont typeface="Arial" pitchFamily="34" charset="0"/>
              <a:buChar char="•"/>
            </a:pPr>
            <a:r>
              <a:rPr lang="it-IT" dirty="0" smtClean="0"/>
              <a:t>Will new </a:t>
            </a:r>
            <a:r>
              <a:rPr lang="it-IT" dirty="0" err="1" smtClean="0"/>
              <a:t>institutions</a:t>
            </a:r>
            <a:r>
              <a:rPr lang="it-IT" dirty="0" smtClean="0"/>
              <a:t> be needed? </a:t>
            </a:r>
          </a:p>
          <a:p>
            <a:pPr marL="285750" indent="-285750">
              <a:buFont typeface="Arial" pitchFamily="34" charset="0"/>
              <a:buChar char="•"/>
            </a:pPr>
            <a:r>
              <a:rPr lang="it-IT" dirty="0" smtClean="0"/>
              <a:t>Costs (starting costs and sustainable financing)</a:t>
            </a:r>
          </a:p>
          <a:p>
            <a:pPr marL="285750" indent="-285750">
              <a:buFont typeface="Arial" pitchFamily="34" charset="0"/>
              <a:buChar char="•"/>
            </a:pPr>
            <a:r>
              <a:rPr lang="it-IT" dirty="0" smtClean="0"/>
              <a:t>... (more in ETF Toolkit)</a:t>
            </a:r>
          </a:p>
        </p:txBody>
      </p:sp>
      <p:sp>
        <p:nvSpPr>
          <p:cNvPr id="4" name="Slide Number Placeholder 3">
            <a:extLst>
              <a:ext uri="{FF2B5EF4-FFF2-40B4-BE49-F238E27FC236}">
                <a16:creationId xmlns:a16="http://schemas.microsoft.com/office/drawing/2014/main" id="{D63549D7-C5C7-49C6-ABB9-9D3E509FFB0F}"/>
              </a:ext>
            </a:extLst>
          </p:cNvPr>
          <p:cNvSpPr>
            <a:spLocks noGrp="1"/>
          </p:cNvSpPr>
          <p:nvPr>
            <p:ph type="sldNum" sz="quarter" idx="11"/>
          </p:nvPr>
        </p:nvSpPr>
        <p:spPr/>
        <p:txBody>
          <a:bodyPr/>
          <a:lstStyle/>
          <a:p>
            <a:fld id="{BA7DDD0C-F7B3-44FD-8FF2-ED85422D685B}" type="slidenum">
              <a:rPr lang="en-GB" smtClean="0"/>
              <a:pPr/>
              <a:t>9</a:t>
            </a:fld>
            <a:endParaRPr lang="en-GB" dirty="0"/>
          </a:p>
        </p:txBody>
      </p:sp>
    </p:spTree>
    <p:custDataLst>
      <p:tags r:id="rId1"/>
    </p:custDataLst>
    <p:extLst>
      <p:ext uri="{BB962C8B-B14F-4D97-AF65-F5344CB8AC3E}">
        <p14:creationId xmlns:p14="http://schemas.microsoft.com/office/powerpoint/2010/main" val="4244910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Studies on impact of NQF</a:t>
            </a:r>
            <a:r>
              <a:rPr lang="en-GB" cap="none" dirty="0" smtClean="0"/>
              <a:t>s</a:t>
            </a:r>
            <a:endParaRPr lang="en-GB" cap="none" dirty="0"/>
          </a:p>
        </p:txBody>
      </p:sp>
      <p:sp>
        <p:nvSpPr>
          <p:cNvPr id="3"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4911800" y="987574"/>
            <a:ext cx="2520280" cy="576064"/>
          </a:xfrm>
        </p:spPr>
        <p:txBody>
          <a:bodyPr>
            <a:normAutofit/>
          </a:bodyPr>
          <a:lstStyle/>
          <a:p>
            <a:r>
              <a:rPr lang="pt-BR" b="1" u="sng" dirty="0" err="1" smtClean="0"/>
              <a:t>Less</a:t>
            </a:r>
            <a:r>
              <a:rPr lang="pt-BR" b="1" u="sng" dirty="0" smtClean="0"/>
              <a:t> </a:t>
            </a:r>
            <a:r>
              <a:rPr lang="pt-BR" b="1" u="sng" dirty="0" err="1" smtClean="0"/>
              <a:t>impact</a:t>
            </a:r>
            <a:r>
              <a:rPr lang="pt-BR" dirty="0" smtClean="0"/>
              <a:t>: </a:t>
            </a:r>
            <a:endParaRPr lang="pt-BR" dirty="0"/>
          </a:p>
        </p:txBody>
      </p:sp>
      <p:sp>
        <p:nvSpPr>
          <p:cNvPr id="20"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4937021" y="1779662"/>
            <a:ext cx="3992400" cy="3024188"/>
          </a:xfrm>
        </p:spPr>
        <p:txBody>
          <a:bodyPr>
            <a:normAutofit/>
          </a:bodyPr>
          <a:lstStyle/>
          <a:p>
            <a:pPr lvl="1"/>
            <a:r>
              <a:rPr lang="it-IT" dirty="0" smtClean="0"/>
              <a:t>Limited use by </a:t>
            </a:r>
            <a:r>
              <a:rPr lang="it-IT" dirty="0" err="1" smtClean="0"/>
              <a:t>labour</a:t>
            </a:r>
            <a:r>
              <a:rPr lang="it-IT" dirty="0" smtClean="0"/>
              <a:t> market </a:t>
            </a:r>
            <a:r>
              <a:rPr lang="it-IT" dirty="0" err="1" smtClean="0"/>
              <a:t>actors</a:t>
            </a:r>
            <a:endParaRPr lang="it-IT" dirty="0" smtClean="0"/>
          </a:p>
          <a:p>
            <a:pPr lvl="1"/>
            <a:r>
              <a:rPr lang="it-IT" dirty="0" err="1" smtClean="0"/>
              <a:t>Articulation</a:t>
            </a:r>
            <a:r>
              <a:rPr lang="it-IT" dirty="0" smtClean="0"/>
              <a:t> (</a:t>
            </a:r>
            <a:r>
              <a:rPr lang="it-IT" dirty="0" err="1" smtClean="0"/>
              <a:t>bridging</a:t>
            </a:r>
            <a:r>
              <a:rPr lang="it-IT" dirty="0" smtClean="0"/>
              <a:t> </a:t>
            </a:r>
            <a:r>
              <a:rPr lang="it-IT" dirty="0" err="1" smtClean="0"/>
              <a:t>function</a:t>
            </a:r>
            <a:r>
              <a:rPr lang="it-IT" dirty="0" smtClean="0"/>
              <a:t>)</a:t>
            </a:r>
            <a:endParaRPr lang="en-GB" dirty="0" smtClean="0"/>
          </a:p>
          <a:p>
            <a:pPr lvl="1"/>
            <a:r>
              <a:rPr lang="it-IT" dirty="0" err="1" smtClean="0"/>
              <a:t>Institutional</a:t>
            </a:r>
            <a:r>
              <a:rPr lang="it-IT" dirty="0" smtClean="0"/>
              <a:t> </a:t>
            </a:r>
            <a:r>
              <a:rPr lang="it-IT" dirty="0" err="1" smtClean="0"/>
              <a:t>reforms</a:t>
            </a:r>
            <a:endParaRPr lang="it-IT" dirty="0" smtClean="0"/>
          </a:p>
          <a:p>
            <a:pPr lvl="1"/>
            <a:r>
              <a:rPr lang="it-IT" dirty="0" err="1" smtClean="0"/>
              <a:t>Recognition</a:t>
            </a:r>
            <a:r>
              <a:rPr lang="it-IT" dirty="0" smtClean="0"/>
              <a:t> </a:t>
            </a:r>
            <a:r>
              <a:rPr lang="it-IT" dirty="0" err="1" smtClean="0"/>
              <a:t>across</a:t>
            </a:r>
            <a:r>
              <a:rPr lang="it-IT" dirty="0" smtClean="0"/>
              <a:t> </a:t>
            </a:r>
            <a:r>
              <a:rPr lang="it-IT" dirty="0" err="1" smtClean="0"/>
              <a:t>countries</a:t>
            </a:r>
            <a:endParaRPr lang="pt-BR"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10</a:t>
            </a:fld>
            <a:endParaRPr lang="en-GB" dirty="0"/>
          </a:p>
        </p:txBody>
      </p:sp>
      <p:sp>
        <p:nvSpPr>
          <p:cNvPr id="7"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716571" y="996136"/>
            <a:ext cx="3303984" cy="567680"/>
          </a:xfrm>
        </p:spPr>
        <p:txBody>
          <a:bodyPr>
            <a:normAutofit/>
          </a:bodyPr>
          <a:lstStyle/>
          <a:p>
            <a:r>
              <a:rPr lang="pt-BR" b="1" u="sng" dirty="0" err="1" smtClean="0"/>
              <a:t>Early</a:t>
            </a:r>
            <a:r>
              <a:rPr lang="pt-BR" b="1" u="sng" dirty="0" smtClean="0"/>
              <a:t> </a:t>
            </a:r>
            <a:r>
              <a:rPr lang="pt-BR" b="1" u="sng" dirty="0" err="1" smtClean="0"/>
              <a:t>impact</a:t>
            </a:r>
            <a:r>
              <a:rPr lang="pt-BR" u="sng" dirty="0" smtClean="0"/>
              <a:t>:</a:t>
            </a:r>
            <a:endParaRPr lang="pt-BR" u="sng" dirty="0"/>
          </a:p>
        </p:txBody>
      </p:sp>
      <p:sp>
        <p:nvSpPr>
          <p:cNvPr id="8"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581149" y="1640362"/>
            <a:ext cx="3990851" cy="3024188"/>
          </a:xfrm>
        </p:spPr>
        <p:txBody>
          <a:bodyPr>
            <a:normAutofit/>
          </a:bodyPr>
          <a:lstStyle/>
          <a:p>
            <a:pPr lvl="2"/>
            <a:r>
              <a:rPr lang="en-GB" dirty="0" smtClean="0"/>
              <a:t>Improved </a:t>
            </a:r>
            <a:r>
              <a:rPr lang="en-GB" b="1" dirty="0" smtClean="0"/>
              <a:t>transparency</a:t>
            </a:r>
            <a:r>
              <a:rPr lang="en-GB" dirty="0" smtClean="0"/>
              <a:t> of qualifications systems (through learning-outcomes)</a:t>
            </a:r>
          </a:p>
          <a:p>
            <a:pPr lvl="2"/>
            <a:r>
              <a:rPr lang="it-IT" dirty="0" smtClean="0"/>
              <a:t>More </a:t>
            </a:r>
            <a:r>
              <a:rPr lang="it-IT" dirty="0" err="1" smtClean="0"/>
              <a:t>consistent</a:t>
            </a:r>
            <a:r>
              <a:rPr lang="it-IT" dirty="0" smtClean="0"/>
              <a:t> </a:t>
            </a:r>
            <a:r>
              <a:rPr lang="it-IT" dirty="0" err="1" smtClean="0"/>
              <a:t>implementation</a:t>
            </a:r>
            <a:r>
              <a:rPr lang="it-IT" dirty="0" smtClean="0"/>
              <a:t> of </a:t>
            </a:r>
            <a:r>
              <a:rPr lang="it-IT" b="1" dirty="0" err="1" smtClean="0"/>
              <a:t>learning</a:t>
            </a:r>
            <a:r>
              <a:rPr lang="it-IT" b="1" dirty="0" smtClean="0"/>
              <a:t> </a:t>
            </a:r>
            <a:r>
              <a:rPr lang="it-IT" b="1" dirty="0" err="1" smtClean="0"/>
              <a:t>outcomes</a:t>
            </a:r>
            <a:endParaRPr lang="it-IT" b="1" dirty="0" smtClean="0"/>
          </a:p>
          <a:p>
            <a:pPr lvl="2"/>
            <a:r>
              <a:rPr lang="it-IT" dirty="0" err="1" smtClean="0"/>
              <a:t>Linking</a:t>
            </a:r>
            <a:r>
              <a:rPr lang="it-IT" dirty="0" smtClean="0"/>
              <a:t> </a:t>
            </a:r>
            <a:r>
              <a:rPr lang="it-IT" dirty="0" err="1" smtClean="0"/>
              <a:t>NQFs</a:t>
            </a:r>
            <a:r>
              <a:rPr lang="it-IT" dirty="0" smtClean="0"/>
              <a:t> with </a:t>
            </a:r>
            <a:r>
              <a:rPr lang="it-IT" b="1" dirty="0" err="1" smtClean="0"/>
              <a:t>validation</a:t>
            </a:r>
            <a:endParaRPr lang="it-IT" b="1" dirty="0" smtClean="0"/>
          </a:p>
          <a:p>
            <a:pPr lvl="2"/>
            <a:r>
              <a:rPr lang="it-IT" dirty="0" smtClean="0"/>
              <a:t>Greater </a:t>
            </a:r>
            <a:r>
              <a:rPr lang="it-IT" b="1" dirty="0" err="1" smtClean="0"/>
              <a:t>stakeholders</a:t>
            </a:r>
            <a:r>
              <a:rPr lang="it-IT" b="1" dirty="0" smtClean="0"/>
              <a:t> engagement</a:t>
            </a:r>
          </a:p>
          <a:p>
            <a:pPr lvl="2"/>
            <a:r>
              <a:rPr lang="it-IT" dirty="0" smtClean="0"/>
              <a:t>Opening to </a:t>
            </a:r>
            <a:r>
              <a:rPr lang="it-IT" dirty="0" err="1" smtClean="0"/>
              <a:t>qualifications</a:t>
            </a:r>
            <a:r>
              <a:rPr lang="it-IT" dirty="0" smtClean="0"/>
              <a:t> </a:t>
            </a:r>
            <a:r>
              <a:rPr lang="it-IT" dirty="0" err="1" smtClean="0"/>
              <a:t>awarded</a:t>
            </a:r>
            <a:r>
              <a:rPr lang="it-IT" dirty="0" smtClean="0"/>
              <a:t> </a:t>
            </a:r>
            <a:r>
              <a:rPr lang="it-IT" dirty="0" err="1" smtClean="0"/>
              <a:t>outside</a:t>
            </a:r>
            <a:r>
              <a:rPr lang="it-IT" dirty="0" smtClean="0"/>
              <a:t> of </a:t>
            </a:r>
            <a:r>
              <a:rPr lang="it-IT" dirty="0" err="1" smtClean="0"/>
              <a:t>formal</a:t>
            </a:r>
            <a:r>
              <a:rPr lang="it-IT" dirty="0" smtClean="0"/>
              <a:t> </a:t>
            </a:r>
            <a:r>
              <a:rPr lang="it-IT" dirty="0" err="1" smtClean="0"/>
              <a:t>education</a:t>
            </a:r>
            <a:endParaRPr lang="it-IT" dirty="0" smtClean="0"/>
          </a:p>
          <a:p>
            <a:pPr lvl="2"/>
            <a:r>
              <a:rPr lang="it-IT" dirty="0" err="1" smtClean="0"/>
              <a:t>Increased</a:t>
            </a:r>
            <a:r>
              <a:rPr lang="it-IT" dirty="0" smtClean="0"/>
              <a:t> </a:t>
            </a:r>
            <a:r>
              <a:rPr lang="it-IT" dirty="0" err="1" smtClean="0"/>
              <a:t>visibility</a:t>
            </a:r>
            <a:r>
              <a:rPr lang="it-IT" dirty="0" smtClean="0"/>
              <a:t> of </a:t>
            </a:r>
            <a:r>
              <a:rPr lang="it-IT" dirty="0" err="1" smtClean="0"/>
              <a:t>higher</a:t>
            </a:r>
            <a:r>
              <a:rPr lang="it-IT" dirty="0" smtClean="0"/>
              <a:t> </a:t>
            </a:r>
            <a:r>
              <a:rPr lang="it-IT" dirty="0" err="1" smtClean="0"/>
              <a:t>vocational</a:t>
            </a:r>
            <a:r>
              <a:rPr lang="it-IT" dirty="0" smtClean="0"/>
              <a:t> </a:t>
            </a:r>
            <a:r>
              <a:rPr lang="it-IT" dirty="0" err="1" smtClean="0"/>
              <a:t>qualifications</a:t>
            </a:r>
            <a:endParaRPr lang="it-IT" dirty="0" smtClean="0"/>
          </a:p>
          <a:p>
            <a:pPr lvl="2"/>
            <a:endParaRPr lang="pt-BR" dirty="0"/>
          </a:p>
        </p:txBody>
      </p:sp>
    </p:spTree>
    <p:custDataLst>
      <p:tags r:id="rId1"/>
    </p:custDataLst>
    <p:extLst>
      <p:ext uri="{BB962C8B-B14F-4D97-AF65-F5344CB8AC3E}">
        <p14:creationId xmlns:p14="http://schemas.microsoft.com/office/powerpoint/2010/main" val="69314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43AC-EB69-4C38-9263-39EA2913DD47}"/>
              </a:ext>
            </a:extLst>
          </p:cNvPr>
          <p:cNvSpPr>
            <a:spLocks noGrp="1"/>
          </p:cNvSpPr>
          <p:nvPr>
            <p:ph type="title"/>
          </p:nvPr>
        </p:nvSpPr>
        <p:spPr/>
        <p:txBody>
          <a:bodyPr/>
          <a:lstStyle/>
          <a:p>
            <a:r>
              <a:rPr lang="en-GB" dirty="0" smtClean="0"/>
              <a:t>Validation – link to NQF</a:t>
            </a:r>
            <a:r>
              <a:rPr lang="en-GB" cap="none" dirty="0" smtClean="0"/>
              <a:t>s</a:t>
            </a:r>
            <a:endParaRPr lang="en-GB" cap="none" dirty="0"/>
          </a:p>
        </p:txBody>
      </p:sp>
      <p:pic>
        <p:nvPicPr>
          <p:cNvPr id="6" name="Picture Placeholder 5">
            <a:extLst>
              <a:ext uri="{FF2B5EF4-FFF2-40B4-BE49-F238E27FC236}">
                <a16:creationId xmlns:a16="http://schemas.microsoft.com/office/drawing/2014/main" id="{C25CD34C-9384-4BC0-BC78-40A954E93F35}"/>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0360" r="20360"/>
          <a:stretch>
            <a:fillRect/>
          </a:stretch>
        </p:blipFill>
        <p:spPr/>
      </p:pic>
      <p:sp>
        <p:nvSpPr>
          <p:cNvPr id="4" name="Text Placeholder 3">
            <a:extLst>
              <a:ext uri="{FF2B5EF4-FFF2-40B4-BE49-F238E27FC236}">
                <a16:creationId xmlns:a16="http://schemas.microsoft.com/office/drawing/2014/main" id="{D57B6B7D-9BE8-48C7-8D4D-5484206ABD17}"/>
              </a:ext>
            </a:extLst>
          </p:cNvPr>
          <p:cNvSpPr>
            <a:spLocks noGrp="1"/>
          </p:cNvSpPr>
          <p:nvPr>
            <p:ph type="body" sz="quarter" idx="4294967295"/>
          </p:nvPr>
        </p:nvSpPr>
        <p:spPr>
          <a:xfrm>
            <a:off x="365126" y="1204913"/>
            <a:ext cx="3990850" cy="3022600"/>
          </a:xfrm>
        </p:spPr>
        <p:txBody>
          <a:bodyPr>
            <a:normAutofit/>
          </a:bodyPr>
          <a:lstStyle/>
          <a:p>
            <a:pPr marL="285750" indent="-285750">
              <a:buFont typeface="Arial" pitchFamily="34" charset="0"/>
              <a:buChar char="•"/>
            </a:pPr>
            <a:r>
              <a:rPr lang="en-GB" dirty="0" smtClean="0"/>
              <a:t>endorsement </a:t>
            </a:r>
            <a:r>
              <a:rPr lang="en-GB" dirty="0"/>
              <a:t>of NQFs policies and </a:t>
            </a:r>
            <a:r>
              <a:rPr lang="en-GB" dirty="0" smtClean="0"/>
              <a:t>laws  = the </a:t>
            </a:r>
            <a:r>
              <a:rPr lang="en-GB" dirty="0"/>
              <a:t>adoption of </a:t>
            </a:r>
            <a:r>
              <a:rPr lang="en-GB" dirty="0" smtClean="0"/>
              <a:t>principle </a:t>
            </a:r>
            <a:r>
              <a:rPr lang="en-GB" dirty="0"/>
              <a:t>of recognition and </a:t>
            </a:r>
            <a:r>
              <a:rPr lang="en-GB" dirty="0" smtClean="0"/>
              <a:t>validation (VNFIL)</a:t>
            </a:r>
          </a:p>
          <a:p>
            <a:pPr marL="285750" indent="-285750">
              <a:buFont typeface="Arial" pitchFamily="34" charset="0"/>
              <a:buChar char="•"/>
            </a:pPr>
            <a:r>
              <a:rPr lang="en-GB" b="1" dirty="0" smtClean="0"/>
              <a:t>requirement</a:t>
            </a:r>
            <a:r>
              <a:rPr lang="en-GB" dirty="0" smtClean="0"/>
              <a:t> </a:t>
            </a:r>
            <a:r>
              <a:rPr lang="en-GB" dirty="0"/>
              <a:t>that the new qualifications included in the national registers </a:t>
            </a:r>
            <a:r>
              <a:rPr lang="en-GB" dirty="0" smtClean="0"/>
              <a:t>offer awarding through </a:t>
            </a:r>
            <a:r>
              <a:rPr lang="en-GB" dirty="0"/>
              <a:t>validation</a:t>
            </a:r>
            <a:r>
              <a:rPr lang="en-GB" dirty="0" smtClean="0"/>
              <a:t>.</a:t>
            </a:r>
          </a:p>
          <a:p>
            <a:pPr marL="285750" indent="-285750">
              <a:buFont typeface="Arial" pitchFamily="34" charset="0"/>
              <a:buChar char="•"/>
            </a:pPr>
            <a:r>
              <a:rPr lang="en-GB" dirty="0"/>
              <a:t>p</a:t>
            </a:r>
            <a:r>
              <a:rPr lang="en-GB" dirty="0" smtClean="0"/>
              <a:t>ossible when qualifications are described in </a:t>
            </a:r>
            <a:r>
              <a:rPr lang="en-GB" b="1" dirty="0" smtClean="0"/>
              <a:t>learning</a:t>
            </a:r>
            <a:r>
              <a:rPr lang="en-GB" dirty="0" smtClean="0"/>
              <a:t> </a:t>
            </a:r>
            <a:r>
              <a:rPr lang="en-GB" b="1" dirty="0" smtClean="0"/>
              <a:t>outcomes</a:t>
            </a:r>
            <a:endParaRPr lang="pt-BR" b="1" dirty="0"/>
          </a:p>
        </p:txBody>
      </p:sp>
      <p:sp>
        <p:nvSpPr>
          <p:cNvPr id="5" name="Slide Number Placeholder 4">
            <a:extLst>
              <a:ext uri="{FF2B5EF4-FFF2-40B4-BE49-F238E27FC236}">
                <a16:creationId xmlns:a16="http://schemas.microsoft.com/office/drawing/2014/main" id="{C5FAF506-EEBF-43B0-B9DE-03FE29798916}"/>
              </a:ext>
            </a:extLst>
          </p:cNvPr>
          <p:cNvSpPr>
            <a:spLocks noGrp="1"/>
          </p:cNvSpPr>
          <p:nvPr>
            <p:ph type="sldNum" sz="quarter" idx="14"/>
          </p:nvPr>
        </p:nvSpPr>
        <p:spPr/>
        <p:txBody>
          <a:bodyPr/>
          <a:lstStyle/>
          <a:p>
            <a:fld id="{BA7DDD0C-F7B3-44FD-8FF2-ED85422D685B}" type="slidenum">
              <a:rPr lang="en-GB" smtClean="0"/>
              <a:pPr/>
              <a:t>11</a:t>
            </a:fld>
            <a:endParaRPr lang="en-GB" dirty="0"/>
          </a:p>
        </p:txBody>
      </p:sp>
    </p:spTree>
    <p:custDataLst>
      <p:tags r:id="rId1"/>
    </p:custDataLst>
    <p:extLst>
      <p:ext uri="{BB962C8B-B14F-4D97-AF65-F5344CB8AC3E}">
        <p14:creationId xmlns:p14="http://schemas.microsoft.com/office/powerpoint/2010/main" val="415924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cSectionTitle[15]">
            <a:extLst>
              <a:ext uri="{FF2B5EF4-FFF2-40B4-BE49-F238E27FC236}">
                <a16:creationId xmlns:a16="http://schemas.microsoft.com/office/drawing/2014/main" id="{B4FFB1CB-B339-487B-897A-DF1EE8377EAB}"/>
              </a:ext>
            </a:extLst>
          </p:cNvPr>
          <p:cNvSpPr>
            <a:spLocks noGrp="1"/>
          </p:cNvSpPr>
          <p:nvPr>
            <p:ph type="body" sz="quarter" idx="10"/>
          </p:nvPr>
        </p:nvSpPr>
        <p:spPr>
          <a:xfrm>
            <a:off x="467544" y="1491630"/>
            <a:ext cx="4032448" cy="2393950"/>
          </a:xfrm>
        </p:spPr>
        <p:txBody>
          <a:bodyPr>
            <a:normAutofit lnSpcReduction="10000"/>
          </a:bodyPr>
          <a:lstStyle/>
          <a:p>
            <a:r>
              <a:rPr lang="en-GB" dirty="0" smtClean="0"/>
              <a:t>Validation context:</a:t>
            </a:r>
          </a:p>
          <a:p>
            <a:endParaRPr lang="en-GB" dirty="0" smtClean="0"/>
          </a:p>
          <a:p>
            <a:pPr marL="342900" indent="-342900">
              <a:buFont typeface="Arial" pitchFamily="34" charset="0"/>
              <a:buChar char="•"/>
            </a:pPr>
            <a:r>
              <a:rPr lang="en-US" dirty="0"/>
              <a:t>i</a:t>
            </a:r>
            <a:r>
              <a:rPr lang="en-US" dirty="0" smtClean="0"/>
              <a:t>n education &amp; training</a:t>
            </a:r>
          </a:p>
          <a:p>
            <a:pPr marL="342900" indent="-342900">
              <a:buFont typeface="Arial" pitchFamily="34" charset="0"/>
              <a:buChar char="•"/>
            </a:pPr>
            <a:r>
              <a:rPr lang="en-US" dirty="0"/>
              <a:t>i</a:t>
            </a:r>
            <a:r>
              <a:rPr lang="en-US" dirty="0" smtClean="0"/>
              <a:t>n enterprises</a:t>
            </a:r>
          </a:p>
          <a:p>
            <a:pPr marL="342900" indent="-342900">
              <a:buFont typeface="Arial" pitchFamily="34" charset="0"/>
              <a:buChar char="•"/>
            </a:pPr>
            <a:r>
              <a:rPr lang="en-US" dirty="0" smtClean="0"/>
              <a:t>in </a:t>
            </a:r>
            <a:r>
              <a:rPr lang="en-US" dirty="0" err="1" smtClean="0"/>
              <a:t>labour</a:t>
            </a:r>
            <a:r>
              <a:rPr lang="en-US" dirty="0" smtClean="0"/>
              <a:t> market (skills audit)</a:t>
            </a:r>
          </a:p>
          <a:p>
            <a:pPr marL="342900" indent="-342900">
              <a:buFont typeface="Arial" pitchFamily="34" charset="0"/>
              <a:buChar char="•"/>
            </a:pPr>
            <a:r>
              <a:rPr lang="en-US" dirty="0" smtClean="0"/>
              <a:t>in voluntary sector</a:t>
            </a:r>
          </a:p>
          <a:p>
            <a:pPr marL="342900" indent="-342900">
              <a:buFont typeface="Arial" pitchFamily="34" charset="0"/>
              <a:buChar char="•"/>
            </a:pPr>
            <a:endParaRPr lang="en-GB" dirty="0" smtClean="0"/>
          </a:p>
        </p:txBody>
      </p:sp>
      <p:pic>
        <p:nvPicPr>
          <p:cNvPr id="5" name="imgDivider">
            <a:extLst>
              <a:ext uri="{FF2B5EF4-FFF2-40B4-BE49-F238E27FC236}">
                <a16:creationId xmlns:a16="http://schemas.microsoft.com/office/drawing/2014/main" id="{82EDD07A-0F17-404B-A4F7-32C63FA18C21}"/>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0949" r="20949"/>
          <a:stretch>
            <a:fillRect/>
          </a:stretch>
        </p:blipFill>
        <p:spPr/>
      </p:pic>
    </p:spTree>
    <p:custDataLst>
      <p:tags r:id="rId1"/>
    </p:custDataLst>
    <p:extLst>
      <p:ext uri="{BB962C8B-B14F-4D97-AF65-F5344CB8AC3E}">
        <p14:creationId xmlns:p14="http://schemas.microsoft.com/office/powerpoint/2010/main" val="10338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VALIDATION (VNFIL)   - European perspective</a:t>
            </a:r>
            <a:endParaRPr lang="en-GB" cap="none"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13</a:t>
            </a:fld>
            <a:endParaRPr lang="en-GB" dirty="0"/>
          </a:p>
        </p:txBody>
      </p:sp>
      <p:sp>
        <p:nvSpPr>
          <p:cNvPr id="7"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467544" y="1203598"/>
            <a:ext cx="7488832" cy="2295694"/>
          </a:xfrm>
        </p:spPr>
        <p:txBody>
          <a:bodyPr>
            <a:normAutofit fontScale="85000" lnSpcReduction="10000"/>
          </a:bodyPr>
          <a:lstStyle/>
          <a:p>
            <a:r>
              <a:rPr lang="en-US" sz="2000" dirty="0" smtClean="0"/>
              <a:t>The </a:t>
            </a:r>
            <a:r>
              <a:rPr lang="en-US" sz="2000" dirty="0"/>
              <a:t>2012 </a:t>
            </a:r>
            <a:r>
              <a:rPr lang="en-US" sz="2000" b="1" u="sng" dirty="0">
                <a:hlinkClick r:id="rId4"/>
              </a:rPr>
              <a:t>Council Recommendation</a:t>
            </a:r>
            <a:r>
              <a:rPr lang="en-US" sz="2000" dirty="0"/>
              <a:t> on validation encourages Member States to put in place national arrangements for validation by 2018. </a:t>
            </a:r>
            <a:endParaRPr lang="en-US" sz="2000" dirty="0" smtClean="0"/>
          </a:p>
          <a:p>
            <a:endParaRPr lang="en-US" sz="2000" dirty="0" smtClean="0"/>
          </a:p>
          <a:p>
            <a:r>
              <a:rPr lang="en-US" sz="2000" dirty="0" smtClean="0"/>
              <a:t>These </a:t>
            </a:r>
            <a:r>
              <a:rPr lang="en-US" sz="2000" dirty="0"/>
              <a:t>arrangements will enable individuals to increase the visibility and value of their knowledge, skills and competences acquired outside formal education and training: at work, at home or in voluntary activities.</a:t>
            </a:r>
            <a:endParaRPr lang="pt-BR" sz="2000" dirty="0" smtClean="0"/>
          </a:p>
          <a:p>
            <a:r>
              <a:rPr lang="en-GB" u="sng" dirty="0">
                <a:hlinkClick r:id="rId4"/>
              </a:rPr>
              <a:t>http://eur-lex.europa.eu/LexUriServ/LexUriServ.do?uri=OJ:C:2012:398:0001:0005:EN:PDF</a:t>
            </a:r>
            <a:endParaRPr lang="pt-BR" dirty="0"/>
          </a:p>
          <a:p>
            <a:endParaRPr lang="pt-BR" dirty="0"/>
          </a:p>
        </p:txBody>
      </p:sp>
    </p:spTree>
    <p:custDataLst>
      <p:tags r:id="rId1"/>
    </p:custDataLst>
    <p:extLst>
      <p:ext uri="{BB962C8B-B14F-4D97-AF65-F5344CB8AC3E}">
        <p14:creationId xmlns:p14="http://schemas.microsoft.com/office/powerpoint/2010/main" val="8943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a:xfrm>
            <a:off x="827584" y="555526"/>
            <a:ext cx="8413750" cy="552457"/>
          </a:xfrm>
        </p:spPr>
        <p:txBody>
          <a:bodyPr/>
          <a:lstStyle/>
          <a:p>
            <a:r>
              <a:rPr lang="en-GB" dirty="0" smtClean="0"/>
              <a:t>Validation of informal and non-formal learning </a:t>
            </a:r>
            <a:br>
              <a:rPr lang="en-GB" dirty="0" smtClean="0"/>
            </a:br>
            <a:r>
              <a:rPr lang="en-GB" dirty="0" smtClean="0"/>
              <a:t>(VNFIL)</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14</a:t>
            </a:fld>
            <a:endParaRPr lang="en-GB" dirty="0"/>
          </a:p>
        </p:txBody>
      </p:sp>
      <p:sp>
        <p:nvSpPr>
          <p:cNvPr id="3" name="Rectangle 2"/>
          <p:cNvSpPr/>
          <p:nvPr/>
        </p:nvSpPr>
        <p:spPr>
          <a:xfrm>
            <a:off x="730250" y="1707654"/>
            <a:ext cx="5760640" cy="1631216"/>
          </a:xfrm>
          <a:prstGeom prst="rect">
            <a:avLst/>
          </a:prstGeom>
        </p:spPr>
        <p:txBody>
          <a:bodyPr wrap="square">
            <a:spAutoFit/>
          </a:bodyPr>
          <a:lstStyle/>
          <a:p>
            <a:pPr>
              <a:spcAft>
                <a:spcPts val="0"/>
              </a:spcAft>
            </a:pPr>
            <a:r>
              <a:rPr lang="en-GB" dirty="0" smtClean="0">
                <a:solidFill>
                  <a:srgbClr val="000000"/>
                </a:solidFill>
                <a:latin typeface="Calibri" panose="020F0502020204030204" pitchFamily="34" charset="0"/>
                <a:ea typeface="Calibri" panose="020F0502020204030204" pitchFamily="34" charset="0"/>
                <a:cs typeface="Arial" panose="020B0604020202020204" pitchFamily="34" charset="0"/>
              </a:rPr>
              <a:t>‘</a:t>
            </a:r>
            <a:r>
              <a:rPr lang="en-GB" i="1" dirty="0" smtClean="0">
                <a:solidFill>
                  <a:srgbClr val="000000"/>
                </a:solidFill>
                <a:latin typeface="Calibri" panose="020F0502020204030204" pitchFamily="34" charset="0"/>
                <a:ea typeface="Calibri" panose="020F0502020204030204" pitchFamily="34" charset="0"/>
                <a:cs typeface="Arial" panose="020B0604020202020204" pitchFamily="34" charset="0"/>
              </a:rPr>
              <a:t>A </a:t>
            </a:r>
            <a:r>
              <a:rPr lang="en-GB" i="1" dirty="0">
                <a:solidFill>
                  <a:srgbClr val="000000"/>
                </a:solidFill>
                <a:latin typeface="Calibri" panose="020F0502020204030204" pitchFamily="34" charset="0"/>
                <a:ea typeface="Calibri" panose="020F0502020204030204" pitchFamily="34" charset="0"/>
                <a:cs typeface="Arial" panose="020B0604020202020204" pitchFamily="34" charset="0"/>
              </a:rPr>
              <a:t>process of confirmation by an authorised body that an individual has acquired learning outcomes measured against a relevant standard</a:t>
            </a:r>
            <a:r>
              <a:rPr lang="en-GB" i="1" dirty="0" smtClean="0">
                <a:solidFill>
                  <a:srgbClr val="000000"/>
                </a:solidFill>
                <a:latin typeface="Calibri" panose="020F0502020204030204" pitchFamily="34" charset="0"/>
                <a:ea typeface="Calibri" panose="020F0502020204030204" pitchFamily="34" charset="0"/>
                <a:cs typeface="Arial" panose="020B0604020202020204" pitchFamily="34" charset="0"/>
              </a:rPr>
              <a:t>’ </a:t>
            </a:r>
            <a:endParaRPr lang="en-GB" sz="1400" i="1"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a:spcAft>
                <a:spcPts val="0"/>
              </a:spcAft>
            </a:pPr>
            <a:r>
              <a:rPr lang="en-GB" sz="1400" i="1" dirty="0">
                <a:solidFill>
                  <a:srgbClr val="000000"/>
                </a:solidFill>
                <a:latin typeface="Calibri" panose="020F0502020204030204" pitchFamily="34" charset="0"/>
                <a:ea typeface="Calibri" panose="020F0502020204030204" pitchFamily="34" charset="0"/>
                <a:cs typeface="Arial" panose="020B0604020202020204" pitchFamily="34" charset="0"/>
              </a:rPr>
              <a:t>(</a:t>
            </a:r>
            <a:r>
              <a:rPr lang="en-GB" sz="1400" i="1" dirty="0" smtClean="0">
                <a:solidFill>
                  <a:srgbClr val="000000"/>
                </a:solidFill>
                <a:latin typeface="Calibri" panose="020F0502020204030204" pitchFamily="34" charset="0"/>
                <a:ea typeface="Calibri" panose="020F0502020204030204" pitchFamily="34" charset="0"/>
                <a:cs typeface="Arial" panose="020B0604020202020204" pitchFamily="34" charset="0"/>
              </a:rPr>
              <a:t>2012 Recommendation)</a:t>
            </a:r>
          </a:p>
          <a:p>
            <a:pPr>
              <a:spcAft>
                <a:spcPts val="0"/>
              </a:spcAft>
            </a:pPr>
            <a:endParaRPr lang="en-GB" sz="1400" i="1"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a:spcAft>
                <a:spcPts val="0"/>
              </a:spcAft>
            </a:pPr>
            <a:endParaRPr lang="en-GB" dirty="0">
              <a:solidFill>
                <a:srgbClr val="000000"/>
              </a:solidFill>
              <a:latin typeface="Calibri" panose="020F0502020204030204" pitchFamily="34" charset="0"/>
              <a:ea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16594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a:xfrm>
            <a:off x="827584" y="555526"/>
            <a:ext cx="7779244" cy="552457"/>
          </a:xfrm>
        </p:spPr>
        <p:txBody>
          <a:bodyPr/>
          <a:lstStyle/>
          <a:p>
            <a:r>
              <a:rPr lang="en-GB" dirty="0" smtClean="0"/>
              <a:t>Validation stages</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15</a:t>
            </a:fld>
            <a:endParaRPr lang="en-GB" dirty="0"/>
          </a:p>
        </p:txBody>
      </p:sp>
      <p:sp>
        <p:nvSpPr>
          <p:cNvPr id="4" name="Rectangle 3"/>
          <p:cNvSpPr/>
          <p:nvPr/>
        </p:nvSpPr>
        <p:spPr>
          <a:xfrm>
            <a:off x="827584" y="1491630"/>
            <a:ext cx="6840760" cy="2462213"/>
          </a:xfrm>
          <a:prstGeom prst="rect">
            <a:avLst/>
          </a:prstGeom>
        </p:spPr>
        <p:txBody>
          <a:bodyPr wrap="square">
            <a:spAutoFit/>
          </a:bodyPr>
          <a:lstStyle/>
          <a:p>
            <a:pPr>
              <a:spcAft>
                <a:spcPts val="0"/>
              </a:spcAft>
            </a:pPr>
            <a:r>
              <a:rPr lang="en-GB" sz="1100" b="1" dirty="0">
                <a:solidFill>
                  <a:srgbClr val="000000"/>
                </a:solidFill>
                <a:latin typeface="Calibri" panose="020F0502020204030204" pitchFamily="34" charset="0"/>
                <a:ea typeface="Calibri" panose="020F0502020204030204" pitchFamily="34" charset="0"/>
                <a:cs typeface="Arial" panose="020B0604020202020204" pitchFamily="34" charset="0"/>
              </a:rPr>
              <a:t>Identification</a:t>
            </a:r>
            <a:r>
              <a:rPr lang="en-GB" sz="1100" dirty="0">
                <a:solidFill>
                  <a:srgbClr val="000000"/>
                </a:solidFill>
                <a:latin typeface="Calibri" panose="020F0502020204030204" pitchFamily="34" charset="0"/>
                <a:ea typeface="Calibri" panose="020F0502020204030204" pitchFamily="34" charset="0"/>
                <a:cs typeface="Arial" panose="020B0604020202020204" pitchFamily="34" charset="0"/>
              </a:rPr>
              <a:t> - Validation starts with the identification of knowledge, skills and competence acquired, through dialogue with the candidate. In the identification phase, it becomes clear what the reference standard is of the validation process</a:t>
            </a:r>
            <a:r>
              <a:rPr lang="en-GB" sz="1100" dirty="0" smtClean="0">
                <a:solidFill>
                  <a:srgbClr val="000000"/>
                </a:solidFill>
                <a:latin typeface="Calibri" panose="020F0502020204030204" pitchFamily="34" charset="0"/>
                <a:ea typeface="Calibri" panose="020F0502020204030204" pitchFamily="34" charset="0"/>
                <a:cs typeface="Arial" panose="020B0604020202020204" pitchFamily="34" charset="0"/>
              </a:rPr>
              <a:t>.</a:t>
            </a:r>
          </a:p>
          <a:p>
            <a:pPr>
              <a:spcAft>
                <a:spcPts val="0"/>
              </a:spcAft>
            </a:pPr>
            <a:endParaRPr lang="en-GB" sz="1100" dirty="0">
              <a:latin typeface="Times New Roman" panose="02020603050405020304" pitchFamily="18" charset="0"/>
              <a:ea typeface="Calibri" panose="020F0502020204030204" pitchFamily="34" charset="0"/>
            </a:endParaRPr>
          </a:p>
          <a:p>
            <a:pPr>
              <a:spcAft>
                <a:spcPts val="0"/>
              </a:spcAft>
            </a:pPr>
            <a:r>
              <a:rPr lang="en-GB" sz="1100" b="1" dirty="0">
                <a:solidFill>
                  <a:srgbClr val="000000"/>
                </a:solidFill>
                <a:latin typeface="Calibri" panose="020F0502020204030204" pitchFamily="34" charset="0"/>
                <a:ea typeface="Calibri" panose="020F0502020204030204" pitchFamily="34" charset="0"/>
                <a:cs typeface="Arial" panose="020B0604020202020204" pitchFamily="34" charset="0"/>
              </a:rPr>
              <a:t>Documentation</a:t>
            </a:r>
            <a:r>
              <a:rPr lang="en-GB" sz="1100" dirty="0">
                <a:solidFill>
                  <a:srgbClr val="000000"/>
                </a:solidFill>
                <a:latin typeface="Calibri" panose="020F0502020204030204" pitchFamily="34" charset="0"/>
                <a:ea typeface="Calibri" panose="020F0502020204030204" pitchFamily="34" charset="0"/>
                <a:cs typeface="Arial" panose="020B0604020202020204" pitchFamily="34" charset="0"/>
              </a:rPr>
              <a:t> – In the documentation phase, the candidate makes the identified knowledge, skills and competences visible. The candidate provides evidence of the acquired learning outcomes based on the reference standard. </a:t>
            </a:r>
            <a:endParaRPr lang="en-GB" sz="1100" dirty="0" smtClean="0">
              <a:solidFill>
                <a:srgbClr val="000000"/>
              </a:solidFill>
              <a:latin typeface="Calibri" panose="020F0502020204030204" pitchFamily="34" charset="0"/>
              <a:ea typeface="Calibri" panose="020F0502020204030204" pitchFamily="34" charset="0"/>
              <a:cs typeface="Arial" panose="020B0604020202020204" pitchFamily="34" charset="0"/>
            </a:endParaRPr>
          </a:p>
          <a:p>
            <a:pPr>
              <a:spcAft>
                <a:spcPts val="0"/>
              </a:spcAft>
            </a:pPr>
            <a:endParaRPr lang="en-GB" sz="1100" dirty="0">
              <a:latin typeface="Times New Roman" panose="02020603050405020304" pitchFamily="18" charset="0"/>
              <a:ea typeface="Calibri" panose="020F0502020204030204" pitchFamily="34" charset="0"/>
            </a:endParaRPr>
          </a:p>
          <a:p>
            <a:pPr>
              <a:spcAft>
                <a:spcPts val="0"/>
              </a:spcAft>
            </a:pPr>
            <a:r>
              <a:rPr lang="en-GB" sz="1100" b="1" dirty="0">
                <a:solidFill>
                  <a:srgbClr val="000000"/>
                </a:solidFill>
                <a:latin typeface="Calibri" panose="020F0502020204030204" pitchFamily="34" charset="0"/>
                <a:ea typeface="Calibri" panose="020F0502020204030204" pitchFamily="34" charset="0"/>
                <a:cs typeface="Arial" panose="020B0604020202020204" pitchFamily="34" charset="0"/>
              </a:rPr>
              <a:t>Assessment</a:t>
            </a:r>
            <a:r>
              <a:rPr lang="en-GB" sz="1100" dirty="0">
                <a:solidFill>
                  <a:srgbClr val="000000"/>
                </a:solidFill>
                <a:latin typeface="Calibri" panose="020F0502020204030204" pitchFamily="34" charset="0"/>
                <a:ea typeface="Calibri" panose="020F0502020204030204" pitchFamily="34" charset="0"/>
                <a:cs typeface="Arial" panose="020B0604020202020204" pitchFamily="34" charset="0"/>
              </a:rPr>
              <a:t> –</a:t>
            </a:r>
            <a:r>
              <a:rPr lang="en-GB" sz="1100" dirty="0">
                <a:solidFill>
                  <a:srgbClr val="000000"/>
                </a:solidFill>
                <a:latin typeface="Calibri" panose="020F0502020204030204" pitchFamily="34" charset="0"/>
                <a:ea typeface="Times New Roman" panose="02020603050405020304" pitchFamily="18" charset="0"/>
                <a:cs typeface="Arial" panose="020B0604020202020204" pitchFamily="34" charset="0"/>
              </a:rPr>
              <a:t> An authorised body assesses the evidence that the candidate has provided in the documentation phase and compares it with the reference standard. Assessment can take many different forms</a:t>
            </a:r>
            <a:r>
              <a:rPr lang="en-GB" sz="1100" dirty="0" smtClean="0">
                <a:solidFill>
                  <a:srgbClr val="000000"/>
                </a:solidFill>
                <a:latin typeface="Calibri" panose="020F0502020204030204" pitchFamily="34" charset="0"/>
                <a:ea typeface="Times New Roman" panose="02020603050405020304" pitchFamily="18" charset="0"/>
                <a:cs typeface="Arial" panose="020B0604020202020204" pitchFamily="34" charset="0"/>
              </a:rPr>
              <a:t>.</a:t>
            </a:r>
          </a:p>
          <a:p>
            <a:pPr>
              <a:spcAft>
                <a:spcPts val="0"/>
              </a:spcAft>
            </a:pPr>
            <a:endParaRPr lang="en-GB" sz="1100" dirty="0">
              <a:latin typeface="Times New Roman" panose="02020603050405020304" pitchFamily="18" charset="0"/>
              <a:ea typeface="Calibri" panose="020F0502020204030204" pitchFamily="34" charset="0"/>
            </a:endParaRPr>
          </a:p>
          <a:p>
            <a:pPr>
              <a:spcAft>
                <a:spcPts val="0"/>
              </a:spcAft>
            </a:pPr>
            <a:r>
              <a:rPr lang="en-GB" sz="1100" b="1" dirty="0">
                <a:solidFill>
                  <a:srgbClr val="000000"/>
                </a:solidFill>
                <a:latin typeface="Calibri" panose="020F0502020204030204" pitchFamily="34" charset="0"/>
                <a:ea typeface="Calibri" panose="020F0502020204030204" pitchFamily="34" charset="0"/>
                <a:cs typeface="Arial" panose="020B0604020202020204" pitchFamily="34" charset="0"/>
              </a:rPr>
              <a:t>Certification</a:t>
            </a:r>
            <a:r>
              <a:rPr lang="en-GB" sz="1100" dirty="0">
                <a:solidFill>
                  <a:srgbClr val="000000"/>
                </a:solidFill>
                <a:latin typeface="Calibri" panose="020F0502020204030204" pitchFamily="34" charset="0"/>
                <a:ea typeface="Calibri" panose="020F0502020204030204" pitchFamily="34" charset="0"/>
                <a:cs typeface="Arial" panose="020B0604020202020204" pitchFamily="34" charset="0"/>
              </a:rPr>
              <a:t> – An authorised body certifies the results of the assessment. The certification includes a statement of achieved learning outcomes against the reference standard.  This may lead to a partial or full qualification or an advice for further training to acquire a partial or full qualification. </a:t>
            </a:r>
            <a:endParaRPr lang="en-GB" sz="1100" dirty="0">
              <a:latin typeface="Times New Roman" panose="02020603050405020304" pitchFamily="18" charset="0"/>
              <a:ea typeface="Calibri" panose="020F0502020204030204" pitchFamily="34" charset="0"/>
            </a:endParaRPr>
          </a:p>
        </p:txBody>
      </p:sp>
    </p:spTree>
    <p:custDataLst>
      <p:tags r:id="rId1"/>
    </p:custDataLst>
    <p:extLst>
      <p:ext uri="{BB962C8B-B14F-4D97-AF65-F5344CB8AC3E}">
        <p14:creationId xmlns:p14="http://schemas.microsoft.com/office/powerpoint/2010/main" val="224574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a:xfrm>
            <a:off x="730250" y="339502"/>
            <a:ext cx="8413750" cy="552457"/>
          </a:xfrm>
        </p:spPr>
        <p:txBody>
          <a:bodyPr/>
          <a:lstStyle/>
          <a:p>
            <a:r>
              <a:rPr lang="en-GB" dirty="0" smtClean="0"/>
              <a:t>Validation process</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16</a:t>
            </a:fld>
            <a:endParaRPr lang="en-GB" dirty="0"/>
          </a:p>
        </p:txBody>
      </p:sp>
      <p:pic>
        <p:nvPicPr>
          <p:cNvPr id="2069" name="Picture 2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627534"/>
            <a:ext cx="8379820"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669822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a:xfrm>
            <a:off x="611560" y="555526"/>
            <a:ext cx="8413750" cy="552457"/>
          </a:xfrm>
        </p:spPr>
        <p:txBody>
          <a:bodyPr/>
          <a:lstStyle/>
          <a:p>
            <a:r>
              <a:rPr lang="en-GB" dirty="0" smtClean="0"/>
              <a:t>Assessment methods</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17</a:t>
            </a:fld>
            <a:endParaRPr lang="en-GB" dirty="0"/>
          </a:p>
        </p:txBody>
      </p:sp>
      <p:sp>
        <p:nvSpPr>
          <p:cNvPr id="3" name="Rectangle 2"/>
          <p:cNvSpPr/>
          <p:nvPr/>
        </p:nvSpPr>
        <p:spPr>
          <a:xfrm>
            <a:off x="553800" y="2653137"/>
            <a:ext cx="3980577" cy="369332"/>
          </a:xfrm>
          <a:prstGeom prst="rect">
            <a:avLst/>
          </a:prstGeom>
        </p:spPr>
        <p:txBody>
          <a:bodyPr wrap="none">
            <a:spAutoFit/>
          </a:bodyPr>
          <a:lstStyle/>
          <a:p>
            <a:r>
              <a:rPr lang="en-US" dirty="0">
                <a:hlinkClick r:id="rId4"/>
              </a:rPr>
              <a:t>http://walidacja.ibe.edu.pl/metody/en/</a:t>
            </a:r>
            <a:endParaRPr lang="en-US" dirty="0"/>
          </a:p>
        </p:txBody>
      </p:sp>
      <p:sp>
        <p:nvSpPr>
          <p:cNvPr id="6"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611560" y="3291830"/>
            <a:ext cx="6511006" cy="720080"/>
          </a:xfrm>
        </p:spPr>
        <p:txBody>
          <a:bodyPr>
            <a:normAutofit/>
          </a:bodyPr>
          <a:lstStyle/>
          <a:p>
            <a:r>
              <a:rPr lang="en-US" sz="2400" dirty="0" smtClean="0"/>
              <a:t>User friendly catalogue of validation methods</a:t>
            </a:r>
            <a:endParaRPr lang="en-US" sz="2400" dirty="0"/>
          </a:p>
        </p:txBody>
      </p:sp>
      <p:sp>
        <p:nvSpPr>
          <p:cNvPr id="7"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562681" y="1347614"/>
            <a:ext cx="6511006" cy="1152128"/>
          </a:xfrm>
        </p:spPr>
        <p:txBody>
          <a:bodyPr>
            <a:normAutofit/>
          </a:bodyPr>
          <a:lstStyle/>
          <a:p>
            <a:r>
              <a:rPr lang="en-US" sz="2400" dirty="0" smtClean="0"/>
              <a:t>Assessing learning acquired outside of traditional education and training systems often requires alternative methods</a:t>
            </a:r>
            <a:endParaRPr lang="en-US" sz="2400" dirty="0"/>
          </a:p>
        </p:txBody>
      </p:sp>
    </p:spTree>
    <p:custDataLst>
      <p:tags r:id="rId1"/>
    </p:custDataLst>
    <p:extLst>
      <p:ext uri="{BB962C8B-B14F-4D97-AF65-F5344CB8AC3E}">
        <p14:creationId xmlns:p14="http://schemas.microsoft.com/office/powerpoint/2010/main" val="48359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Validation – CONDITIONS FOR IMPLEMENTATION</a:t>
            </a:r>
            <a:endParaRPr lang="en-GB" dirty="0"/>
          </a:p>
        </p:txBody>
      </p:sp>
      <p:sp>
        <p:nvSpPr>
          <p:cNvPr id="3"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365250" y="1203325"/>
            <a:ext cx="6871046" cy="3024188"/>
          </a:xfrm>
        </p:spPr>
        <p:txBody>
          <a:bodyPr>
            <a:normAutofit/>
          </a:bodyPr>
          <a:lstStyle/>
          <a:p>
            <a:pPr marL="285750" indent="-285750">
              <a:buFont typeface="Wingdings" pitchFamily="2" charset="2"/>
              <a:buChar char="v"/>
            </a:pPr>
            <a:r>
              <a:rPr lang="en-US" dirty="0" smtClean="0"/>
              <a:t>Information</a:t>
            </a:r>
            <a:r>
              <a:rPr lang="en-US" dirty="0"/>
              <a:t>, Guidance and counselling</a:t>
            </a:r>
          </a:p>
          <a:p>
            <a:pPr marL="285750" indent="-285750">
              <a:buFont typeface="Wingdings" pitchFamily="2" charset="2"/>
              <a:buChar char="v"/>
            </a:pPr>
            <a:r>
              <a:rPr lang="en-US" dirty="0" smtClean="0"/>
              <a:t>Coordination </a:t>
            </a:r>
            <a:r>
              <a:rPr lang="en-US" dirty="0"/>
              <a:t>of stakeholders</a:t>
            </a:r>
          </a:p>
          <a:p>
            <a:pPr marL="285750" indent="-285750">
              <a:buFont typeface="Wingdings" pitchFamily="2" charset="2"/>
              <a:buChar char="v"/>
            </a:pPr>
            <a:r>
              <a:rPr lang="en-US" dirty="0" smtClean="0"/>
              <a:t>Links </a:t>
            </a:r>
            <a:r>
              <a:rPr lang="en-US" dirty="0"/>
              <a:t>to </a:t>
            </a:r>
            <a:r>
              <a:rPr lang="en-US" dirty="0" smtClean="0"/>
              <a:t>national </a:t>
            </a:r>
            <a:r>
              <a:rPr lang="en-US" dirty="0"/>
              <a:t>qualifications and frameworks </a:t>
            </a:r>
          </a:p>
          <a:p>
            <a:pPr marL="285750" indent="-285750">
              <a:buFont typeface="Wingdings" pitchFamily="2" charset="2"/>
              <a:buChar char="v"/>
            </a:pPr>
            <a:r>
              <a:rPr lang="en-US" dirty="0" smtClean="0"/>
              <a:t>Standards </a:t>
            </a:r>
            <a:r>
              <a:rPr lang="en-US" dirty="0"/>
              <a:t>and learning outcomes</a:t>
            </a:r>
          </a:p>
          <a:p>
            <a:pPr marL="285750" indent="-285750">
              <a:buFont typeface="Wingdings" pitchFamily="2" charset="2"/>
              <a:buChar char="v"/>
            </a:pPr>
            <a:r>
              <a:rPr lang="en-US" dirty="0" smtClean="0"/>
              <a:t>Quality </a:t>
            </a:r>
            <a:r>
              <a:rPr lang="en-US" dirty="0"/>
              <a:t>assurance</a:t>
            </a:r>
          </a:p>
          <a:p>
            <a:pPr marL="285750" indent="-285750">
              <a:buFont typeface="Wingdings" pitchFamily="2" charset="2"/>
              <a:buChar char="v"/>
            </a:pPr>
            <a:r>
              <a:rPr lang="en-US" dirty="0" smtClean="0"/>
              <a:t>The </a:t>
            </a:r>
            <a:r>
              <a:rPr lang="en-US" dirty="0"/>
              <a:t>professional competences of validation practitioners</a:t>
            </a:r>
          </a:p>
          <a:p>
            <a:pPr marL="285750" indent="-285750">
              <a:buFont typeface="Wingdings" pitchFamily="2" charset="2"/>
              <a:buChar char="v"/>
            </a:pPr>
            <a:r>
              <a:rPr lang="en-US" dirty="0" smtClean="0"/>
              <a:t>Funding</a:t>
            </a:r>
            <a:endParaRPr lang="en-US"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18</a:t>
            </a:fld>
            <a:endParaRPr lang="en-GB" dirty="0"/>
          </a:p>
        </p:txBody>
      </p:sp>
    </p:spTree>
    <p:custDataLst>
      <p:tags r:id="rId1"/>
    </p:custDataLst>
    <p:extLst>
      <p:ext uri="{BB962C8B-B14F-4D97-AF65-F5344CB8AC3E}">
        <p14:creationId xmlns:p14="http://schemas.microsoft.com/office/powerpoint/2010/main" val="275992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Validation – ETF work in partner countries</a:t>
            </a:r>
            <a:endParaRPr lang="en-GB" dirty="0"/>
          </a:p>
        </p:txBody>
      </p:sp>
      <p:sp>
        <p:nvSpPr>
          <p:cNvPr id="20"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365126" y="1275606"/>
            <a:ext cx="8485758" cy="2664296"/>
          </a:xfrm>
        </p:spPr>
        <p:txBody>
          <a:bodyPr>
            <a:normAutofit fontScale="77500" lnSpcReduction="20000"/>
          </a:bodyPr>
          <a:lstStyle/>
          <a:p>
            <a:r>
              <a:rPr lang="en-GB" dirty="0" smtClean="0"/>
              <a:t>ETF </a:t>
            </a:r>
            <a:r>
              <a:rPr lang="en-GB" dirty="0"/>
              <a:t>partner countries are currently investing substantially in development of open and accessible validation systems. </a:t>
            </a:r>
          </a:p>
          <a:p>
            <a:r>
              <a:rPr lang="en-GB" dirty="0" smtClean="0"/>
              <a:t>ETF </a:t>
            </a:r>
            <a:r>
              <a:rPr lang="en-GB" dirty="0"/>
              <a:t>supported drafting regulations on validation in a number of partner countries: Albania, Kosovo, North Macedonia, Turkey, and recently Azerbaijan. </a:t>
            </a:r>
            <a:endParaRPr lang="en-GB" dirty="0" smtClean="0"/>
          </a:p>
          <a:p>
            <a:r>
              <a:rPr lang="en-GB" dirty="0"/>
              <a:t>M</a:t>
            </a:r>
            <a:r>
              <a:rPr lang="en-GB" dirty="0" smtClean="0"/>
              <a:t>ost </a:t>
            </a:r>
            <a:r>
              <a:rPr lang="en-GB" dirty="0"/>
              <a:t>of our partner countries are not advanced on setting up the validation systems. </a:t>
            </a:r>
          </a:p>
          <a:p>
            <a:endParaRPr lang="en-GB" dirty="0"/>
          </a:p>
          <a:p>
            <a:r>
              <a:rPr lang="en-GB" b="1" dirty="0" smtClean="0"/>
              <a:t>Turkey:</a:t>
            </a:r>
          </a:p>
          <a:p>
            <a:pPr marL="285750" indent="-285750">
              <a:buFont typeface="Arial" panose="020B0604020202020204" pitchFamily="34" charset="0"/>
              <a:buChar char="•"/>
            </a:pPr>
            <a:r>
              <a:rPr lang="en-GB" dirty="0" smtClean="0"/>
              <a:t>operational </a:t>
            </a:r>
            <a:r>
              <a:rPr lang="en-GB" dirty="0"/>
              <a:t>system in place to assess, evaluate and certify skills of adults against national vocational qualifications with hundreds of assessment centres run by the private public and non-government sectors. </a:t>
            </a:r>
          </a:p>
          <a:p>
            <a:pPr marL="285750" indent="-285750">
              <a:buFont typeface="Arial" panose="020B0604020202020204" pitchFamily="34" charset="0"/>
              <a:buChar char="•"/>
            </a:pPr>
            <a:r>
              <a:rPr lang="en-GB" dirty="0" smtClean="0"/>
              <a:t>focus </a:t>
            </a:r>
            <a:r>
              <a:rPr lang="en-GB" dirty="0"/>
              <a:t>on empowering employees in the sector, to improve their qualifications and obtain the VQA certification. </a:t>
            </a:r>
            <a:endParaRPr lang="en-GB" dirty="0" smtClean="0"/>
          </a:p>
          <a:p>
            <a:endParaRPr lang="en-GB" dirty="0" smtClean="0"/>
          </a:p>
          <a:p>
            <a:endParaRPr lang="pt-BR"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19</a:t>
            </a:fld>
            <a:endParaRPr lang="en-GB" dirty="0"/>
          </a:p>
        </p:txBody>
      </p:sp>
    </p:spTree>
    <p:custDataLst>
      <p:tags r:id="rId1"/>
    </p:custDataLst>
    <p:extLst>
      <p:ext uri="{BB962C8B-B14F-4D97-AF65-F5344CB8AC3E}">
        <p14:creationId xmlns:p14="http://schemas.microsoft.com/office/powerpoint/2010/main" val="105262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Validation – Bodies in charge (exercise)</a:t>
            </a:r>
            <a:endParaRPr lang="en-GB" dirty="0"/>
          </a:p>
        </p:txBody>
      </p:sp>
      <p:sp>
        <p:nvSpPr>
          <p:cNvPr id="3"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365250" y="1203325"/>
            <a:ext cx="3990851" cy="3024188"/>
          </a:xfrm>
        </p:spPr>
        <p:txBody>
          <a:bodyPr>
            <a:normAutofit/>
          </a:bodyPr>
          <a:lstStyle/>
          <a:p>
            <a:r>
              <a:rPr lang="en-US" dirty="0">
                <a:hlinkClick r:id="rId4"/>
              </a:rPr>
              <a:t>https://</a:t>
            </a:r>
            <a:r>
              <a:rPr lang="en-US" dirty="0" smtClean="0">
                <a:hlinkClick r:id="rId4"/>
              </a:rPr>
              <a:t>www.cedefop.europa.eu/en/events-and-projects/projects/validation-non-formal-and-informal-learning</a:t>
            </a:r>
            <a:endParaRPr lang="en-US" dirty="0" smtClean="0"/>
          </a:p>
          <a:p>
            <a:endParaRPr lang="en-US" dirty="0"/>
          </a:p>
          <a:p>
            <a:pPr algn="ctr"/>
            <a:r>
              <a:rPr lang="en-US" b="1" dirty="0" smtClean="0"/>
              <a:t>CEDEFOP, VALIDATION</a:t>
            </a:r>
          </a:p>
          <a:p>
            <a:pPr algn="ctr"/>
            <a:endParaRPr lang="en-US" b="1" dirty="0" smtClean="0"/>
          </a:p>
          <a:p>
            <a:pPr algn="ctr"/>
            <a:r>
              <a:rPr lang="en-US" b="1" dirty="0" smtClean="0"/>
              <a:t>European Inventory </a:t>
            </a:r>
          </a:p>
          <a:p>
            <a:pPr algn="ctr"/>
            <a:r>
              <a:rPr lang="en-US" b="1" dirty="0" smtClean="0"/>
              <a:t>&amp; </a:t>
            </a:r>
          </a:p>
          <a:p>
            <a:pPr algn="ctr"/>
            <a:r>
              <a:rPr lang="en-US" b="1" dirty="0" smtClean="0"/>
              <a:t>Database</a:t>
            </a:r>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20</a:t>
            </a:fld>
            <a:endParaRPr lang="en-GB" dirty="0"/>
          </a:p>
        </p:txBody>
      </p:sp>
    </p:spTree>
    <p:custDataLst>
      <p:tags r:id="rId1"/>
    </p:custDataLst>
    <p:extLst>
      <p:ext uri="{BB962C8B-B14F-4D97-AF65-F5344CB8AC3E}">
        <p14:creationId xmlns:p14="http://schemas.microsoft.com/office/powerpoint/2010/main" val="797167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err="1" smtClean="0"/>
              <a:t>ValidatioN</a:t>
            </a:r>
            <a:r>
              <a:rPr lang="en-GB" dirty="0" smtClean="0"/>
              <a:t> – EXERCISE</a:t>
            </a:r>
            <a:endParaRPr lang="en-GB" dirty="0"/>
          </a:p>
        </p:txBody>
      </p:sp>
      <p:sp>
        <p:nvSpPr>
          <p:cNvPr id="3"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683568" y="1275606"/>
            <a:ext cx="3456384" cy="2664148"/>
          </a:xfrm>
        </p:spPr>
        <p:txBody>
          <a:bodyPr>
            <a:normAutofit/>
          </a:bodyPr>
          <a:lstStyle/>
          <a:p>
            <a:r>
              <a:rPr lang="en-GB" b="1" u="sng" dirty="0" smtClean="0"/>
              <a:t>Countries:</a:t>
            </a:r>
          </a:p>
          <a:p>
            <a:endParaRPr lang="en-GB" dirty="0"/>
          </a:p>
          <a:p>
            <a:pPr lvl="1"/>
            <a:r>
              <a:rPr lang="en-GB" dirty="0" smtClean="0"/>
              <a:t>France</a:t>
            </a:r>
          </a:p>
          <a:p>
            <a:pPr lvl="1"/>
            <a:r>
              <a:rPr lang="en-GB" dirty="0" smtClean="0"/>
              <a:t>Turkey</a:t>
            </a:r>
          </a:p>
          <a:p>
            <a:pPr lvl="1"/>
            <a:r>
              <a:rPr lang="en-GB" dirty="0" smtClean="0"/>
              <a:t>Portugal</a:t>
            </a:r>
          </a:p>
          <a:p>
            <a:pPr lvl="1"/>
            <a:r>
              <a:rPr lang="en-GB" dirty="0" smtClean="0"/>
              <a:t>UK (Scotland)</a:t>
            </a:r>
            <a:endParaRPr lang="en-GB" dirty="0"/>
          </a:p>
        </p:txBody>
      </p:sp>
      <p:sp>
        <p:nvSpPr>
          <p:cNvPr id="20"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p:txBody>
          <a:bodyPr>
            <a:normAutofit/>
          </a:bodyPr>
          <a:lstStyle/>
          <a:p>
            <a:pPr marL="0" lvl="1" indent="0">
              <a:buNone/>
            </a:pPr>
            <a:r>
              <a:rPr lang="en-GB" b="1" u="sng" dirty="0" smtClean="0"/>
              <a:t>Questions:</a:t>
            </a:r>
          </a:p>
          <a:p>
            <a:pPr marL="0" lvl="1" indent="0">
              <a:buNone/>
            </a:pPr>
            <a:endParaRPr lang="en-GB" b="1" u="sng" dirty="0" smtClean="0"/>
          </a:p>
          <a:p>
            <a:pPr marL="342900" lvl="1" indent="-342900">
              <a:buFont typeface="+mj-lt"/>
              <a:buAutoNum type="arabicPeriod"/>
            </a:pPr>
            <a:r>
              <a:rPr lang="pt-BR" dirty="0" smtClean="0"/>
              <a:t>Main </a:t>
            </a:r>
            <a:r>
              <a:rPr lang="pt-BR" dirty="0" err="1" smtClean="0"/>
              <a:t>target</a:t>
            </a:r>
            <a:r>
              <a:rPr lang="pt-BR" dirty="0" smtClean="0"/>
              <a:t> </a:t>
            </a:r>
            <a:r>
              <a:rPr lang="pt-BR" dirty="0" err="1" smtClean="0"/>
              <a:t>group</a:t>
            </a:r>
            <a:r>
              <a:rPr lang="pt-BR" dirty="0" smtClean="0"/>
              <a:t>?</a:t>
            </a:r>
          </a:p>
          <a:p>
            <a:pPr marL="342900" lvl="1" indent="-342900">
              <a:buFont typeface="+mj-lt"/>
              <a:buAutoNum type="arabicPeriod"/>
            </a:pPr>
            <a:r>
              <a:rPr lang="pt-BR" dirty="0" err="1" smtClean="0"/>
              <a:t>Main</a:t>
            </a:r>
            <a:r>
              <a:rPr lang="pt-BR" dirty="0" smtClean="0"/>
              <a:t> </a:t>
            </a:r>
            <a:r>
              <a:rPr lang="pt-BR" dirty="0" err="1" smtClean="0"/>
              <a:t>bodies</a:t>
            </a:r>
            <a:r>
              <a:rPr lang="pt-BR" dirty="0" smtClean="0"/>
              <a:t> </a:t>
            </a:r>
            <a:r>
              <a:rPr lang="pt-BR" dirty="0" err="1" smtClean="0"/>
              <a:t>delivering</a:t>
            </a:r>
            <a:r>
              <a:rPr lang="pt-BR" dirty="0" smtClean="0"/>
              <a:t> </a:t>
            </a:r>
            <a:r>
              <a:rPr lang="pt-BR" dirty="0" smtClean="0"/>
              <a:t>VNFIL?</a:t>
            </a:r>
          </a:p>
          <a:p>
            <a:pPr marL="342900" lvl="1" indent="-342900">
              <a:buFont typeface="+mj-lt"/>
              <a:buAutoNum type="arabicPeriod"/>
            </a:pPr>
            <a:r>
              <a:rPr lang="pt-BR" dirty="0" err="1" smtClean="0"/>
              <a:t>Challenges</a:t>
            </a:r>
            <a:r>
              <a:rPr lang="pt-BR" dirty="0" smtClean="0"/>
              <a:t>?</a:t>
            </a:r>
          </a:p>
          <a:p>
            <a:pPr marL="342900" lvl="1" indent="-342900">
              <a:buFont typeface="+mj-lt"/>
              <a:buAutoNum type="arabicPeriod"/>
            </a:pPr>
            <a:endParaRPr lang="pt-BR"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21</a:t>
            </a:fld>
            <a:endParaRPr lang="en-GB" dirty="0"/>
          </a:p>
        </p:txBody>
      </p:sp>
    </p:spTree>
    <p:custDataLst>
      <p:tags r:id="rId1"/>
    </p:custDataLst>
    <p:extLst>
      <p:ext uri="{BB962C8B-B14F-4D97-AF65-F5344CB8AC3E}">
        <p14:creationId xmlns:p14="http://schemas.microsoft.com/office/powerpoint/2010/main" val="3366379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err="1" smtClean="0"/>
              <a:t>ValidatioN</a:t>
            </a:r>
            <a:r>
              <a:rPr lang="en-GB" dirty="0" smtClean="0"/>
              <a:t> – bodies in charge</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22</a:t>
            </a:fld>
            <a:endParaRPr lang="en-GB" dirty="0"/>
          </a:p>
        </p:txBody>
      </p:sp>
      <p:sp>
        <p:nvSpPr>
          <p:cNvPr id="6" name="Text Placeholder 19">
            <a:extLst>
              <a:ext uri="{FF2B5EF4-FFF2-40B4-BE49-F238E27FC236}">
                <a16:creationId xmlns:a16="http://schemas.microsoft.com/office/drawing/2014/main" id="{1994594F-C181-446F-9197-DFBA79E95FBE}"/>
              </a:ext>
            </a:extLst>
          </p:cNvPr>
          <p:cNvSpPr>
            <a:spLocks noGrp="1"/>
          </p:cNvSpPr>
          <p:nvPr>
            <p:ph type="body" sz="quarter" idx="11"/>
          </p:nvPr>
        </p:nvSpPr>
        <p:spPr>
          <a:xfrm>
            <a:off x="395536" y="1419622"/>
            <a:ext cx="5112568" cy="2088232"/>
          </a:xfrm>
        </p:spPr>
        <p:txBody>
          <a:bodyPr>
            <a:normAutofit/>
          </a:bodyPr>
          <a:lstStyle/>
          <a:p>
            <a:r>
              <a:rPr lang="en-US" sz="2000" dirty="0" smtClean="0"/>
              <a:t>Increasing </a:t>
            </a:r>
            <a:r>
              <a:rPr lang="en-US" sz="2000" dirty="0"/>
              <a:t>recognition </a:t>
            </a:r>
            <a:r>
              <a:rPr lang="en-US" sz="2000" dirty="0" smtClean="0"/>
              <a:t>of </a:t>
            </a:r>
            <a:r>
              <a:rPr lang="en-US" sz="2000" dirty="0"/>
              <a:t>the importance of combining services for </a:t>
            </a:r>
            <a:r>
              <a:rPr lang="en-US" sz="2000" dirty="0" err="1"/>
              <a:t>marginalised</a:t>
            </a:r>
            <a:r>
              <a:rPr lang="en-US" sz="2000" dirty="0"/>
              <a:t> groups in a </a:t>
            </a:r>
            <a:r>
              <a:rPr lang="en-US" sz="2000" b="1" dirty="0"/>
              <a:t>community-based </a:t>
            </a:r>
            <a:r>
              <a:rPr lang="en-US" sz="2000" dirty="0"/>
              <a:t>location as </a:t>
            </a:r>
            <a:r>
              <a:rPr lang="en-US" sz="2000" b="1" dirty="0" smtClean="0"/>
              <a:t>one-stop shop</a:t>
            </a:r>
            <a:r>
              <a:rPr lang="en-US" sz="2000" dirty="0" smtClean="0"/>
              <a:t> </a:t>
            </a:r>
            <a:r>
              <a:rPr lang="en-US" sz="2000" dirty="0"/>
              <a:t>multidisciplinary teams </a:t>
            </a:r>
            <a:endParaRPr lang="pt-BR" sz="2000" dirty="0"/>
          </a:p>
        </p:txBody>
      </p:sp>
    </p:spTree>
    <p:custDataLst>
      <p:tags r:id="rId1"/>
    </p:custDataLst>
    <p:extLst>
      <p:ext uri="{BB962C8B-B14F-4D97-AF65-F5344CB8AC3E}">
        <p14:creationId xmlns:p14="http://schemas.microsoft.com/office/powerpoint/2010/main" val="24659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err="1" smtClean="0"/>
              <a:t>ValidatioN</a:t>
            </a:r>
            <a:r>
              <a:rPr lang="en-GB" dirty="0" smtClean="0"/>
              <a:t> – ETF self assessment tool</a:t>
            </a:r>
            <a:endParaRPr lang="en-GB" dirty="0"/>
          </a:p>
        </p:txBody>
      </p:sp>
      <p:sp>
        <p:nvSpPr>
          <p:cNvPr id="3" name="Text Placeholder 2">
            <a:extLst>
              <a:ext uri="{FF2B5EF4-FFF2-40B4-BE49-F238E27FC236}">
                <a16:creationId xmlns:a16="http://schemas.microsoft.com/office/drawing/2014/main" id="{42C55CE8-81BF-484B-BB7A-DDB88864F599}"/>
              </a:ext>
            </a:extLst>
          </p:cNvPr>
          <p:cNvSpPr>
            <a:spLocks noGrp="1"/>
          </p:cNvSpPr>
          <p:nvPr>
            <p:ph type="body" sz="quarter" idx="4294967295"/>
          </p:nvPr>
        </p:nvSpPr>
        <p:spPr>
          <a:xfrm>
            <a:off x="683568" y="1275606"/>
            <a:ext cx="5184576" cy="2664148"/>
          </a:xfrm>
        </p:spPr>
        <p:txBody>
          <a:bodyPr>
            <a:normAutofit/>
          </a:bodyPr>
          <a:lstStyle/>
          <a:p>
            <a:r>
              <a:rPr lang="en-GB" dirty="0">
                <a:hlinkClick r:id="rId4"/>
              </a:rPr>
              <a:t>https://</a:t>
            </a:r>
            <a:r>
              <a:rPr lang="en-GB" dirty="0" smtClean="0">
                <a:hlinkClick r:id="rId4"/>
              </a:rPr>
              <a:t>www.etfqual.eu/wp-content/uploads/2018/03/SAT_validation_EN.pdf</a:t>
            </a:r>
            <a:endParaRPr lang="en-GB" dirty="0" smtClean="0"/>
          </a:p>
          <a:p>
            <a:endParaRPr lang="it-IT" dirty="0"/>
          </a:p>
          <a:p>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23</a:t>
            </a:fld>
            <a:endParaRPr lang="en-GB" dirty="0"/>
          </a:p>
        </p:txBody>
      </p:sp>
    </p:spTree>
    <p:custDataLst>
      <p:tags r:id="rId1"/>
    </p:custDataLst>
    <p:extLst>
      <p:ext uri="{BB962C8B-B14F-4D97-AF65-F5344CB8AC3E}">
        <p14:creationId xmlns:p14="http://schemas.microsoft.com/office/powerpoint/2010/main" val="131136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7EDF6-69A5-40C2-BCF2-9DB90C593815}"/>
              </a:ext>
            </a:extLst>
          </p:cNvPr>
          <p:cNvSpPr>
            <a:spLocks noGrp="1"/>
          </p:cNvSpPr>
          <p:nvPr>
            <p:ph type="title"/>
          </p:nvPr>
        </p:nvSpPr>
        <p:spPr/>
        <p:txBody>
          <a:bodyPr/>
          <a:lstStyle/>
          <a:p>
            <a:r>
              <a:rPr lang="en-GB" dirty="0" smtClean="0"/>
              <a:t>case story </a:t>
            </a:r>
            <a:endParaRPr lang="en-GB" dirty="0"/>
          </a:p>
        </p:txBody>
      </p:sp>
      <p:sp>
        <p:nvSpPr>
          <p:cNvPr id="5" name="Slide Number Placeholder 4">
            <a:extLst>
              <a:ext uri="{FF2B5EF4-FFF2-40B4-BE49-F238E27FC236}">
                <a16:creationId xmlns:a16="http://schemas.microsoft.com/office/drawing/2014/main" id="{C2B101B2-38EA-4D37-A719-4140B31FC067}"/>
              </a:ext>
            </a:extLst>
          </p:cNvPr>
          <p:cNvSpPr>
            <a:spLocks noGrp="1"/>
          </p:cNvSpPr>
          <p:nvPr>
            <p:ph type="sldNum" sz="quarter" idx="13"/>
          </p:nvPr>
        </p:nvSpPr>
        <p:spPr/>
        <p:txBody>
          <a:bodyPr/>
          <a:lstStyle/>
          <a:p>
            <a:fld id="{BA7DDD0C-F7B3-44FD-8FF2-ED85422D685B}" type="slidenum">
              <a:rPr lang="en-GB" smtClean="0"/>
              <a:pPr/>
              <a:t>24</a:t>
            </a:fld>
            <a:endParaRPr lang="en-GB" dirty="0"/>
          </a:p>
        </p:txBody>
      </p:sp>
      <p:sp>
        <p:nvSpPr>
          <p:cNvPr id="4" name="Rectangle 3"/>
          <p:cNvSpPr/>
          <p:nvPr/>
        </p:nvSpPr>
        <p:spPr>
          <a:xfrm>
            <a:off x="683568" y="1419622"/>
            <a:ext cx="6480720" cy="1754326"/>
          </a:xfrm>
          <a:prstGeom prst="rect">
            <a:avLst/>
          </a:prstGeom>
        </p:spPr>
        <p:txBody>
          <a:bodyPr wrap="square">
            <a:spAutoFit/>
          </a:bodyPr>
          <a:lstStyle/>
          <a:p>
            <a:r>
              <a:rPr lang="en-GB" dirty="0">
                <a:hlinkClick r:id="rId4"/>
              </a:rPr>
              <a:t>https://scqf.org.uk/case-studies/my-learning-journey-lisas-story</a:t>
            </a:r>
            <a:r>
              <a:rPr lang="en-GB" dirty="0" smtClean="0">
                <a:hlinkClick r:id="rId4"/>
              </a:rPr>
              <a:t>/</a:t>
            </a:r>
            <a:endParaRPr lang="en-GB" dirty="0" smtClean="0"/>
          </a:p>
          <a:p>
            <a:endParaRPr lang="it-IT" dirty="0"/>
          </a:p>
          <a:p>
            <a:r>
              <a:rPr lang="en-GB" dirty="0">
                <a:hlinkClick r:id="rId5"/>
              </a:rPr>
              <a:t>https://scqf.org.uk/case-studies/my-learning-journey-jons-story</a:t>
            </a:r>
            <a:r>
              <a:rPr lang="en-GB" dirty="0" smtClean="0">
                <a:hlinkClick r:id="rId5"/>
              </a:rPr>
              <a:t>/</a:t>
            </a:r>
            <a:endParaRPr lang="en-GB" dirty="0" smtClean="0"/>
          </a:p>
          <a:p>
            <a:endParaRPr lang="en-GB" dirty="0"/>
          </a:p>
        </p:txBody>
      </p:sp>
    </p:spTree>
    <p:custDataLst>
      <p:tags r:id="rId1"/>
    </p:custDataLst>
    <p:extLst>
      <p:ext uri="{BB962C8B-B14F-4D97-AF65-F5344CB8AC3E}">
        <p14:creationId xmlns:p14="http://schemas.microsoft.com/office/powerpoint/2010/main" val="7381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0DA384C-0B19-4955-B4F3-C2A72201BAAC}"/>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0446" r="20446"/>
          <a:stretch>
            <a:fillRect/>
          </a:stretch>
        </p:blipFill>
        <p:spPr/>
      </p:pic>
    </p:spTree>
    <p:custDataLst>
      <p:tags r:id="rId1"/>
    </p:custDataLst>
    <p:extLst>
      <p:ext uri="{BB962C8B-B14F-4D97-AF65-F5344CB8AC3E}">
        <p14:creationId xmlns:p14="http://schemas.microsoft.com/office/powerpoint/2010/main" val="16655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2b5e03d6ff2dac033996b556dbe18189b89c2ec"/>
</p:tagLst>
</file>

<file path=ppt/tags/tag2.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56"/>
  <p:tag name="UPDATED" val="18 Sep 18 at 12:00"/>
  <p:tag name="FIELD3" val="Event / Date / Location | txtDetail"/>
  <p:tag name="FIELD2" val="Name Surname | txtName"/>
  <p:tag name="FIELD1" val="Presentation Title | txtTitle"/>
  <p:tag name="DEFAULT" val="Yes"/>
  <p:tag name="KEYWORDS" val="Cover | Image"/>
  <p:tag name="CATEGORY" val="Covers"/>
  <p:tag name="TITLE" val="Cover (image)"/>
  <p:tag name="VERIFYSHAPECOUNT" val="4"/>
  <p:tag name="VERIFYSHAPEPOSITION1" val="0|257.9414|405|462.0586"/>
  <p:tag name="VERIFYSHAPECONTENT2" val="txtTitle|Insert title here can span three lines if necessary Lorem ipsum dolor sit amet"/>
  <p:tag name="VERIFYSHAPEPOSITION2" val="228.1528|27.43803|42.37496|331.25"/>
  <p:tag name="VERIFYSHAPECONTENT3" val="txtName|Name Surname"/>
  <p:tag name="VERIFYSHAPEPOSITION3" val="283.625|27.43803|20.40945|332.5"/>
  <p:tag name="VERIFYSHAPECONTENT4" val="txtDetail|Event | Date | Location "/>
  <p:tag name="VERIFYSHAPEPOSITION4" val="304.0345|27.43803|20.27339|332.5"/>
</p:tagLst>
</file>

<file path=ppt/tags/tag3.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6"/>
  <p:tag name="UPDATED" val="18 Sep 18 at 12:00"/>
  <p:tag name="KEYWORDS" val="Title | Content | Quote"/>
  <p:tag name="GROUP" val="Basics"/>
  <p:tag name="CATEGORY" val="General layouts"/>
  <p:tag name="TITLE" val="Title, content and quote"/>
  <p:tag name="VERIFYSHAPECOUNT" val="5"/>
  <p:tag name="VERIFYSHAPECONTENT1" val="Title 1|Title, content and quote slide"/>
  <p:tag name="VERIFYSHAPEPOSITION1" val="34.26118|28.75008|55.7963|314.2401"/>
  <p:tag name="VERIFYSHAPECONTENT2" val="Text Placeholder 2|Lorem ipsum dolor sit amet, consectetur adipiscing elit. Donec euismod vulputate ante, ac finibusa tellus finibus et. Lorem ipsum dolor sit amet, consectetur adipiscing elit. "/>
  <p:tag name="VERIFYSHAPEPOSITION2" val="123.1251|378|152.875|324"/>
  <p:tag name="VERIFYSHAPECONTENT3" val="Text Placeholder 3|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9992|28.75008|238.075|314.2401"/>
  <p:tag name="VERIFYSHAPEPOSITION4" val="372.5976|448.25|10.32496|243"/>
  <p:tag name="VERIFYSHAPECONTENT5" val="Slide Number Placeholder 5|21"/>
  <p:tag name="VERIFYSHAPEPOSITION5" val="362.125|677.703|10.32496|13.43441"/>
</p:tagLst>
</file>

<file path=ppt/tags/tag4.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0"/>
  <p:tag name="VERIFYSHAPEPOSITION5" val="362.125|677.703|10.32496|13.43441"/>
</p:tagLst>
</file>

<file path=ppt/tags/tag5.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6.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7.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8.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9.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10.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0"/>
  <p:tag name="UPDATED" val="18 Sep 18 at 12:00"/>
  <p:tag name="KEYWORDS" val="Title | Content"/>
  <p:tag name="GROUP" val="Basics"/>
  <p:tag name="CATEGORY" val="General layouts"/>
  <p:tag name="TITLE" val="Title and content"/>
  <p:tag name="VERIFYSHAPECOUNT" val="4"/>
  <p:tag name="VERIFYSHAPECONTENT1" val="Title 1|Title AND content"/>
  <p:tag name="VERIFYSHAPEPOSITION1" val="34.26118|28.75|43.50055|662.4999"/>
  <p:tag name="VERIFYSHAPECONTENT2" val="Text Placeholder 6|Lorem ipsum dolor sit amet, consectetur adipiscing elit. Donec euismod vulputate ante, ac finibus tellus finibus et. Nulla sagittis dolor erat, non bibendum felis pharetra eu. Nulla quis quam nisl. Pellentesque semper, justo lacinia semper laoreet, elit ligula varius augue, ut pharetra dolor odio nec nulla. Integer interdum rhoncus est, id egestas metus consequat sit.&#10;Vestibulum dictum in ante et mattis. Donec ut tortor convallis magna molestie dapibus. &#10;Suspendisse consequat, ante sed vulputate finibus, erat turpis pulvinar dui.&#10;Ut tempus quam turpis ut lorem. Curabitur luctus commodo dapibus. "/>
  <p:tag name="VERIFYSHAPEPOSITION2" val="94.75|28.75|238.125|662.5"/>
  <p:tag name="VERIFYSHAPEPOSITION3" val="372.5976|448.25|10.32496|243"/>
  <p:tag name="VERIFYSHAPECONTENT4" val="Slide Number Placeholder 3|19"/>
  <p:tag name="VERIFYSHAPEPOSITION4" val="362.125|677.703|10.32496|13.43441"/>
</p:tagLst>
</file>

<file path=ppt/tags/tag11.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3"/>
  <p:tag name="VERIFYSHAPEPOSITION5" val="362.125|677.703|10.32496|13.43441"/>
</p:tagLst>
</file>

<file path=ppt/tags/tag12.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71"/>
  <p:tag name="UPDATED" val="18 Sep 18 at 12:00"/>
  <p:tag name="KEYWORDS" val="Title | Content | Image"/>
  <p:tag name="GROUP" val="Basics"/>
  <p:tag name="CATEGORY" val="General layouts"/>
  <p:tag name="TITLE" val="Title, content and image"/>
  <p:tag name="VERIFYSHAPECOUNT" val="5"/>
  <p:tag name="VERIFYSHAPECONTENT1" val="Title 1|Title, content &amp; image"/>
  <p:tag name="VERIFYSHAPEPOSITION1" val="34.26118|28.75008|55.7963|314.2401"/>
  <p:tag name="VERIFYSHAPEPOSITION2" val="0|360|405|360"/>
  <p:tag name="VERIFYSHAPECONTENT3" val="Text Placeholder 3|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87504|28.75008|238|314.2401"/>
  <p:tag name="VERIFYSHAPEPOSITION4" val="372.5976|448.25|10.32496|243"/>
  <p:tag name="VERIFYSHAPECONTENT5" val="Slide Number Placeholder 4|22"/>
  <p:tag name="VERIFYSHAPEPOSITION5" val="362.125|677.703|10.32496|13.43441"/>
</p:tagLst>
</file>

<file path=ppt/tags/tag13.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59"/>
  <p:tag name="UPDATED" val="18 Sep 18 at 12:00"/>
  <p:tag name="KEYWORDS" val="Dividers"/>
  <p:tag name="CATEGORY" val="Dividers"/>
  <p:tag name="TITLE" val="Divider - Grey"/>
  <p:tag name="VERIFYSHAPECOUNT" val="2"/>
  <p:tag name="VERIFYSHAPECONTENT1" val="plcSectionTitle[15]|Divider slide title goes here can span four lines if necessary. Lorem ipsum dolor sit."/>
  <p:tag name="VERIFYSHAPEPOSITION1" val="144.375|28.98236|188.5|291.5"/>
  <p:tag name="VERIFYSHAPEPOSITION2" val="0|360|405|360"/>
</p:tagLst>
</file>

<file path=ppt/tags/tag14.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3"/>
  <p:tag name="VERIFYSHAPEPOSITION5" val="362.125|677.703|10.32496|13.43441"/>
</p:tagLst>
</file>

<file path=ppt/tags/tag15.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16.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17.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18.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19.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0.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1.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2.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3.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4.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5.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5"/>
  <p:tag name="UPDATED" val="18 Sep 18 at 12:00"/>
  <p:tag name="KEYWORDS" val="Title | Content"/>
  <p:tag name="GROUP" val="Basics"/>
  <p:tag name="CATEGORY" val="General layouts"/>
  <p:tag name="TITLE" val="Title and two column text"/>
  <p:tag name="VERIFYSHAPECOUNT" val="5"/>
  <p:tag name="VERIFYSHAPECONTENT1" val="Title 1|Title and two column text"/>
  <p:tag name="VERIFYSHAPEPOSITION1" val="34.26118|28.75|43.50055|662.5"/>
  <p:tag name="VERIFYSHAPECONTENT2" val="Text Placeholder 2|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2" val="94.75|28.75984|238.125|314.2402"/>
  <p:tag name="VERIFYSHAPECONTENT3" val="Text Placeholder 19|Lorem ipsum dolor sit amet, consectetur adipiscing elit. Donec euismod vulputate ante, ac finibusa tellus finibus et. Nulla sagittis dolor erat, non bibendum felis pharetra eu. Nulla quis quam nisl.&#10;Vestibulum dictum in ante et mattis. Donec ut tortor convallis magna molestie. &#10;Suspendisse consequat, ante sed vulputate finibus, erat turpis pulvinar dui.&#10;Ut tempus quam turpis ut lorem. Curabitur luctus commodo dapibus. "/>
  <p:tag name="VERIFYSHAPEPOSITION3" val="94.75|376.8878|238.125|314.3622"/>
  <p:tag name="VERIFYSHAPEPOSITION4" val="372.5976|448.25|10.32496|243"/>
  <p:tag name="VERIFYSHAPECONTENT5" val="Slide Number Placeholder 4|24"/>
  <p:tag name="VERIFYSHAPEPOSITION5" val="362.125|677.703|10.32496|13.43441"/>
</p:tagLst>
</file>

<file path=ppt/tags/tag26.xml><?xml version="1.0" encoding="utf-8"?>
<p:tagLst xmlns:a="http://schemas.openxmlformats.org/drawingml/2006/main" xmlns:r="http://schemas.openxmlformats.org/officeDocument/2006/relationships" xmlns:p="http://schemas.openxmlformats.org/presentationml/2006/main">
  <p:tag name="ORIGINALMAINDECK" val="\\etf.europa.eu\sysvol\etf.europa.eu\ETF Templates\Templates\PowerPoint\Decks\ETF Corporate Template.pptx"/>
  <p:tag name="ORIGINALDECKSLIDEID" val="ETF Corporate Template.pptx?269"/>
  <p:tag name="UPDATED" val="18 Sep 18 at 12:00"/>
  <p:tag name="LAST" val="Yes"/>
  <p:tag name="KEYWORDS" val="Cover | Contact"/>
  <p:tag name="GROUP" val="Basics"/>
  <p:tag name="CATEGORY" val="Covers"/>
  <p:tag name="TITLE" val="Back cover (contact) [always last]"/>
  <p:tag name="VERIFYSHAPECOUNT" val="2"/>
  <p:tag name="VERIFYSHAPECONTENT1" val="Title 1|End contact slide"/>
  <p:tag name="VERIFYSHAPEPOSITION1" val="34.26118|28.75008|43.50055|314.2401"/>
  <p:tag name="VERIFYSHAPEPOSITION2" val="0|360|405|360"/>
</p:tagLst>
</file>

<file path=ppt/theme/theme1.xml><?xml version="1.0" encoding="utf-8"?>
<a:theme xmlns:a="http://schemas.openxmlformats.org/drawingml/2006/main" name="ETF Template - Blue">
  <a:themeElements>
    <a:clrScheme name="ETF">
      <a:dk1>
        <a:sysClr val="windowText" lastClr="000000"/>
      </a:dk1>
      <a:lt1>
        <a:sysClr val="window" lastClr="FFFFFF"/>
      </a:lt1>
      <a:dk2>
        <a:srgbClr val="455560"/>
      </a:dk2>
      <a:lt2>
        <a:srgbClr val="0092BB"/>
      </a:lt2>
      <a:accent1>
        <a:srgbClr val="66BED6"/>
      </a:accent1>
      <a:accent2>
        <a:srgbClr val="CBD300"/>
      </a:accent2>
      <a:accent3>
        <a:srgbClr val="DC006B"/>
      </a:accent3>
      <a:accent4>
        <a:srgbClr val="FFDC00"/>
      </a:accent4>
      <a:accent5>
        <a:srgbClr val="009CDA"/>
      </a:accent5>
      <a:accent6>
        <a:srgbClr val="F39900"/>
      </a:accent6>
      <a:hlink>
        <a:srgbClr val="DC006B"/>
      </a:hlink>
      <a:folHlink>
        <a:srgbClr val="750D68"/>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A4EC5030EB214A86DBC146CA81E563" ma:contentTypeVersion="38" ma:contentTypeDescription="Create a new document." ma:contentTypeScope="" ma:versionID="2d75ac9bd13761f2494c31702471eb1c">
  <xsd:schema xmlns:xsd="http://www.w3.org/2001/XMLSchema" xmlns:xs="http://www.w3.org/2001/XMLSchema" xmlns:p="http://schemas.microsoft.com/office/2006/metadata/properties" xmlns:ns2="b24f4573-e1bc-403b-bbdd-fe6427823d12" xmlns:ns3="0cfba320-8ff6-492a-9486-22da21eb3322" targetNamespace="http://schemas.microsoft.com/office/2006/metadata/properties" ma:root="true" ma:fieldsID="dbc9f122ec86ae99d462a819c6b6abb4" ns2:_="" ns3:_="">
    <xsd:import namespace="b24f4573-e1bc-403b-bbdd-fe6427823d12"/>
    <xsd:import namespace="0cfba320-8ff6-492a-9486-22da21eb3322"/>
    <xsd:element name="properties">
      <xsd:complexType>
        <xsd:sequence>
          <xsd:element name="documentManagement">
            <xsd:complexType>
              <xsd:all>
                <xsd:element ref="ns2:Release_x0020_date_x0020__x002f__x0020_Publishing_x0020_date" minOccurs="0"/>
                <xsd:element ref="ns3:ETF_x0020_Dept_x0020__x0026__x0020_Organisational_x0020_function" minOccurs="0"/>
                <xsd:element ref="ns3:OPS_x0020_tags" minOccurs="0"/>
                <xsd:element ref="ns3:Subjects_x0020__x0028_Keywords_x0029_" minOccurs="0"/>
                <xsd:element ref="ns2:WP_x0020_project_x0020_number" minOccurs="0"/>
                <xsd:element ref="ns3:Countries" minOccurs="0"/>
                <xsd:element ref="ns2:Types" minOccurs="0"/>
                <xsd:element ref="ns2:Core_x0020_Theme" minOccurs="0"/>
                <xsd:element ref="ns2:Core_x0020_function" minOccurs="0"/>
                <xsd:element ref="ns2:Issued_x0020_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f4573-e1bc-403b-bbdd-fe6427823d12" elementFormDefault="qualified">
    <xsd:import namespace="http://schemas.microsoft.com/office/2006/documentManagement/types"/>
    <xsd:import namespace="http://schemas.microsoft.com/office/infopath/2007/PartnerControls"/>
    <xsd:element name="Release_x0020_date_x0020__x002f__x0020_Publishing_x0020_date" ma:index="2" nillable="true" ma:displayName="Release date" ma:default="[today]" ma:format="DateOnly" ma:internalName="Release_x0020_date_x0020__x002f__x0020_Publishing_x0020_date">
      <xsd:simpleType>
        <xsd:restriction base="dms:DateTime"/>
      </xsd:simpleType>
    </xsd:element>
    <xsd:element name="WP_x0020_project_x0020_number" ma:index="6" nillable="true" ma:displayName="Reference Number" ma:internalName="WP_x0020_project_x0020_number">
      <xsd:simpleType>
        <xsd:restriction base="dms:Text">
          <xsd:maxLength value="25"/>
        </xsd:restriction>
      </xsd:simpleType>
    </xsd:element>
    <xsd:element name="Types" ma:index="8" nillable="true" ma:displayName="Types" ma:internalName="Types">
      <xsd:complexType>
        <xsd:complexContent>
          <xsd:extension base="dms:MultiChoice">
            <xsd:sequence>
              <xsd:element name="Value" maxOccurs="unbounded" minOccurs="0" nillable="true">
                <xsd:simpleType>
                  <xsd:restriction base="dms:Choice">
                    <xsd:enumeration value="Action plan"/>
                    <xsd:enumeration value="Agenda"/>
                    <xsd:enumeration value="Agreement"/>
                    <xsd:enumeration value="Annual accounts"/>
                    <xsd:enumeration value="Annual activity report"/>
                    <xsd:enumeration value="Article"/>
                    <xsd:enumeration value="Audit report"/>
                    <xsd:enumeration value="Budget"/>
                    <xsd:enumeration value="Budget discharge"/>
                    <xsd:enumeration value="Checklist"/>
                    <xsd:enumeration value="Communication"/>
                    <xsd:enumeration value="Contract"/>
                    <xsd:enumeration value="Correspondence"/>
                    <xsd:enumeration value="Decision"/>
                    <xsd:enumeration value="Decision, Director"/>
                    <xsd:enumeration value="Decision, GB"/>
                    <xsd:enumeration value="Delegation"/>
                    <xsd:enumeration value="EC request"/>
                    <xsd:enumeration value="Exception"/>
                    <xsd:enumeration value="Feasibility study"/>
                    <xsd:enumeration value="Financial statements"/>
                    <xsd:enumeration value="Form"/>
                    <xsd:enumeration value="Glossary"/>
                    <xsd:enumeration value="Guidelines"/>
                    <xsd:enumeration value="Implementing rule"/>
                    <xsd:enumeration value="Information sheet"/>
                    <xsd:enumeration value="Job description"/>
                    <xsd:enumeration value="Job vacancy"/>
                    <xsd:enumeration value="Manual / handbook"/>
                    <xsd:enumeration value="Media release"/>
                    <xsd:enumeration value="Memo"/>
                    <xsd:enumeration value="Mid-term perspective"/>
                    <xsd:enumeration value="Minutes"/>
                    <xsd:enumeration value="Mission report"/>
                    <xsd:enumeration value="Non-compliance"/>
                    <xsd:enumeration value="Other act"/>
                    <xsd:enumeration value="Periodical"/>
                    <xsd:enumeration value="Policy"/>
                    <xsd:enumeration value="Position paper"/>
                    <xsd:enumeration value="Presentation"/>
                    <xsd:enumeration value="Press clipping"/>
                    <xsd:enumeration value="Procedure"/>
                    <xsd:enumeration value="Process"/>
                    <xsd:enumeration value="Procurement plan"/>
                    <xsd:enumeration value="Project plan"/>
                    <xsd:enumeration value="Proposal"/>
                    <xsd:enumeration value="Publication"/>
                    <xsd:enumeration value="Quarterly report"/>
                    <xsd:enumeration value="Regulation"/>
                    <xsd:enumeration value="Regulatory document"/>
                    <xsd:enumeration value="Report"/>
                    <xsd:enumeration value="Rule"/>
                    <xsd:enumeration value="Service levele agreement"/>
                    <xsd:enumeration value="Specifications"/>
                    <xsd:enumeration value="Statement"/>
                    <xsd:enumeration value="Strategy paper"/>
                    <xsd:enumeration value="Template"/>
                    <xsd:enumeration value="Terms of reference"/>
                    <xsd:enumeration value="Work programme"/>
                    <xsd:enumeration value="Working paper"/>
                  </xsd:restriction>
                </xsd:simpleType>
              </xsd:element>
            </xsd:sequence>
          </xsd:extension>
        </xsd:complexContent>
      </xsd:complexType>
    </xsd:element>
    <xsd:element name="Core_x0020_Theme" ma:index="9" nillable="true" ma:displayName="Core Theme" ma:format="Dropdown" ma:internalName="Core_x0020_Theme">
      <xsd:simpleType>
        <xsd:restriction base="dms:Choice">
          <xsd:enumeration value="Enterprises and human capital development: education and business partnerships"/>
          <xsd:enumeration value="LM needs and employability"/>
          <xsd:enumeration value="VET system development and provision"/>
        </xsd:restriction>
      </xsd:simpleType>
    </xsd:element>
    <xsd:element name="Core_x0020_function" ma:index="10" nillable="true" ma:displayName="Core function" ma:format="Dropdown" ma:internalName="Core_x0020_function">
      <xsd:simpleType>
        <xsd:restriction base="dms:Choice">
          <xsd:enumeration value="Capacity building"/>
          <xsd:enumeration value="Dissemination and networking"/>
          <xsd:enumeration value="Policy analysis"/>
          <xsd:enumeration value="Support to the European Commission"/>
        </xsd:restriction>
      </xsd:simpleType>
    </xsd:element>
    <xsd:element name="Issued_x0020_by" ma:index="11" nillable="true" ma:displayName="Issued by" ma:format="Dropdown" ma:internalName="Issued_x0020_by">
      <xsd:simpleType>
        <xsd:restriction base="dms:Choice">
          <xsd:enumeration value="ETF director"/>
          <xsd:enumeration value="ETF governing board"/>
          <xsd:enumeration value="ETF management team"/>
          <xsd:enumeration value="European Commission"/>
          <xsd:enumeration value="European Council"/>
          <xsd:enumeration value="European Parliament"/>
          <xsd:enumeration value="National Government"/>
          <xsd:enumeration value="No choice"/>
        </xsd:restriction>
      </xsd:simpleType>
    </xsd:element>
  </xsd:schema>
  <xsd:schema xmlns:xsd="http://www.w3.org/2001/XMLSchema" xmlns:xs="http://www.w3.org/2001/XMLSchema" xmlns:dms="http://schemas.microsoft.com/office/2006/documentManagement/types" xmlns:pc="http://schemas.microsoft.com/office/infopath/2007/PartnerControls" targetNamespace="0cfba320-8ff6-492a-9486-22da21eb3322" elementFormDefault="qualified">
    <xsd:import namespace="http://schemas.microsoft.com/office/2006/documentManagement/types"/>
    <xsd:import namespace="http://schemas.microsoft.com/office/infopath/2007/PartnerControls"/>
    <xsd:element name="ETF_x0020_Dept_x0020__x0026__x0020_Organisational_x0020_function" ma:index="3" nillable="true" ma:displayName="ETF Dept &amp; Organisational function" ma:list="{e79a5420-ba3e-4bae-894b-7c7934d732fb}" ma:internalName="ETF_x0020_Dept_x0020__x0026__x0020_Organisational_x0020_function" ma:showField="Title">
      <xsd:simpleType>
        <xsd:restriction base="dms:Lookup"/>
      </xsd:simpleType>
    </xsd:element>
    <xsd:element name="OPS_x0020_tags" ma:index="4" nillable="true" ma:displayName="OPS tags" ma:list="{ef0261bb-7101-4570-baf6-ae2433e35ecb}" ma:internalName="OPS_x0020_tags" ma:showField="Title">
      <xsd:complexType>
        <xsd:complexContent>
          <xsd:extension base="dms:MultiChoiceLookup">
            <xsd:sequence>
              <xsd:element name="Value" type="dms:Lookup" maxOccurs="unbounded" minOccurs="0" nillable="true"/>
            </xsd:sequence>
          </xsd:extension>
        </xsd:complexContent>
      </xsd:complexType>
    </xsd:element>
    <xsd:element name="Subjects_x0020__x0028_Keywords_x0029_" ma:index="5" nillable="true" ma:displayName="Subjects (Keywords)" ma:list="{bd88c386-817f-4464-998a-342319683bef}" ma:internalName="Subjects_x0020__x0028_Keywords_x0029_" ma:showField="Title">
      <xsd:complexType>
        <xsd:complexContent>
          <xsd:extension base="dms:MultiChoiceLookup">
            <xsd:sequence>
              <xsd:element name="Value" type="dms:Lookup" maxOccurs="unbounded" minOccurs="0" nillable="true"/>
            </xsd:sequence>
          </xsd:extension>
        </xsd:complexContent>
      </xsd:complexType>
    </xsd:element>
    <xsd:element name="Countries" ma:index="7" nillable="true" ma:displayName="Countries" ma:list="{098e6cc4-0186-4ac3-9c55-f97fcba62ee8}" ma:internalName="Countries" ma:readOnly="false" ma:showField="Titl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PS_x0020_tags xmlns="0cfba320-8ff6-492a-9486-22da21eb3322"/>
    <Types xmlns="b24f4573-e1bc-403b-bbdd-fe6427823d12">
      <Value>Presentation</Value>
    </Types>
    <WP_x0020_project_x0020_number xmlns="b24f4573-e1bc-403b-bbdd-fe6427823d12" xsi:nil="true"/>
    <Release_x0020_date_x0020__x002f__x0020_Publishing_x0020_date xmlns="b24f4573-e1bc-403b-bbdd-fe6427823d12">2016-03-31T22:00:00+00:00</Release_x0020_date_x0020__x002f__x0020_Publishing_x0020_date>
    <Issued_x0020_by xmlns="b24f4573-e1bc-403b-bbdd-fe6427823d12" xsi:nil="true"/>
    <Core_x0020_Theme xmlns="b24f4573-e1bc-403b-bbdd-fe6427823d12" xsi:nil="true"/>
    <ETF_x0020_Dept_x0020__x0026__x0020_Organisational_x0020_function xmlns="0cfba320-8ff6-492a-9486-22da21eb3322" xsi:nil="true"/>
    <Countries xmlns="0cfba320-8ff6-492a-9486-22da21eb3322"/>
    <Subjects_x0020__x0028_Keywords_x0029_ xmlns="0cfba320-8ff6-492a-9486-22da21eb3322">
      <Value>17</Value>
      <Value>27</Value>
      <Value>10</Value>
      <Value>9</Value>
    </Subjects_x0020__x0028_Keywords_x0029_>
    <Core_x0020_function xmlns="b24f4573-e1bc-403b-bbdd-fe6427823d1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7F160D-270E-4B58-805E-87C9D40EF5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4f4573-e1bc-403b-bbdd-fe6427823d12"/>
    <ds:schemaRef ds:uri="0cfba320-8ff6-492a-9486-22da21eb33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EA3865-AB0B-4AE0-9B01-243498219D6D}">
  <ds:schemaRefs>
    <ds:schemaRef ds:uri="http://schemas.microsoft.com/office/2006/documentManagement/types"/>
    <ds:schemaRef ds:uri="http://purl.org/dc/terms/"/>
    <ds:schemaRef ds:uri="http://schemas.microsoft.com/office/infopath/2007/PartnerControls"/>
    <ds:schemaRef ds:uri="http://purl.org/dc/elements/1.1/"/>
    <ds:schemaRef ds:uri="http://www.w3.org/XML/1998/namespace"/>
    <ds:schemaRef ds:uri="0cfba320-8ff6-492a-9486-22da21eb3322"/>
    <ds:schemaRef ds:uri="http://purl.org/dc/dcmitype/"/>
    <ds:schemaRef ds:uri="http://schemas.openxmlformats.org/package/2006/metadata/core-properties"/>
    <ds:schemaRef ds:uri="b24f4573-e1bc-403b-bbdd-fe6427823d12"/>
    <ds:schemaRef ds:uri="http://schemas.microsoft.com/office/2006/metadata/properties"/>
  </ds:schemaRefs>
</ds:datastoreItem>
</file>

<file path=customXml/itemProps3.xml><?xml version="1.0" encoding="utf-8"?>
<ds:datastoreItem xmlns:ds="http://schemas.openxmlformats.org/officeDocument/2006/customXml" ds:itemID="{A0200E0E-B4DC-44DD-9E9C-E1F00EC6783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9919</TotalTime>
  <Words>996</Words>
  <Application>Microsoft Office PowerPoint</Application>
  <PresentationFormat>On-screen Show (16:9)</PresentationFormat>
  <Paragraphs>229</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Montreal</vt:lpstr>
      <vt:lpstr>Times New Roman</vt:lpstr>
      <vt:lpstr>Wingdings</vt:lpstr>
      <vt:lpstr>ETF Template - Blue</vt:lpstr>
      <vt:lpstr>PowerPoint Presentation</vt:lpstr>
      <vt:lpstr>lifelong learning - - eSSENCE</vt:lpstr>
      <vt:lpstr>instruments    </vt:lpstr>
      <vt:lpstr>EU POLICIES (1)</vt:lpstr>
      <vt:lpstr>EU POLICIES (2)</vt:lpstr>
      <vt:lpstr>Modernised qualifications frameworks - instrumentS of lll policy </vt:lpstr>
      <vt:lpstr>QUALIFICATIONS FRAMEWORK OR QUALIFICATIONs SYSTEM ?</vt:lpstr>
      <vt:lpstr>QUALIFICATION SYSTEMS REFORM</vt:lpstr>
      <vt:lpstr>Initial stage of reform –  - TYPICAL CONCERNS/bOTTLENECKS</vt:lpstr>
      <vt:lpstr>Studies on impact of NQFs</vt:lpstr>
      <vt:lpstr>Validation – link to NQFs</vt:lpstr>
      <vt:lpstr>PowerPoint Presentation</vt:lpstr>
      <vt:lpstr>VALIDATION (VNFIL)   - European perspective</vt:lpstr>
      <vt:lpstr>Validation of informal and non-formal learning  (VNFIL)</vt:lpstr>
      <vt:lpstr>Validation stages</vt:lpstr>
      <vt:lpstr>Validation process</vt:lpstr>
      <vt:lpstr>Assessment methods</vt:lpstr>
      <vt:lpstr>Validation – CONDITIONS FOR IMPLEMENTATION</vt:lpstr>
      <vt:lpstr>Validation – ETF work in partner countries</vt:lpstr>
      <vt:lpstr>Validation – Bodies in charge (exercise)</vt:lpstr>
      <vt:lpstr>ValidatioN – EXERCISE</vt:lpstr>
      <vt:lpstr>ValidatioN – bodies in charge</vt:lpstr>
      <vt:lpstr>ValidatioN – ETF self assessment tool</vt:lpstr>
      <vt:lpstr>case story </vt:lpstr>
      <vt:lpstr>PowerPoint Presentation</vt:lpstr>
    </vt:vector>
  </TitlesOfParts>
  <Company>Article 10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ETF corporate PPT presentation</dc:title>
  <dc:creator>Carla Leclezio</dc:creator>
  <cp:lastModifiedBy>Maria Rosenstock</cp:lastModifiedBy>
  <cp:revision>667</cp:revision>
  <cp:lastPrinted>2019-09-20T15:12:00Z</cp:lastPrinted>
  <dcterms:created xsi:type="dcterms:W3CDTF">2012-09-13T11:45:23Z</dcterms:created>
  <dcterms:modified xsi:type="dcterms:W3CDTF">2019-09-23T06:38:33Z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0x010100DCA4EC5030EB214A86DBC146CA81E563</vt:lpwstr>
  </property>
  <property fmtid="{D5CDD505-2E9C-101B-9397-08002B2CF9AE}" pid="3" name="ArticulateGUID">
    <vt:lpwstr>25AEFCD6-48E8-4559-8E5B-3BD21746F7AD</vt:lpwstr>
  </property>
  <property fmtid="{D5CDD505-2E9C-101B-9397-08002B2CF9AE}" pid="4" name="ArticulatePath">
    <vt:lpwstr>ETF_Corporate Presentation 2018_v01</vt:lpwstr>
  </property>
  <property fmtid="{D5CDD505-2E9C-101B-9397-08002B2CF9AE}" pid="5" name="PresTool">
    <vt:lpwstr>no</vt:lpwstr>
  </property>
  <property fmtid="{D5CDD505-2E9C-101B-9397-08002B2CF9AE}" pid="6" name="PresToolSplit">
    <vt:lpwstr>yes</vt:lpwstr>
  </property>
  <property fmtid="{D5CDD505-2E9C-101B-9397-08002B2CF9AE}" pid="7" name="Deck">
    <vt:lpwstr>\\etf.europa.eu\sysvol\etf.europa.eu\ETF Templates\Templates\PowerPoint\Decks\ETF Corporate Template.pptx</vt:lpwstr>
  </property>
  <property fmtid="{D5CDD505-2E9C-101B-9397-08002B2CF9AE}" pid="8" name="LangID">
    <vt:lpwstr/>
  </property>
  <property fmtid="{D5CDD505-2E9C-101B-9397-08002B2CF9AE}" pid="9" name="TempDeck">
    <vt:lpwstr>false</vt:lpwstr>
  </property>
</Properties>
</file>