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30"/>
  </p:notesMasterIdLst>
  <p:sldIdLst>
    <p:sldId id="455" r:id="rId5"/>
    <p:sldId id="453" r:id="rId6"/>
    <p:sldId id="454" r:id="rId7"/>
    <p:sldId id="261" r:id="rId8"/>
    <p:sldId id="262" r:id="rId9"/>
    <p:sldId id="265" r:id="rId10"/>
    <p:sldId id="269" r:id="rId11"/>
    <p:sldId id="457" r:id="rId12"/>
    <p:sldId id="458" r:id="rId13"/>
    <p:sldId id="456" r:id="rId14"/>
    <p:sldId id="459" r:id="rId15"/>
    <p:sldId id="460" r:id="rId16"/>
    <p:sldId id="461" r:id="rId17"/>
    <p:sldId id="462" r:id="rId18"/>
    <p:sldId id="463" r:id="rId19"/>
    <p:sldId id="464" r:id="rId20"/>
    <p:sldId id="465" r:id="rId21"/>
    <p:sldId id="469" r:id="rId22"/>
    <p:sldId id="466" r:id="rId23"/>
    <p:sldId id="467" r:id="rId24"/>
    <p:sldId id="468" r:id="rId25"/>
    <p:sldId id="470" r:id="rId26"/>
    <p:sldId id="471" r:id="rId27"/>
    <p:sldId id="472" r:id="rId28"/>
    <p:sldId id="278" r:id="rId29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0012"/>
    <a:srgbClr val="600007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28" autoAdjust="0"/>
  </p:normalViewPr>
  <p:slideViewPr>
    <p:cSldViewPr snapToGrid="0" snapToObjects="1"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600AB19-CA80-4480-8421-DCB6B6FCC084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1B0EBED-177B-45AF-B702-F3AE88BFA6F9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67200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747AA-894D-46D5-BACC-485FA26437AF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2B954-3DE5-4FF9-9629-3D38FA5E893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372A2-E701-4A92-AF00-149B0AB53180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3E60C-7B35-4F2E-B09A-C00526C0356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0DD16-52B0-45F0-A1C4-F17580A85F9F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B481F-EE41-45DB-AB92-CB7C2F5D274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97AAC-4C14-4ED8-A454-04AC158C1902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7DF7E-C0BE-490F-B8AB-36961A04157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2FC92-8363-430C-87EB-E3C66EE984E2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D1803-692D-44DF-A42F-6D3D05754B5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83A74-4175-41AC-9DFE-DF571496451C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7B8FB-577C-40FA-BB51-7F046C4D7EA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D4055-04CB-4A67-AE02-212FC77AB4DD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30526-D12B-4BEE-AE5A-FC362EA5930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66D74-1ABC-4E4E-A969-E3ED3931B192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D9483-0875-431E-AFB7-DCD8D621402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8F5EE-1CD7-4C01-AB38-01662515DEA9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BB6EC-3F03-4B8E-BD24-95279990117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E5B50-D466-4B8B-BF52-7712F5F226C5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9DBCB-5744-4883-9407-6B9180B36B2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88BDF-4767-4FDC-A503-D1CE5667E8F2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5E395-A8BC-4E93-84A0-A8F60214755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649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842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272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91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294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650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96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734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5574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8492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37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397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5306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7527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4078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3755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8482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088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37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4956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5185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0753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xmlns="" id="{0B68C486-F40D-4F40-8F45-A4F478123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96113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277EAC0B-EF8C-4904-AD4B-433E2ECAA573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3879688773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xmlns="" id="{E2132ACA-9249-4644-AC2D-D79A821C17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F785B95F-6B9B-4AAF-ACC1-B0611E48718C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2411792701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xmlns="" id="{80315BAB-741E-6D41-A96C-132E599223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8D4B320-42EF-4A36-808B-5E0A4540417A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3834286853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xmlns="" id="{1E2828F3-5B96-8941-8D60-7DB9A03CA7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661A95FF-9646-4E32-A28E-7EB032ABA5DB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2971681310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xmlns="" id="{8267BB09-03BC-6444-B22A-3A0E059629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EB028A04-47F2-478C-8FB8-30D7904DD6FA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111973409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362C9C96-20E0-2044-9D18-FD5C25D41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B7B3C-6641-4E94-9C56-0BAE3FA38B5E}" type="datetime1">
              <a:rPr lang="it-IT" altLang="he-IL"/>
              <a:pPr>
                <a:defRPr/>
              </a:pPr>
              <a:t>21/09/2019</a:t>
            </a:fld>
            <a:endParaRPr lang="it-IT" altLang="he-IL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AB1FCB66-1B52-E04F-97CC-51CC7DDDE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359527F-2C9C-9D4E-952A-4CF5B7F2A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4762BF34-18F0-4C73-A283-4C738604FC57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3446002343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B9412A2F-EFB4-8449-A221-AAA20E914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9B12D-C439-42E2-ABF1-2F69B681B26B}" type="datetime1">
              <a:rPr lang="it-IT" altLang="he-IL"/>
              <a:pPr>
                <a:defRPr/>
              </a:pPr>
              <a:t>21/09/2019</a:t>
            </a:fld>
            <a:endParaRPr lang="it-IT" altLang="he-IL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1BC7172-2ABD-424F-8222-5BA1F2997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6EA8BE6F-A069-4846-8C02-1F383D5FF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ABF7AC71-9234-4287-8E99-CDC418AD6A0C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3044336868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02122C33-7B01-0947-AE06-F7F4D779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19247-0156-457C-BC31-F15EC76D0B47}" type="datetime1">
              <a:rPr lang="it-IT" altLang="he-IL"/>
              <a:pPr>
                <a:defRPr/>
              </a:pPr>
              <a:t>21/09/2019</a:t>
            </a:fld>
            <a:endParaRPr lang="it-IT" altLang="he-IL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CBA6FDAD-2CF2-0048-BB37-774AF953F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C508E5E3-C585-FA47-92A5-8FCA0FCE7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2B0C248C-C265-4292-BCE5-F1F335D12FEC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2620334281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5FCC0657-B905-434F-BF9D-BC5F61041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3AC5-A679-4E64-86AC-BE19CEC2BB48}" type="datetime1">
              <a:rPr lang="it-IT" altLang="he-IL"/>
              <a:pPr>
                <a:defRPr/>
              </a:pPr>
              <a:t>21/09/2019</a:t>
            </a:fld>
            <a:endParaRPr lang="it-IT" altLang="he-IL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07E24D5-123F-7A4C-AE24-06B9ABC93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604A1FA3-5E12-4E45-BF5B-1C2BE23D6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8F9804E8-EF9F-4EB5-B1D6-ADCBE465A3E9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569769978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xmlns="" id="{62D3B6EC-A8A1-5441-AFB5-21A2F619C3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4FC6AA02-9B02-4F0D-81CB-8359F1BC73F6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2865543732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xmlns="" id="{4A9942A2-EBF3-B244-9FAF-11937030C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E2793-C202-48EE-9DAA-354002CB06B7}" type="datetime1">
              <a:rPr lang="it-IT" altLang="he-IL"/>
              <a:pPr>
                <a:defRPr/>
              </a:pPr>
              <a:t>21/09/2019</a:t>
            </a:fld>
            <a:endParaRPr lang="it-IT" altLang="he-IL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xmlns="" id="{8B3DCE0D-7AC5-2442-A3AC-90490AB4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xmlns="" id="{BCA9D273-8ABD-874A-B55D-74B73B244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FD5FB7-2F04-40CE-AB05-7DC8CD12177C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2149025737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xmlns="" id="{4A9942A2-EBF3-B244-9FAF-11937030C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FD953-9A62-470C-BBE3-215C9DD95C48}" type="datetime1">
              <a:rPr lang="it-IT" altLang="he-IL"/>
              <a:pPr>
                <a:defRPr/>
              </a:pPr>
              <a:t>21/09/2019</a:t>
            </a:fld>
            <a:endParaRPr lang="it-IT" altLang="he-IL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xmlns="" id="{8B3DCE0D-7AC5-2442-A3AC-90490AB4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xmlns="" id="{BCA9D273-8ABD-874A-B55D-74B73B244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1CBDEE-6F7F-4C8F-B32A-F7026EEBB20A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2735073851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xmlns="" id="{4A9942A2-EBF3-B244-9FAF-11937030C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922F7-B7FD-4DB8-BD4D-8EBCE7AFC115}" type="datetime1">
              <a:rPr lang="it-IT" altLang="he-IL"/>
              <a:pPr>
                <a:defRPr/>
              </a:pPr>
              <a:t>21/09/2019</a:t>
            </a:fld>
            <a:endParaRPr lang="it-IT" altLang="he-IL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xmlns="" id="{8B3DCE0D-7AC5-2442-A3AC-90490AB4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xmlns="" id="{BCA9D273-8ABD-874A-B55D-74B73B244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C3431-FA7D-47EC-8432-74187444A993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1749268410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xmlns="" id="{4A9942A2-EBF3-B244-9FAF-11937030C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3403A-BAF7-498F-B0CC-28B798AD8655}" type="datetime1">
              <a:rPr lang="it-IT" altLang="he-IL"/>
              <a:pPr>
                <a:defRPr/>
              </a:pPr>
              <a:t>21/09/2019</a:t>
            </a:fld>
            <a:endParaRPr lang="it-IT" altLang="he-IL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xmlns="" id="{8B3DCE0D-7AC5-2442-A3AC-90490AB4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xmlns="" id="{BCA9D273-8ABD-874A-B55D-74B73B244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7B93B-3418-4A79-B3FD-73397FE5A550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3585523428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xmlns="" id="{4A9942A2-EBF3-B244-9FAF-11937030C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097FE-499E-4A2E-9702-AF536262D202}" type="datetime1">
              <a:rPr lang="it-IT" altLang="he-IL"/>
              <a:pPr>
                <a:defRPr/>
              </a:pPr>
              <a:t>21/09/2019</a:t>
            </a:fld>
            <a:endParaRPr lang="it-IT" altLang="he-IL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xmlns="" id="{8B3DCE0D-7AC5-2442-A3AC-90490AB4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xmlns="" id="{BCA9D273-8ABD-874A-B55D-74B73B244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580BB7-186B-4A27-92A3-5048B47A2DD1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1574801230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4A9942A2-EBF3-B244-9FAF-11937030C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D8203-B0C4-447A-9305-E28491CFBCA7}" type="datetime1">
              <a:rPr lang="it-IT" altLang="he-IL"/>
              <a:pPr>
                <a:defRPr/>
              </a:pPr>
              <a:t>21/09/2019</a:t>
            </a:fld>
            <a:endParaRPr lang="it-IT" altLang="he-IL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8B3DCE0D-7AC5-2442-A3AC-90490AB4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BCA9D273-8ABD-874A-B55D-74B73B244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5C68BF-317E-4494-BCE7-0306CFA1C0AA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2831957262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4A9942A2-EBF3-B244-9FAF-11937030C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3ED63-33BD-4853-BA4B-8FCC68DA3A51}" type="datetime1">
              <a:rPr lang="it-IT" altLang="he-IL"/>
              <a:pPr>
                <a:defRPr/>
              </a:pPr>
              <a:t>21/09/2019</a:t>
            </a:fld>
            <a:endParaRPr lang="it-IT" altLang="he-IL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8B3DCE0D-7AC5-2442-A3AC-90490AB4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BCA9D273-8ABD-874A-B55D-74B73B244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63D593-0573-4274-AD8F-BDA068FD76E8}" type="slidenum">
              <a:rPr lang="it-IT" altLang="he-IL"/>
              <a:pPr/>
              <a:t>‹#›</a:t>
            </a:fld>
            <a:endParaRPr lang="it-IT" altLang="he-IL"/>
          </a:p>
        </p:txBody>
      </p:sp>
    </p:spTree>
    <p:extLst>
      <p:ext uri="{BB962C8B-B14F-4D97-AF65-F5344CB8AC3E}">
        <p14:creationId xmlns:p14="http://schemas.microsoft.com/office/powerpoint/2010/main" val="264787403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7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 dello schema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Modifica gli stili del testo dello schema
Secondo livello
Terzo livello
Quarto livello
Quinto livello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369AAC6-1DDC-48C2-8A4A-C477DA7768CE}" type="datetimeFigureOut">
              <a:rPr lang="it-IT"/>
              <a:pPr>
                <a:defRPr/>
              </a:pPr>
              <a:t>21/09/2019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726E6F-451C-4F4A-8610-8DAC171FC2D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1" fontAlgn="auto">
                <a:spcBef>
                  <a:spcPts val="0"/>
                </a:spcBef>
                <a:spcAft>
                  <a:spcPts val="0"/>
                </a:spcAft>
              </a:pPr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9583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fld id="{2432EA62-DF84-4561-8BF0-400B38EA9D31}" type="datetimeFigureOut">
              <a:rPr lang="he-I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1" fontAlgn="auto">
                <a:spcBef>
                  <a:spcPts val="0"/>
                </a:spcBef>
                <a:spcAft>
                  <a:spcPts val="0"/>
                </a:spcAft>
              </a:pPr>
              <a:t>כ"א/אלול/תשע"ט</a:t>
            </a:fld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 fontAlgn="auto">
              <a:spcBef>
                <a:spcPts val="0"/>
              </a:spcBef>
              <a:spcAft>
                <a:spcPts val="0"/>
              </a:spcAft>
            </a:pPr>
            <a:fld id="{F535D1B4-8AEF-4B8C-A096-873E08AA565A}" type="slidenum">
              <a:rPr lang="he-IL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rtl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he-I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510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he-IL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he-IL" smtClean="0"/>
              <a:t>Fare clic per modificare stili del testo dello schema</a:t>
            </a:r>
          </a:p>
          <a:p>
            <a:pPr lvl="1"/>
            <a:r>
              <a:rPr lang="it-IT" altLang="he-IL" smtClean="0"/>
              <a:t>Secondo livello</a:t>
            </a:r>
          </a:p>
          <a:p>
            <a:pPr lvl="2"/>
            <a:r>
              <a:rPr lang="it-IT" altLang="he-IL" smtClean="0"/>
              <a:t>Terzo livello</a:t>
            </a:r>
          </a:p>
          <a:p>
            <a:pPr lvl="3"/>
            <a:r>
              <a:rPr lang="it-IT" altLang="he-IL" smtClean="0"/>
              <a:t>Quarto livello</a:t>
            </a:r>
          </a:p>
          <a:p>
            <a:pPr lvl="4"/>
            <a:r>
              <a:rPr lang="it-IT" altLang="he-IL" smtClean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4A9942A2-EBF3-B244-9FAF-11937030CB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680CFC6-E472-466D-BA15-64F366D4C091}" type="datetime1">
              <a:rPr lang="it-IT" altLang="he-IL">
                <a:ea typeface="MS PGothic" pitchFamily="34" charset="-128"/>
              </a:rPr>
              <a:pPr>
                <a:defRPr/>
              </a:pPr>
              <a:t>21/09/2019</a:t>
            </a:fld>
            <a:endParaRPr lang="it-IT" altLang="he-IL">
              <a:ea typeface="MS PGothic" pitchFamily="34" charset="-128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8B3DCE0D-7AC5-2442-A3AC-90490AB49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BCA9D273-8ABD-874A-B55D-74B73B244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6A3A699A-6B44-42D8-AF88-4677B6D34F0D}" type="slidenum">
              <a:rPr lang="it-IT" altLang="he-IL" smtClean="0">
                <a:ea typeface="MS PGothic" pitchFamily="34" charset="-128"/>
              </a:rPr>
              <a:pPr/>
              <a:t>‹#›</a:t>
            </a:fld>
            <a:endParaRPr lang="it-IT" altLang="he-IL" smtClean="0">
              <a:ea typeface="MS PGothic" pitchFamily="34" charset="-128"/>
            </a:endParaRPr>
          </a:p>
        </p:txBody>
      </p:sp>
      <p:pic>
        <p:nvPicPr>
          <p:cNvPr id="1031" name="Immagine 3" descr="base.jpg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0450"/>
            <a:ext cx="91440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2" name="Gruppo 7"/>
          <p:cNvGrpSpPr>
            <a:grpSpLocks/>
          </p:cNvGrpSpPr>
          <p:nvPr userDrawn="1"/>
        </p:nvGrpSpPr>
        <p:grpSpPr bwMode="auto">
          <a:xfrm>
            <a:off x="7613650" y="6167438"/>
            <a:ext cx="1435100" cy="323850"/>
            <a:chOff x="6770688" y="6067425"/>
            <a:chExt cx="1435100" cy="323850"/>
          </a:xfrm>
        </p:grpSpPr>
        <p:pic>
          <p:nvPicPr>
            <p:cNvPr id="1033" name="Immagine 40" descr="ITAL0001.gif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088" y="6092825"/>
              <a:ext cx="393700" cy="29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Immagine 44" descr="eu-flag.gif"/>
            <p:cNvPicPr>
              <a:picLocks noChangeAspect="1"/>
            </p:cNvPicPr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850" y="6092825"/>
              <a:ext cx="395288" cy="29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22"/>
            <p:cNvPicPr>
              <a:picLocks noChangeAspect="1" noChangeArrowheads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0688" y="6067425"/>
              <a:ext cx="438150" cy="32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192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Immagin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itolo 1"/>
          <p:cNvSpPr txBox="1">
            <a:spLocks/>
          </p:cNvSpPr>
          <p:nvPr/>
        </p:nvSpPr>
        <p:spPr bwMode="auto">
          <a:xfrm>
            <a:off x="539751" y="4179888"/>
            <a:ext cx="803051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/>
            <a:r>
              <a:rPr lang="en-US" sz="2000" b="1" dirty="0" err="1">
                <a:latin typeface="+mj-lt"/>
                <a:ea typeface="+mj-ea"/>
                <a:cs typeface="+mj-cs"/>
              </a:rPr>
              <a:t>Tsipi</a:t>
            </a:r>
            <a:r>
              <a:rPr lang="en-US" sz="2000" b="1" dirty="0">
                <a:latin typeface="+mj-lt"/>
                <a:ea typeface="+mj-ea"/>
                <a:cs typeface="+mj-cs"/>
              </a:rPr>
              <a:t> Weinberg</a:t>
            </a:r>
          </a:p>
          <a:p>
            <a:pPr algn="l"/>
            <a:r>
              <a:rPr lang="en-US" sz="2000" b="1" dirty="0" smtClean="0">
                <a:latin typeface="+mj-lt"/>
                <a:ea typeface="+mj-ea"/>
                <a:cs typeface="+mj-cs"/>
              </a:rPr>
              <a:t>Head of Unit for Evaluation of Foreign Academic Degrees and Israeli </a:t>
            </a:r>
            <a:r>
              <a:rPr lang="en-US" sz="2000" b="1" dirty="0">
                <a:latin typeface="+mj-lt"/>
                <a:ea typeface="+mj-ea"/>
                <a:cs typeface="+mj-cs"/>
              </a:rPr>
              <a:t>Project Leader </a:t>
            </a:r>
            <a:r>
              <a:rPr lang="it-IT" sz="2000" dirty="0">
                <a:solidFill>
                  <a:srgbClr val="002060"/>
                </a:solidFill>
                <a:latin typeface="Calibri Light"/>
              </a:rPr>
              <a:t/>
            </a:r>
            <a:br>
              <a:rPr lang="it-IT" sz="2000" dirty="0">
                <a:solidFill>
                  <a:srgbClr val="002060"/>
                </a:solidFill>
                <a:latin typeface="Calibri Light"/>
              </a:rPr>
            </a:br>
            <a:endParaRPr lang="it-IT" sz="2000" dirty="0">
              <a:solidFill>
                <a:srgbClr val="002060"/>
              </a:solidFill>
              <a:latin typeface="Calibri Light"/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xmlns="" id="{1F19F536-91C8-B04F-AD28-7F8409A46E98}"/>
              </a:ext>
            </a:extLst>
          </p:cNvPr>
          <p:cNvSpPr txBox="1">
            <a:spLocks/>
          </p:cNvSpPr>
          <p:nvPr/>
        </p:nvSpPr>
        <p:spPr bwMode="auto">
          <a:xfrm>
            <a:off x="683568" y="1813816"/>
            <a:ext cx="7886700" cy="259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/>
            <a:r>
              <a:rPr lang="en-US" sz="2000" b="1" dirty="0" smtClean="0"/>
              <a:t>The Establishment of the Israeli </a:t>
            </a:r>
            <a:r>
              <a:rPr lang="he-IL" sz="2000" b="1" dirty="0" smtClean="0"/>
              <a:t/>
            </a:r>
            <a:br>
              <a:rPr lang="he-IL" sz="2000" b="1" dirty="0" smtClean="0"/>
            </a:br>
            <a:r>
              <a:rPr lang="en-US" sz="2000" b="1" dirty="0" smtClean="0"/>
              <a:t>Qualifications Framework</a:t>
            </a:r>
            <a:br>
              <a:rPr lang="en-US" sz="2000" b="1" dirty="0" smtClean="0"/>
            </a:br>
            <a:r>
              <a:rPr lang="en-GB" sz="2000" b="1" dirty="0" smtClean="0"/>
              <a:t>as a mechanism to fostering the development of Israeli Human Capital</a:t>
            </a:r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3200" b="1" dirty="0" smtClean="0">
                <a:solidFill>
                  <a:srgbClr val="7030A0"/>
                </a:solidFill>
              </a:rPr>
              <a:t>Study Visit- Torino</a:t>
            </a:r>
          </a:p>
          <a:p>
            <a:pPr algn="ctr"/>
            <a:r>
              <a:rPr lang="it-IT" sz="3200" b="1" dirty="0" smtClean="0">
                <a:solidFill>
                  <a:srgbClr val="7030A0"/>
                </a:solidFill>
              </a:rPr>
              <a:t>ETF</a:t>
            </a:r>
            <a:endParaRPr lang="it-IT" sz="2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כותרת 1"/>
          <p:cNvSpPr>
            <a:spLocks noGrp="1"/>
          </p:cNvSpPr>
          <p:nvPr>
            <p:ph type="title"/>
          </p:nvPr>
        </p:nvSpPr>
        <p:spPr>
          <a:xfrm>
            <a:off x="3939888" y="525032"/>
            <a:ext cx="4843895" cy="1325563"/>
          </a:xfrm>
        </p:spPr>
        <p:txBody>
          <a:bodyPr/>
          <a:lstStyle/>
          <a:p>
            <a:pPr algn="r" eaLnBrk="1" hangingPunct="1"/>
            <a:r>
              <a:rPr lang="en-US" sz="2400" b="1" dirty="0" smtClean="0">
                <a:latin typeface="Arial" charset="0"/>
              </a:rPr>
              <a:t>Government Resolution no. 147 of June 2015</a:t>
            </a:r>
            <a:endParaRPr lang="he-IL" sz="2400" b="1" dirty="0" smtClean="0">
              <a:latin typeface="Arial" charset="0"/>
            </a:endParaRPr>
          </a:p>
        </p:txBody>
      </p:sp>
      <p:sp>
        <p:nvSpPr>
          <p:cNvPr id="22530" name="מציין מיקום תוכן 2"/>
          <p:cNvSpPr>
            <a:spLocks noGrp="1"/>
          </p:cNvSpPr>
          <p:nvPr>
            <p:ph idx="1"/>
          </p:nvPr>
        </p:nvSpPr>
        <p:spPr>
          <a:xfrm>
            <a:off x="628651" y="2058413"/>
            <a:ext cx="7669213" cy="4351337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buFont typeface="Arial" charset="0"/>
              <a:buNone/>
            </a:pPr>
            <a:r>
              <a:rPr lang="en-US" sz="2400" dirty="0" smtClean="0">
                <a:solidFill>
                  <a:srgbClr val="002060"/>
                </a:solidFill>
                <a:latin typeface="Arial" charset="0"/>
              </a:rPr>
              <a:t>To improve the accreditation (validation) among various systems, to enhance mobility of soldiers/pupils/students between the education system to IDF and other qualifications systems including professional qualifications, technological and academic education</a:t>
            </a:r>
            <a:endParaRPr lang="he-IL" sz="2400" dirty="0" smtClean="0">
              <a:solidFill>
                <a:srgbClr val="00206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2400" b="1" dirty="0" smtClean="0">
                <a:latin typeface="Arial" charset="0"/>
              </a:rPr>
              <a:t>One of the Measures Derived</a:t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>from the 147 Government Resolution:</a:t>
            </a:r>
            <a:r>
              <a:rPr lang="en-US" sz="2400" dirty="0" smtClean="0">
                <a:latin typeface="Arial" charset="0"/>
              </a:rPr>
              <a:t> </a:t>
            </a:r>
            <a:endParaRPr lang="he-IL" sz="2400" dirty="0" smtClean="0">
              <a:latin typeface="Arial" charset="0"/>
            </a:endParaRPr>
          </a:p>
        </p:txBody>
      </p:sp>
      <p:sp>
        <p:nvSpPr>
          <p:cNvPr id="23554" name="מציין מיקום תוכן 2"/>
          <p:cNvSpPr>
            <a:spLocks noGrp="1"/>
          </p:cNvSpPr>
          <p:nvPr>
            <p:ph idx="1"/>
          </p:nvPr>
        </p:nvSpPr>
        <p:spPr>
          <a:xfrm>
            <a:off x="872115" y="1904423"/>
            <a:ext cx="7886700" cy="4351338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buFont typeface="Arial" charset="0"/>
              <a:buNone/>
            </a:pPr>
            <a:r>
              <a:rPr lang="en-GB" sz="2400" dirty="0" smtClean="0">
                <a:solidFill>
                  <a:srgbClr val="002060"/>
                </a:solidFill>
                <a:latin typeface="Arial" charset="0"/>
              </a:rPr>
              <a:t>Establishment of an inter-ministerial committee which should analyse and find appropriate solutions to the validation/accreditation of different qualifications between education and professional sectors, increasing internal mobility, enabling also transfer and sharing of the information between the sectors.</a:t>
            </a:r>
            <a:endParaRPr lang="en-US" sz="2400" dirty="0" smtClean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he-IL" sz="2400" dirty="0" smtClean="0">
              <a:solidFill>
                <a:srgbClr val="00206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כותרת 1"/>
          <p:cNvSpPr>
            <a:spLocks noGrp="1"/>
          </p:cNvSpPr>
          <p:nvPr>
            <p:ph type="title"/>
          </p:nvPr>
        </p:nvSpPr>
        <p:spPr>
          <a:xfrm>
            <a:off x="684068" y="299244"/>
            <a:ext cx="7886700" cy="1325563"/>
          </a:xfrm>
        </p:spPr>
        <p:txBody>
          <a:bodyPr/>
          <a:lstStyle/>
          <a:p>
            <a:pPr algn="r" eaLnBrk="1" hangingPunct="1"/>
            <a:r>
              <a:rPr lang="en-US" sz="2400" b="1" dirty="0" smtClean="0">
                <a:latin typeface="Arial" charset="0"/>
              </a:rPr>
              <a:t>The inter-Ministerial </a:t>
            </a:r>
            <a:r>
              <a:rPr lang="en-US" sz="2400" b="1" dirty="0" smtClean="0">
                <a:latin typeface="Arial" charset="0"/>
              </a:rPr>
              <a:t>Committee</a:t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>2015-2016</a:t>
            </a:r>
            <a:endParaRPr lang="he-IL" sz="2400" b="1" dirty="0" smtClean="0">
              <a:latin typeface="Arial" charset="0"/>
            </a:endParaRPr>
          </a:p>
        </p:txBody>
      </p:sp>
      <p:sp>
        <p:nvSpPr>
          <p:cNvPr id="24578" name="מציין מיקום תוכן 2"/>
          <p:cNvSpPr>
            <a:spLocks noGrp="1"/>
          </p:cNvSpPr>
          <p:nvPr>
            <p:ph idx="1"/>
          </p:nvPr>
        </p:nvSpPr>
        <p:spPr>
          <a:xfrm>
            <a:off x="684068" y="1526958"/>
            <a:ext cx="7886700" cy="4351338"/>
          </a:xfrm>
        </p:spPr>
        <p:txBody>
          <a:bodyPr/>
          <a:lstStyle/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Lead by Mr. Yossi </a:t>
            </a:r>
            <a:r>
              <a:rPr lang="en-US" sz="2000" dirty="0" err="1" smtClean="0">
                <a:solidFill>
                  <a:srgbClr val="002060"/>
                </a:solidFill>
                <a:latin typeface="Arial" charset="0"/>
              </a:rPr>
              <a:t>Katribas</a:t>
            </a:r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, PMO’s Deputy DG.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endParaRPr lang="en-US" sz="2000" dirty="0" smtClean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Members:</a:t>
            </a:r>
          </a:p>
          <a:p>
            <a:pPr marL="742950" lvl="1" indent="-285750" eaLnBrk="1" hangingPunct="1"/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Ministry of Education</a:t>
            </a:r>
          </a:p>
          <a:p>
            <a:pPr marL="742950" lvl="1" indent="-285750" eaLnBrk="1" hangingPunct="1"/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Ministry of Labor and Welfare</a:t>
            </a:r>
          </a:p>
          <a:p>
            <a:pPr marL="742950" lvl="1" indent="-285750" eaLnBrk="1" hangingPunct="1"/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Ministry of Economy</a:t>
            </a:r>
          </a:p>
          <a:p>
            <a:pPr marL="742950" lvl="1" indent="-285750" eaLnBrk="1" hangingPunct="1"/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IDF</a:t>
            </a:r>
          </a:p>
          <a:p>
            <a:pPr marL="742950" lvl="1" indent="-285750" eaLnBrk="1" hangingPunct="1"/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Council for Higher Education</a:t>
            </a:r>
          </a:p>
          <a:p>
            <a:pPr marL="742950" lvl="1" indent="-285750" eaLnBrk="1" hangingPunct="1"/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Ministry of Justice</a:t>
            </a:r>
          </a:p>
          <a:p>
            <a:pPr marL="742950" lvl="1" indent="-285750" eaLnBrk="1" hangingPunct="1"/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Ministry of Finance</a:t>
            </a:r>
          </a:p>
          <a:p>
            <a:pPr marL="742950" lvl="1" indent="-285750" eaLnBrk="1" hangingPunct="1"/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Civil Service Commission</a:t>
            </a:r>
          </a:p>
          <a:p>
            <a:pPr marL="742950" lvl="1" indent="-285750" eaLnBrk="1" hangingPunct="1"/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National Council of Economics</a:t>
            </a:r>
          </a:p>
          <a:p>
            <a:pPr marL="742950" lvl="1" indent="-285750" eaLnBrk="1" hangingPunct="1"/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Digital Israel</a:t>
            </a:r>
          </a:p>
          <a:p>
            <a:pPr marL="742950" lvl="1" indent="-285750" eaLnBrk="1" hangingPunct="1"/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Industries Union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endParaRPr lang="he-IL" sz="2000" dirty="0" smtClean="0">
              <a:solidFill>
                <a:srgbClr val="00206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כותרת 1"/>
          <p:cNvSpPr>
            <a:spLocks noGrp="1"/>
          </p:cNvSpPr>
          <p:nvPr>
            <p:ph type="title"/>
          </p:nvPr>
        </p:nvSpPr>
        <p:spPr>
          <a:xfrm>
            <a:off x="3248892" y="287916"/>
            <a:ext cx="5583382" cy="1785938"/>
          </a:xfrm>
        </p:spPr>
        <p:txBody>
          <a:bodyPr/>
          <a:lstStyle/>
          <a:p>
            <a:pPr algn="r" eaLnBrk="1" hangingPunct="1"/>
            <a:r>
              <a:rPr lang="en-US" sz="2400" b="1" dirty="0" smtClean="0">
                <a:latin typeface="Arial" charset="0"/>
              </a:rPr>
              <a:t>The Committee’s Main Recommendations regarding the Establishment of an Israeli NQF</a:t>
            </a:r>
            <a:endParaRPr lang="he-IL" sz="2400" b="1" dirty="0" smtClean="0">
              <a:latin typeface="Arial" charset="0"/>
            </a:endParaRPr>
          </a:p>
        </p:txBody>
      </p:sp>
      <p:sp>
        <p:nvSpPr>
          <p:cNvPr id="25602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811627"/>
            <a:ext cx="8229600" cy="3992562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Mapping and leveling all national qualifications in Israel according to the European system</a:t>
            </a:r>
          </a:p>
          <a:p>
            <a:pPr eaLnBrk="1" hangingPunct="1">
              <a:lnSpc>
                <a:spcPct val="130000"/>
              </a:lnSpc>
            </a:pPr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Inter-ministerial and inter-sectorial coordination for inter-systems mobility</a:t>
            </a:r>
          </a:p>
          <a:p>
            <a:pPr eaLnBrk="1" hangingPunct="1">
              <a:lnSpc>
                <a:spcPct val="130000"/>
              </a:lnSpc>
            </a:pPr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Modular approach of the qualifications systems for the contribution of a significant professional horizon</a:t>
            </a:r>
          </a:p>
          <a:p>
            <a:pPr eaLnBrk="1" hangingPunct="1">
              <a:lnSpc>
                <a:spcPct val="130000"/>
              </a:lnSpc>
            </a:pPr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Mechanisms for the recognition of professional experience and non formal studies to encourage life long learning.</a:t>
            </a:r>
          </a:p>
          <a:p>
            <a:pPr eaLnBrk="1" hangingPunct="1">
              <a:lnSpc>
                <a:spcPct val="130000"/>
              </a:lnSpc>
            </a:pPr>
            <a:r>
              <a:rPr lang="en-US" sz="2000" dirty="0" smtClean="0">
                <a:solidFill>
                  <a:srgbClr val="002060"/>
                </a:solidFill>
                <a:latin typeface="Arial" charset="0"/>
              </a:rPr>
              <a:t>On line accessible information on all qualifications, including their learning outcomes, level and purpose</a:t>
            </a:r>
            <a:endParaRPr lang="he-IL" sz="2000" dirty="0" smtClean="0">
              <a:solidFill>
                <a:srgbClr val="00206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כותרת 1"/>
          <p:cNvSpPr>
            <a:spLocks noGrp="1"/>
          </p:cNvSpPr>
          <p:nvPr>
            <p:ph type="title"/>
          </p:nvPr>
        </p:nvSpPr>
        <p:spPr>
          <a:xfrm>
            <a:off x="2138796" y="445799"/>
            <a:ext cx="6534150" cy="1325562"/>
          </a:xfrm>
        </p:spPr>
        <p:txBody>
          <a:bodyPr/>
          <a:lstStyle/>
          <a:p>
            <a:pPr algn="r" eaLnBrk="1" hangingPunct="1"/>
            <a:r>
              <a:rPr lang="en-US" sz="2400" b="1" dirty="0" smtClean="0">
                <a:latin typeface="Arial" charset="0"/>
              </a:rPr>
              <a:t>Twinning Referent Persons</a:t>
            </a:r>
            <a:endParaRPr lang="he-IL" sz="2400" b="1" dirty="0" smtClean="0">
              <a:latin typeface="Arial" charset="0"/>
            </a:endParaRPr>
          </a:p>
        </p:txBody>
      </p:sp>
      <p:sp>
        <p:nvSpPr>
          <p:cNvPr id="27650" name="מציין מיקום תוכן 2"/>
          <p:cNvSpPr>
            <a:spLocks noGrp="1"/>
          </p:cNvSpPr>
          <p:nvPr>
            <p:ph idx="1"/>
          </p:nvPr>
        </p:nvSpPr>
        <p:spPr>
          <a:xfrm>
            <a:off x="550719" y="1612179"/>
            <a:ext cx="7886700" cy="4843212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buFont typeface="Arial" charset="0"/>
              <a:buNone/>
            </a:pPr>
            <a:r>
              <a:rPr lang="en-GB" sz="1400" b="1" dirty="0" smtClean="0">
                <a:solidFill>
                  <a:srgbClr val="002060"/>
                </a:solidFill>
                <a:latin typeface="Arial" charset="0"/>
              </a:rPr>
              <a:t>Italian Project Leader</a:t>
            </a:r>
            <a:r>
              <a:rPr lang="en-GB" sz="1400" dirty="0" smtClean="0">
                <a:solidFill>
                  <a:srgbClr val="002060"/>
                </a:solidFill>
                <a:latin typeface="Arial" charset="0"/>
              </a:rPr>
              <a:t>: </a:t>
            </a:r>
            <a:r>
              <a:rPr lang="en-GB" sz="1400" dirty="0" err="1" smtClean="0">
                <a:solidFill>
                  <a:srgbClr val="002060"/>
                </a:solidFill>
                <a:latin typeface="Arial" charset="0"/>
              </a:rPr>
              <a:t>Prof.</a:t>
            </a:r>
            <a:r>
              <a:rPr lang="en-GB" sz="1400" dirty="0" smtClean="0">
                <a:solidFill>
                  <a:srgbClr val="002060"/>
                </a:solidFill>
                <a:latin typeface="Arial" charset="0"/>
              </a:rPr>
              <a:t> Federico Cinquepalmi</a:t>
            </a: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, Director of the Office for internationalisation of higher </a:t>
            </a: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education, Ministry of  Education, Universities and Research, Italy</a:t>
            </a:r>
            <a:endParaRPr lang="en-GB" sz="1400" i="1" dirty="0" smtClean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130000"/>
              </a:lnSpc>
              <a:buFont typeface="Arial" charset="0"/>
              <a:buNone/>
            </a:pPr>
            <a:r>
              <a:rPr lang="en-GB" sz="1400" b="1" dirty="0" smtClean="0">
                <a:solidFill>
                  <a:srgbClr val="002060"/>
                </a:solidFill>
                <a:latin typeface="Arial" charset="0"/>
              </a:rPr>
              <a:t>Israeli Project Leader</a:t>
            </a: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: Ms. </a:t>
            </a:r>
            <a:r>
              <a:rPr lang="en-GB" sz="1400" i="1" dirty="0" err="1" smtClean="0">
                <a:solidFill>
                  <a:srgbClr val="002060"/>
                </a:solidFill>
                <a:latin typeface="Arial" charset="0"/>
              </a:rPr>
              <a:t>Tsipi</a:t>
            </a: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 Weinberg, Head of Department for Evaluation of  Foreign Academic </a:t>
            </a: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Degrees, Ministry of Education, Israel</a:t>
            </a:r>
            <a:endParaRPr lang="en-GB" sz="1400" i="1" dirty="0" smtClean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130000"/>
              </a:lnSpc>
              <a:buFont typeface="Arial" charset="0"/>
              <a:buNone/>
            </a:pPr>
            <a:r>
              <a:rPr lang="en-GB" sz="1400" b="1" i="1" dirty="0" smtClean="0">
                <a:solidFill>
                  <a:srgbClr val="002060"/>
                </a:solidFill>
                <a:latin typeface="Arial" charset="0"/>
              </a:rPr>
              <a:t>Italian Team Members:</a:t>
            </a:r>
          </a:p>
          <a:p>
            <a:pPr marL="0" indent="0" eaLnBrk="1" hangingPunct="1">
              <a:lnSpc>
                <a:spcPct val="130000"/>
              </a:lnSpc>
              <a:buFont typeface="Arial" charset="0"/>
              <a:buNone/>
            </a:pP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CIMEA</a:t>
            </a:r>
          </a:p>
          <a:p>
            <a:pPr marL="0" indent="0" eaLnBrk="1" hangingPunct="1">
              <a:lnSpc>
                <a:spcPct val="130000"/>
              </a:lnSpc>
              <a:buFont typeface="Arial" charset="0"/>
              <a:buNone/>
            </a:pP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Ms. Claudia </a:t>
            </a:r>
            <a:r>
              <a:rPr lang="en-GB" sz="1400" i="1" dirty="0" err="1" smtClean="0">
                <a:solidFill>
                  <a:srgbClr val="002060"/>
                </a:solidFill>
                <a:latin typeface="Arial" charset="0"/>
              </a:rPr>
              <a:t>Fellus</a:t>
            </a: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- RTA</a:t>
            </a:r>
          </a:p>
          <a:p>
            <a:pPr marL="0" indent="0" eaLnBrk="1" hangingPunct="1">
              <a:lnSpc>
                <a:spcPct val="130000"/>
              </a:lnSpc>
              <a:buFont typeface="Arial" charset="0"/>
              <a:buNone/>
            </a:pP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Mr. </a:t>
            </a:r>
            <a:r>
              <a:rPr lang="en-GB" sz="1400" i="1" dirty="0" err="1" smtClean="0">
                <a:solidFill>
                  <a:srgbClr val="002060"/>
                </a:solidFill>
                <a:latin typeface="Arial" charset="0"/>
              </a:rPr>
              <a:t>Yazan</a:t>
            </a: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GB" sz="1400" i="1" dirty="0" err="1" smtClean="0">
                <a:solidFill>
                  <a:srgbClr val="002060"/>
                </a:solidFill>
                <a:latin typeface="Arial" charset="0"/>
              </a:rPr>
              <a:t>Hatum</a:t>
            </a: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- RTA Assistant</a:t>
            </a:r>
          </a:p>
          <a:p>
            <a:pPr marL="0" indent="0" eaLnBrk="1" hangingPunct="1">
              <a:lnSpc>
                <a:spcPct val="130000"/>
              </a:lnSpc>
              <a:buFont typeface="Arial" charset="0"/>
              <a:buNone/>
            </a:pP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Mr. Rani </a:t>
            </a:r>
            <a:r>
              <a:rPr lang="en-GB" sz="1400" i="1" dirty="0" err="1" smtClean="0">
                <a:solidFill>
                  <a:srgbClr val="002060"/>
                </a:solidFill>
                <a:latin typeface="Arial" charset="0"/>
              </a:rPr>
              <a:t>Abdelhi</a:t>
            </a:r>
            <a:r>
              <a:rPr lang="en-GB" sz="1400" i="1" dirty="0" smtClean="0">
                <a:solidFill>
                  <a:srgbClr val="002060"/>
                </a:solidFill>
                <a:latin typeface="Arial" charset="0"/>
              </a:rPr>
              <a:t>- RTA Language Assistant </a:t>
            </a:r>
          </a:p>
          <a:p>
            <a:pPr marL="0" indent="0" eaLnBrk="1" hangingPunct="1">
              <a:lnSpc>
                <a:spcPct val="130000"/>
              </a:lnSpc>
              <a:buFont typeface="Arial" charset="0"/>
              <a:buNone/>
            </a:pPr>
            <a:r>
              <a:rPr lang="en-GB" sz="1400" b="1" i="1" dirty="0" smtClean="0">
                <a:solidFill>
                  <a:srgbClr val="002060"/>
                </a:solidFill>
                <a:latin typeface="Arial" charset="0"/>
              </a:rPr>
              <a:t>Israeli Team Members:</a:t>
            </a:r>
          </a:p>
          <a:p>
            <a:pPr marL="0" indent="0" eaLnBrk="1" hangingPunct="1">
              <a:lnSpc>
                <a:spcPct val="130000"/>
              </a:lnSpc>
              <a:buFont typeface="Arial" charset="0"/>
              <a:buNone/>
            </a:pPr>
            <a:r>
              <a:rPr lang="en-US" sz="1400" dirty="0" smtClean="0">
                <a:solidFill>
                  <a:srgbClr val="002060"/>
                </a:solidFill>
                <a:latin typeface="Arial" charset="0"/>
              </a:rPr>
              <a:t>Ms. Natalie Ben Shalom, RTA Counterpart</a:t>
            </a:r>
          </a:p>
          <a:p>
            <a:pPr marL="0" indent="0" eaLnBrk="1" hangingPunct="1">
              <a:lnSpc>
                <a:spcPct val="130000"/>
              </a:lnSpc>
              <a:buFont typeface="Arial" charset="0"/>
              <a:buNone/>
            </a:pPr>
            <a:r>
              <a:rPr lang="en-US" sz="1400" dirty="0" smtClean="0">
                <a:solidFill>
                  <a:srgbClr val="002060"/>
                </a:solidFill>
                <a:latin typeface="Arial" charset="0"/>
              </a:rPr>
              <a:t>ADV. </a:t>
            </a:r>
            <a:r>
              <a:rPr lang="en-US" sz="1400" dirty="0" err="1" smtClean="0">
                <a:solidFill>
                  <a:srgbClr val="002060"/>
                </a:solidFill>
                <a:latin typeface="Arial" charset="0"/>
              </a:rPr>
              <a:t>Ilan</a:t>
            </a:r>
            <a:r>
              <a:rPr lang="en-US" sz="1400" dirty="0" smtClean="0">
                <a:solidFill>
                  <a:srgbClr val="002060"/>
                </a:solidFill>
                <a:latin typeface="Arial" charset="0"/>
              </a:rPr>
              <a:t> Shai, Legal Advisor</a:t>
            </a:r>
          </a:p>
          <a:p>
            <a:pPr marL="0" indent="0" eaLnBrk="1" hangingPunct="1">
              <a:buFont typeface="Arial" charset="0"/>
              <a:buNone/>
            </a:pPr>
            <a:endParaRPr lang="he-IL" sz="1400" dirty="0" smtClean="0">
              <a:solidFill>
                <a:srgbClr val="00206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כותרת 1"/>
          <p:cNvSpPr>
            <a:spLocks noGrp="1"/>
          </p:cNvSpPr>
          <p:nvPr>
            <p:ph type="title"/>
          </p:nvPr>
        </p:nvSpPr>
        <p:spPr>
          <a:xfrm>
            <a:off x="878032" y="226220"/>
            <a:ext cx="7886700" cy="1325563"/>
          </a:xfrm>
        </p:spPr>
        <p:txBody>
          <a:bodyPr/>
          <a:lstStyle/>
          <a:p>
            <a:pPr algn="r" eaLnBrk="1" hangingPunct="1"/>
            <a:r>
              <a:rPr lang="en-US" sz="2400" b="1" dirty="0" smtClean="0">
                <a:latin typeface="Arial" charset="0"/>
              </a:rPr>
              <a:t>Israeli Entities</a:t>
            </a:r>
            <a:endParaRPr lang="he-IL" sz="2400" b="1" dirty="0" smtClean="0">
              <a:latin typeface="Arial" charset="0"/>
            </a:endParaRPr>
          </a:p>
        </p:txBody>
      </p:sp>
      <p:sp>
        <p:nvSpPr>
          <p:cNvPr id="29698" name="מציין מיקום תוכן 2"/>
          <p:cNvSpPr>
            <a:spLocks noGrp="1"/>
          </p:cNvSpPr>
          <p:nvPr>
            <p:ph idx="1"/>
          </p:nvPr>
        </p:nvSpPr>
        <p:spPr>
          <a:xfrm>
            <a:off x="157019" y="1179078"/>
            <a:ext cx="8155132" cy="5678922"/>
          </a:xfrm>
        </p:spPr>
        <p:txBody>
          <a:bodyPr/>
          <a:lstStyle/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endParaRPr lang="en-US" sz="1600" dirty="0" smtClean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r>
              <a:rPr lang="en-US" sz="2400" dirty="0" smtClean="0">
                <a:solidFill>
                  <a:srgbClr val="002060"/>
                </a:solidFill>
                <a:latin typeface="Arial" charset="0"/>
              </a:rPr>
              <a:t>Working Group:</a:t>
            </a: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endParaRPr lang="en-US" sz="2400" dirty="0" smtClean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Ministry of Education</a:t>
            </a:r>
            <a:endParaRPr lang="en-US" sz="1600" dirty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Ministry of Labor and welfare</a:t>
            </a: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Council for Higher Education</a:t>
            </a: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IDF</a:t>
            </a: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Ministry of Justice</a:t>
            </a: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Central Bureau of Statistics</a:t>
            </a: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endParaRPr lang="en-US" sz="1600" dirty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r>
              <a:rPr lang="en-US" sz="2400" dirty="0" smtClean="0">
                <a:solidFill>
                  <a:srgbClr val="002060"/>
                </a:solidFill>
                <a:latin typeface="Arial" charset="0"/>
              </a:rPr>
              <a:t>Inter Ministerial Steering Committee:</a:t>
            </a: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endParaRPr lang="en-US" sz="2400" dirty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Prime Minister’s Office- Chair</a:t>
            </a:r>
          </a:p>
          <a:p>
            <a:pPr marL="0" indent="0" eaLnBrk="1" hangingPunct="1">
              <a:lnSpc>
                <a:spcPct val="500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Arial" charset="0"/>
              </a:rPr>
              <a:t>Ministry of Education</a:t>
            </a:r>
          </a:p>
          <a:p>
            <a:pPr marL="0" indent="0" eaLnBrk="1" hangingPunct="1">
              <a:lnSpc>
                <a:spcPct val="500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Arial" charset="0"/>
              </a:rPr>
              <a:t>Ministry of Labor and welfare</a:t>
            </a:r>
          </a:p>
          <a:p>
            <a:pPr marL="0" indent="0" eaLnBrk="1" hangingPunct="1">
              <a:lnSpc>
                <a:spcPct val="500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Arial" charset="0"/>
              </a:rPr>
              <a:t>Council for Higher Education</a:t>
            </a:r>
          </a:p>
          <a:p>
            <a:pPr marL="0" indent="0" eaLnBrk="1" hangingPunct="1">
              <a:lnSpc>
                <a:spcPct val="500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Arial" charset="0"/>
              </a:rPr>
              <a:t>IDF</a:t>
            </a:r>
          </a:p>
          <a:p>
            <a:pPr marL="0" indent="0" eaLnBrk="1" hangingPunct="1">
              <a:lnSpc>
                <a:spcPct val="500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Arial" charset="0"/>
              </a:rPr>
              <a:t>Ministry of 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Justice</a:t>
            </a:r>
          </a:p>
          <a:p>
            <a:pPr marL="0" indent="0" eaLnBrk="1" hangingPunct="1">
              <a:lnSpc>
                <a:spcPct val="50000"/>
              </a:lnSpc>
              <a:buNone/>
            </a:pP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Ministry of Finance</a:t>
            </a:r>
          </a:p>
          <a:p>
            <a:pPr marL="0" indent="0" eaLnBrk="1" hangingPunct="1">
              <a:lnSpc>
                <a:spcPct val="50000"/>
              </a:lnSpc>
              <a:buNone/>
            </a:pP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National Council for Economics</a:t>
            </a:r>
          </a:p>
          <a:p>
            <a:pPr marL="0" indent="0" eaLnBrk="1" hangingPunct="1">
              <a:lnSpc>
                <a:spcPct val="50000"/>
              </a:lnSpc>
              <a:buNone/>
            </a:pP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Civil Service 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Commission </a:t>
            </a:r>
            <a:endParaRPr lang="en-US" sz="1600" dirty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endParaRPr lang="en-US" sz="1600" dirty="0" smtClean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endParaRPr lang="en-US" sz="1600" dirty="0" smtClean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endParaRPr lang="en-US" sz="2400" dirty="0" smtClean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endParaRPr lang="en-US" sz="2400" dirty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endParaRPr lang="en-US" sz="2400" dirty="0" smtClean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endParaRPr lang="en-US" sz="2400" dirty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endParaRPr lang="en-US" sz="2400" dirty="0" smtClean="0">
              <a:solidFill>
                <a:srgbClr val="002060"/>
              </a:solidFill>
              <a:latin typeface="Arial" charset="0"/>
            </a:endParaRPr>
          </a:p>
          <a:p>
            <a:pPr marL="0" indent="0" eaLnBrk="1" hangingPunct="1">
              <a:lnSpc>
                <a:spcPct val="50000"/>
              </a:lnSpc>
              <a:buFont typeface="Arial" charset="0"/>
              <a:buNone/>
            </a:pPr>
            <a:endParaRPr lang="he-IL" sz="1600" dirty="0" smtClean="0">
              <a:solidFill>
                <a:srgbClr val="00206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695685"/>
          </a:xfrm>
        </p:spPr>
        <p:txBody>
          <a:bodyPr/>
          <a:lstStyle/>
          <a:p>
            <a:r>
              <a:rPr lang="en-US" sz="2800" b="1" dirty="0" smtClean="0"/>
              <a:t>                                   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 smtClean="0"/>
              <a:t>                             </a:t>
            </a:r>
            <a:r>
              <a:rPr lang="en-US" sz="3200" b="1" dirty="0" smtClean="0"/>
              <a:t>Overview </a:t>
            </a:r>
            <a:r>
              <a:rPr lang="en-US" sz="3200" b="1" dirty="0" smtClean="0"/>
              <a:t>of the Twinning Project</a:t>
            </a:r>
            <a:endParaRPr lang="he-IL" sz="32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3600" b="1" dirty="0" smtClean="0"/>
          </a:p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r>
              <a:rPr lang="en-US" sz="3600" b="1" dirty="0" smtClean="0"/>
              <a:t>5/7/2018-4/7/2020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b="1" dirty="0" smtClean="0"/>
              <a:t>1.8 million Euro</a:t>
            </a:r>
            <a:endParaRPr lang="he-IL" sz="4400" b="1" dirty="0"/>
          </a:p>
        </p:txBody>
      </p:sp>
    </p:spTree>
    <p:extLst>
      <p:ext uri="{BB962C8B-B14F-4D97-AF65-F5344CB8AC3E}">
        <p14:creationId xmlns:p14="http://schemas.microsoft.com/office/powerpoint/2010/main" val="4097916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 smtClean="0"/>
              <a:t>4 Ministries/institutions:</a:t>
            </a:r>
          </a:p>
          <a:p>
            <a:r>
              <a:rPr lang="en-US" dirty="0" smtClean="0"/>
              <a:t>Ministry of Education</a:t>
            </a:r>
          </a:p>
          <a:p>
            <a:r>
              <a:rPr lang="en-US" dirty="0" smtClean="0"/>
              <a:t>Ministry of Labor and Welfare</a:t>
            </a:r>
          </a:p>
          <a:p>
            <a:r>
              <a:rPr lang="en-US" dirty="0" smtClean="0"/>
              <a:t>Council for Higher Education</a:t>
            </a:r>
          </a:p>
          <a:p>
            <a:r>
              <a:rPr lang="en-US" dirty="0" smtClean="0"/>
              <a:t>Israeli Defense Force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45667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5536" y="134076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Components:</a:t>
            </a:r>
            <a:br>
              <a:rPr lang="en-US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23528" y="2492898"/>
            <a:ext cx="8229600" cy="4525963"/>
          </a:xfrm>
        </p:spPr>
        <p:txBody>
          <a:bodyPr/>
          <a:lstStyle/>
          <a:p>
            <a:pPr algn="l" rtl="0"/>
            <a:r>
              <a:rPr lang="en-US" dirty="0" smtClean="0"/>
              <a:t>Institutional component</a:t>
            </a:r>
          </a:p>
          <a:p>
            <a:pPr algn="l" rtl="0"/>
            <a:r>
              <a:rPr lang="en-US" dirty="0" smtClean="0"/>
              <a:t>Structural component</a:t>
            </a:r>
          </a:p>
          <a:p>
            <a:pPr algn="l" rtl="0"/>
            <a:r>
              <a:rPr lang="en-US" dirty="0" smtClean="0"/>
              <a:t>Legal component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02855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Institutional Component: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5536" y="2636914"/>
            <a:ext cx="8229600" cy="4525963"/>
          </a:xfrm>
        </p:spPr>
        <p:txBody>
          <a:bodyPr/>
          <a:lstStyle/>
          <a:p>
            <a:pPr algn="l" rtl="0"/>
            <a:r>
              <a:rPr lang="en-US" dirty="0" smtClean="0"/>
              <a:t>NQF Entity</a:t>
            </a:r>
            <a:endParaRPr lang="en-US" dirty="0"/>
          </a:p>
          <a:p>
            <a:pPr algn="l" rtl="0"/>
            <a:r>
              <a:rPr lang="en-US" dirty="0" smtClean="0"/>
              <a:t>Pull of Experts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86750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143000"/>
          </a:xfrm>
        </p:spPr>
        <p:txBody>
          <a:bodyPr/>
          <a:lstStyle/>
          <a:p>
            <a:r>
              <a:rPr lang="en-US" dirty="0" smtClean="0"/>
              <a:t>Structural Component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23528" y="2924946"/>
            <a:ext cx="8229600" cy="4525963"/>
          </a:xfrm>
        </p:spPr>
        <p:txBody>
          <a:bodyPr/>
          <a:lstStyle/>
          <a:p>
            <a:pPr algn="l" rtl="0"/>
            <a:r>
              <a:rPr lang="en-US" dirty="0" smtClean="0"/>
              <a:t>Structure of the Israeli NQF including </a:t>
            </a:r>
            <a:r>
              <a:rPr lang="en-GB" dirty="0"/>
              <a:t>all the features of the NQF and including a proposed set of strategic recommendations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91417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229600" cy="1143000"/>
          </a:xfrm>
        </p:spPr>
        <p:txBody>
          <a:bodyPr/>
          <a:lstStyle/>
          <a:p>
            <a:r>
              <a:rPr lang="en-US" dirty="0" smtClean="0"/>
              <a:t>Legal Component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5536" y="2708922"/>
            <a:ext cx="8229600" cy="4525963"/>
          </a:xfrm>
        </p:spPr>
        <p:txBody>
          <a:bodyPr/>
          <a:lstStyle/>
          <a:p>
            <a:pPr algn="l" rtl="0"/>
            <a:r>
              <a:rPr lang="en-GB" dirty="0"/>
              <a:t>recommendations to establish the legal framework for the Israeli NQF and for its </a:t>
            </a:r>
            <a:r>
              <a:rPr lang="en-GB" dirty="0" smtClean="0"/>
              <a:t>implementations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7390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4000" b="1" dirty="0" smtClean="0"/>
              <a:t>                            What was done so far?</a:t>
            </a:r>
            <a:endParaRPr lang="he-IL" sz="40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Mapping and leveling the main qualifications of the 4 institutions according to:</a:t>
            </a:r>
          </a:p>
          <a:p>
            <a:pPr marL="0" indent="0" algn="l" rtl="0">
              <a:buNone/>
            </a:pPr>
            <a:r>
              <a:rPr lang="en-US" dirty="0" smtClean="0"/>
              <a:t>- National qualifications only</a:t>
            </a:r>
            <a:endParaRPr lang="en-US" dirty="0" smtClean="0"/>
          </a:p>
          <a:p>
            <a:pPr algn="l" rtl="0">
              <a:buFontTx/>
              <a:buChar char="-"/>
            </a:pPr>
            <a:r>
              <a:rPr lang="en-US" dirty="0" smtClean="0"/>
              <a:t>Quality assurance</a:t>
            </a:r>
          </a:p>
          <a:p>
            <a:pPr algn="l" rtl="0">
              <a:buFontTx/>
              <a:buChar char="-"/>
            </a:pPr>
            <a:r>
              <a:rPr lang="en-US" dirty="0" smtClean="0"/>
              <a:t>Access requirements</a:t>
            </a:r>
            <a:endParaRPr lang="en-US" dirty="0" smtClean="0"/>
          </a:p>
          <a:p>
            <a:pPr algn="l" rtl="0">
              <a:buFontTx/>
              <a:buChar char="-"/>
            </a:pPr>
            <a:r>
              <a:rPr lang="en-US" dirty="0" smtClean="0"/>
              <a:t>Further access</a:t>
            </a:r>
          </a:p>
          <a:p>
            <a:pPr algn="l" rtl="0">
              <a:buFontTx/>
              <a:buChar char="-"/>
            </a:pPr>
            <a:r>
              <a:rPr lang="en-US" dirty="0" smtClean="0"/>
              <a:t>Two options: 8 or 10 levels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48315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> </a:t>
            </a:r>
            <a:r>
              <a:rPr lang="en-US" b="1" dirty="0" smtClean="0"/>
              <a:t>                          What </a:t>
            </a:r>
            <a:r>
              <a:rPr lang="en-US" b="1" dirty="0"/>
              <a:t>was done so far</a:t>
            </a:r>
            <a:r>
              <a:rPr lang="en-US" b="1" dirty="0" smtClean="0"/>
              <a:t>?</a:t>
            </a:r>
            <a:br>
              <a:rPr lang="en-US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b="1" dirty="0" smtClean="0"/>
              <a:t>Ministry of Education:</a:t>
            </a:r>
          </a:p>
          <a:p>
            <a:pPr algn="l" rtl="0">
              <a:buFontTx/>
              <a:buChar char="-"/>
            </a:pPr>
            <a:r>
              <a:rPr lang="en-US" dirty="0" smtClean="0"/>
              <a:t>High School leaving certificates (</a:t>
            </a:r>
            <a:r>
              <a:rPr lang="en-US" dirty="0" err="1" smtClean="0"/>
              <a:t>Bagrut</a:t>
            </a:r>
            <a:r>
              <a:rPr lang="en-US" dirty="0" smtClean="0"/>
              <a:t> </a:t>
            </a:r>
            <a:r>
              <a:rPr lang="en-US" dirty="0" err="1" smtClean="0"/>
              <a:t>etc</a:t>
            </a:r>
            <a:r>
              <a:rPr lang="en-US" dirty="0" smtClean="0"/>
              <a:t>…)</a:t>
            </a:r>
          </a:p>
          <a:p>
            <a:pPr algn="l" rtl="0">
              <a:buFontTx/>
              <a:buChar char="-"/>
            </a:pPr>
            <a:r>
              <a:rPr lang="en-US" dirty="0" smtClean="0"/>
              <a:t>Technological qualifications</a:t>
            </a:r>
          </a:p>
          <a:p>
            <a:pPr algn="l" rtl="0">
              <a:buFontTx/>
              <a:buChar char="-"/>
            </a:pPr>
            <a:r>
              <a:rPr lang="en-US" dirty="0" smtClean="0"/>
              <a:t>Practical Engineer qualifications</a:t>
            </a:r>
          </a:p>
          <a:p>
            <a:pPr algn="l" rtl="0">
              <a:buFontTx/>
              <a:buChar char="-"/>
            </a:pPr>
            <a:r>
              <a:rPr lang="en-US" dirty="0" smtClean="0"/>
              <a:t>Teaching certificates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69083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b="1" dirty="0" smtClean="0"/>
              <a:t>Ministry of Labor and Welfare:</a:t>
            </a:r>
          </a:p>
          <a:p>
            <a:pPr algn="l" rtl="0">
              <a:buFontTx/>
              <a:buChar char="-"/>
            </a:pPr>
            <a:r>
              <a:rPr lang="en-US" dirty="0" smtClean="0"/>
              <a:t>Practical Engineer qualifications</a:t>
            </a:r>
          </a:p>
          <a:p>
            <a:pPr algn="l" rtl="0">
              <a:buFontTx/>
              <a:buChar char="-"/>
            </a:pPr>
            <a:r>
              <a:rPr lang="en-US" dirty="0" smtClean="0"/>
              <a:t>Technician qualifications</a:t>
            </a:r>
          </a:p>
          <a:p>
            <a:pPr algn="l" rtl="0">
              <a:buFontTx/>
              <a:buChar char="-"/>
            </a:pPr>
            <a:r>
              <a:rPr lang="en-US" dirty="0" smtClean="0"/>
              <a:t>Professional training qualifications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33314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US" b="1" dirty="0" smtClean="0"/>
              <a:t>Israeli Defense Force:</a:t>
            </a:r>
          </a:p>
          <a:p>
            <a:pPr algn="l" rtl="0">
              <a:buFontTx/>
              <a:buChar char="-"/>
            </a:pPr>
            <a:r>
              <a:rPr lang="en-US" dirty="0" smtClean="0"/>
              <a:t>Hundreds of professional qualifications relevant to the civilian labor market</a:t>
            </a:r>
          </a:p>
          <a:p>
            <a:pPr algn="l" rtl="0">
              <a:buFontTx/>
              <a:buChar char="-"/>
            </a:pPr>
            <a:endParaRPr lang="en-US" dirty="0"/>
          </a:p>
          <a:p>
            <a:pPr marL="0" indent="0" algn="l" rtl="0">
              <a:buNone/>
            </a:pPr>
            <a:r>
              <a:rPr lang="en-US" b="1" dirty="0" smtClean="0"/>
              <a:t>Council for Higher Education:</a:t>
            </a:r>
          </a:p>
          <a:p>
            <a:pPr algn="l" rtl="0">
              <a:buFontTx/>
              <a:buChar char="-"/>
            </a:pPr>
            <a:r>
              <a:rPr lang="en-US" dirty="0" smtClean="0"/>
              <a:t>Bachelor degrees</a:t>
            </a:r>
          </a:p>
          <a:p>
            <a:pPr algn="l" rtl="0">
              <a:buFontTx/>
              <a:buChar char="-"/>
            </a:pPr>
            <a:r>
              <a:rPr lang="en-US" dirty="0" smtClean="0"/>
              <a:t>Master degrees</a:t>
            </a:r>
          </a:p>
          <a:p>
            <a:pPr algn="l" rtl="0">
              <a:buFontTx/>
              <a:buChar char="-"/>
            </a:pPr>
            <a:r>
              <a:rPr lang="en-US" dirty="0" err="1" smtClean="0"/>
              <a:t>Ph.D</a:t>
            </a:r>
            <a:r>
              <a:rPr lang="en-US" dirty="0" smtClean="0"/>
              <a:t> degrees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51395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> </a:t>
            </a:r>
            <a:r>
              <a:rPr lang="en-US" b="1" dirty="0" smtClean="0"/>
              <a:t>                    Main Dispute Encountered</a:t>
            </a:r>
            <a:endParaRPr lang="he-IL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IDF Professional qualifications on the same levels with academic qualifications</a:t>
            </a:r>
          </a:p>
          <a:p>
            <a:pPr marL="0" indent="0" algn="l" rtl="0">
              <a:buNone/>
            </a:pPr>
            <a:r>
              <a:rPr lang="en-US" dirty="0" smtClean="0"/>
              <a:t>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03166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bo 4">
            <a:extLst>
              <a:ext uri="{FF2B5EF4-FFF2-40B4-BE49-F238E27FC236}">
                <a16:creationId xmlns:a16="http://schemas.microsoft.com/office/drawing/2014/main" xmlns="" id="{5ACC8D18-571C-46A1-972C-B8308FA3E6E6}"/>
              </a:ext>
            </a:extLst>
          </p:cNvPr>
          <p:cNvSpPr/>
          <p:nvPr/>
        </p:nvSpPr>
        <p:spPr>
          <a:xfrm>
            <a:off x="1692275" y="2089150"/>
            <a:ext cx="6043613" cy="431800"/>
          </a:xfrm>
          <a:prstGeom prst="cub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it-IT" sz="225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PhD</a:t>
            </a:r>
          </a:p>
        </p:txBody>
      </p:sp>
      <p:sp>
        <p:nvSpPr>
          <p:cNvPr id="6" name="Cubo 5">
            <a:extLst>
              <a:ext uri="{FF2B5EF4-FFF2-40B4-BE49-F238E27FC236}">
                <a16:creationId xmlns:a16="http://schemas.microsoft.com/office/drawing/2014/main" xmlns="" id="{CE6460F6-D552-4340-8AC7-196D4CBDF292}"/>
              </a:ext>
            </a:extLst>
          </p:cNvPr>
          <p:cNvSpPr/>
          <p:nvPr/>
        </p:nvSpPr>
        <p:spPr>
          <a:xfrm>
            <a:off x="1698625" y="2571750"/>
            <a:ext cx="6043613" cy="431800"/>
          </a:xfrm>
          <a:prstGeom prst="cub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0" hangingPunct="0">
              <a:defRPr/>
            </a:pPr>
            <a:r>
              <a:rPr lang="it-IT" sz="225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Master + IDF</a:t>
            </a:r>
          </a:p>
        </p:txBody>
      </p:sp>
      <p:sp>
        <p:nvSpPr>
          <p:cNvPr id="7" name="Cubo 6">
            <a:extLst>
              <a:ext uri="{FF2B5EF4-FFF2-40B4-BE49-F238E27FC236}">
                <a16:creationId xmlns:a16="http://schemas.microsoft.com/office/drawing/2014/main" xmlns="" id="{59F0073A-A820-4690-B0EB-1536B61F4C01}"/>
              </a:ext>
            </a:extLst>
          </p:cNvPr>
          <p:cNvSpPr/>
          <p:nvPr/>
        </p:nvSpPr>
        <p:spPr>
          <a:xfrm>
            <a:off x="1698625" y="3049588"/>
            <a:ext cx="6043613" cy="431800"/>
          </a:xfrm>
          <a:prstGeom prst="cub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it-IT" sz="225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Bachelor + IDF</a:t>
            </a:r>
          </a:p>
        </p:txBody>
      </p:sp>
      <p:sp>
        <p:nvSpPr>
          <p:cNvPr id="9" name="Cubo 8">
            <a:extLst>
              <a:ext uri="{FF2B5EF4-FFF2-40B4-BE49-F238E27FC236}">
                <a16:creationId xmlns:a16="http://schemas.microsoft.com/office/drawing/2014/main" xmlns="" id="{6690D1B9-7E83-4D91-B18B-3812EF943624}"/>
              </a:ext>
            </a:extLst>
          </p:cNvPr>
          <p:cNvSpPr/>
          <p:nvPr/>
        </p:nvSpPr>
        <p:spPr>
          <a:xfrm>
            <a:off x="1695450" y="4008438"/>
            <a:ext cx="6043613" cy="431800"/>
          </a:xfrm>
          <a:prstGeom prst="cub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it-IT" sz="2250" b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Technician</a:t>
            </a:r>
            <a:r>
              <a:rPr lang="it-IT" sz="225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+ IDF</a:t>
            </a:r>
          </a:p>
        </p:txBody>
      </p:sp>
      <p:sp>
        <p:nvSpPr>
          <p:cNvPr id="10" name="Cubo 9">
            <a:extLst>
              <a:ext uri="{FF2B5EF4-FFF2-40B4-BE49-F238E27FC236}">
                <a16:creationId xmlns:a16="http://schemas.microsoft.com/office/drawing/2014/main" xmlns="" id="{427E7A3E-6808-438F-B814-639FDF45CE25}"/>
              </a:ext>
            </a:extLst>
          </p:cNvPr>
          <p:cNvSpPr/>
          <p:nvPr/>
        </p:nvSpPr>
        <p:spPr>
          <a:xfrm>
            <a:off x="1695450" y="4498975"/>
            <a:ext cx="6043613" cy="431800"/>
          </a:xfrm>
          <a:prstGeom prst="cub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it-IT" sz="2250" b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Bagrut</a:t>
            </a:r>
            <a:r>
              <a:rPr lang="it-IT" sz="225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+ IDF</a:t>
            </a:r>
          </a:p>
        </p:txBody>
      </p:sp>
      <p:sp>
        <p:nvSpPr>
          <p:cNvPr id="11" name="Cubo 10">
            <a:extLst>
              <a:ext uri="{FF2B5EF4-FFF2-40B4-BE49-F238E27FC236}">
                <a16:creationId xmlns:a16="http://schemas.microsoft.com/office/drawing/2014/main" xmlns="" id="{978A2AA3-36FA-4EB7-9897-6CE7556DA70B}"/>
              </a:ext>
            </a:extLst>
          </p:cNvPr>
          <p:cNvSpPr/>
          <p:nvPr/>
        </p:nvSpPr>
        <p:spPr>
          <a:xfrm>
            <a:off x="1695450" y="4987925"/>
            <a:ext cx="6043613" cy="431800"/>
          </a:xfrm>
          <a:prstGeom prst="cub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it-IT" sz="225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HSD  + IDF</a:t>
            </a:r>
          </a:p>
        </p:txBody>
      </p:sp>
      <p:sp>
        <p:nvSpPr>
          <p:cNvPr id="12" name="Cubo 11">
            <a:extLst>
              <a:ext uri="{FF2B5EF4-FFF2-40B4-BE49-F238E27FC236}">
                <a16:creationId xmlns:a16="http://schemas.microsoft.com/office/drawing/2014/main" xmlns="" id="{589B9F67-54DE-4AEE-B10D-4DCC3D47CFD4}"/>
              </a:ext>
            </a:extLst>
          </p:cNvPr>
          <p:cNvSpPr/>
          <p:nvPr/>
        </p:nvSpPr>
        <p:spPr>
          <a:xfrm>
            <a:off x="1695450" y="5481638"/>
            <a:ext cx="6043613" cy="431800"/>
          </a:xfrm>
          <a:prstGeom prst="cub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it-IT" sz="225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12ys + VET (Basic) + IDF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BD053347-F1D2-4797-A72C-84C5A67A78A4}"/>
              </a:ext>
            </a:extLst>
          </p:cNvPr>
          <p:cNvSpPr txBox="1"/>
          <p:nvPr/>
        </p:nvSpPr>
        <p:spPr>
          <a:xfrm>
            <a:off x="1268413" y="2127250"/>
            <a:ext cx="484187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10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DCFC89F8-5419-4A10-AB6A-6AD85E4AF592}"/>
              </a:ext>
            </a:extLst>
          </p:cNvPr>
          <p:cNvSpPr txBox="1"/>
          <p:nvPr/>
        </p:nvSpPr>
        <p:spPr>
          <a:xfrm>
            <a:off x="1266825" y="2632075"/>
            <a:ext cx="333375" cy="414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9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02A52C52-B1CE-4D0F-A18E-4CD9C44DC973}"/>
              </a:ext>
            </a:extLst>
          </p:cNvPr>
          <p:cNvSpPr txBox="1"/>
          <p:nvPr/>
        </p:nvSpPr>
        <p:spPr>
          <a:xfrm>
            <a:off x="1258888" y="3117850"/>
            <a:ext cx="334962" cy="414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8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xmlns="" id="{9CD3BA91-56AE-4DFC-9923-045C3B368359}"/>
              </a:ext>
            </a:extLst>
          </p:cNvPr>
          <p:cNvSpPr txBox="1"/>
          <p:nvPr/>
        </p:nvSpPr>
        <p:spPr>
          <a:xfrm>
            <a:off x="1258888" y="3617913"/>
            <a:ext cx="334962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7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xmlns="" id="{17DA655D-2A70-487F-A424-878B66B368DE}"/>
              </a:ext>
            </a:extLst>
          </p:cNvPr>
          <p:cNvSpPr txBox="1"/>
          <p:nvPr/>
        </p:nvSpPr>
        <p:spPr>
          <a:xfrm>
            <a:off x="1293813" y="5534025"/>
            <a:ext cx="333375" cy="414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3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xmlns="" id="{C17EBF7E-CEA0-47D1-A151-02C1F2D9673C}"/>
              </a:ext>
            </a:extLst>
          </p:cNvPr>
          <p:cNvSpPr txBox="1"/>
          <p:nvPr/>
        </p:nvSpPr>
        <p:spPr>
          <a:xfrm>
            <a:off x="1295400" y="5059363"/>
            <a:ext cx="333375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4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xmlns="" id="{64FB115A-A68E-4273-8560-FEE66765FF79}"/>
              </a:ext>
            </a:extLst>
          </p:cNvPr>
          <p:cNvSpPr txBox="1"/>
          <p:nvPr/>
        </p:nvSpPr>
        <p:spPr>
          <a:xfrm>
            <a:off x="1293813" y="4565650"/>
            <a:ext cx="333375" cy="414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5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xmlns="" id="{EDAB1359-1F20-46A0-800B-03298E449441}"/>
              </a:ext>
            </a:extLst>
          </p:cNvPr>
          <p:cNvSpPr txBox="1"/>
          <p:nvPr/>
        </p:nvSpPr>
        <p:spPr>
          <a:xfrm>
            <a:off x="1287463" y="4078288"/>
            <a:ext cx="333375" cy="414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6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xmlns="" id="{05EE9568-F1FB-45D0-902E-89016F24024F}"/>
              </a:ext>
            </a:extLst>
          </p:cNvPr>
          <p:cNvSpPr txBox="1"/>
          <p:nvPr/>
        </p:nvSpPr>
        <p:spPr>
          <a:xfrm>
            <a:off x="333375" y="555625"/>
            <a:ext cx="8477250" cy="554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it-IT" sz="3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All</a:t>
            </a:r>
            <a:r>
              <a:rPr lang="it-IT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 </a:t>
            </a:r>
            <a:r>
              <a:rPr lang="it-IT" sz="3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Sectors</a:t>
            </a:r>
            <a:r>
              <a:rPr lang="it-IT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 </a:t>
            </a:r>
            <a:r>
              <a:rPr lang="it-IT" sz="3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together</a:t>
            </a:r>
            <a:endParaRPr lang="it-IT" sz="3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xmlns="" id="{860BAB0B-55E1-4DBC-8A5B-1BE667EA6977}"/>
              </a:ext>
            </a:extLst>
          </p:cNvPr>
          <p:cNvSpPr txBox="1"/>
          <p:nvPr/>
        </p:nvSpPr>
        <p:spPr>
          <a:xfrm>
            <a:off x="3998913" y="1587500"/>
            <a:ext cx="15716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10 </a:t>
            </a:r>
            <a:r>
              <a:rPr lang="it-IT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Levels</a:t>
            </a:r>
            <a:endParaRPr lang="it-IT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41" name="Cubo 40">
            <a:extLst>
              <a:ext uri="{FF2B5EF4-FFF2-40B4-BE49-F238E27FC236}">
                <a16:creationId xmlns:a16="http://schemas.microsoft.com/office/drawing/2014/main" xmlns="" id="{7127EB6D-3204-41D9-8D13-31DC434E689A}"/>
              </a:ext>
            </a:extLst>
          </p:cNvPr>
          <p:cNvSpPr/>
          <p:nvPr/>
        </p:nvSpPr>
        <p:spPr>
          <a:xfrm>
            <a:off x="1698625" y="3533775"/>
            <a:ext cx="6043613" cy="431800"/>
          </a:xfrm>
          <a:prstGeom prst="cub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it-IT" sz="225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P. </a:t>
            </a:r>
            <a:r>
              <a:rPr lang="it-IT" sz="2250" b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Eng</a:t>
            </a:r>
            <a:r>
              <a:rPr lang="it-IT" sz="225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. (</a:t>
            </a:r>
            <a:r>
              <a:rPr lang="it-IT" sz="2250" b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MoE</a:t>
            </a:r>
            <a:r>
              <a:rPr lang="it-IT" sz="225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+ </a:t>
            </a:r>
            <a:r>
              <a:rPr lang="it-IT" sz="2250" b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MoL</a:t>
            </a:r>
            <a:r>
              <a:rPr lang="it-IT" sz="225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) + IDF</a:t>
            </a:r>
          </a:p>
        </p:txBody>
      </p:sp>
    </p:spTree>
    <p:extLst>
      <p:ext uri="{BB962C8B-B14F-4D97-AF65-F5344CB8AC3E}">
        <p14:creationId xmlns:p14="http://schemas.microsoft.com/office/powerpoint/2010/main" val="2517870117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bo 4">
            <a:extLst>
              <a:ext uri="{FF2B5EF4-FFF2-40B4-BE49-F238E27FC236}">
                <a16:creationId xmlns:a16="http://schemas.microsoft.com/office/drawing/2014/main" xmlns="" id="{5ACC8D18-571C-46A1-972C-B8308FA3E6E6}"/>
              </a:ext>
            </a:extLst>
          </p:cNvPr>
          <p:cNvSpPr/>
          <p:nvPr/>
        </p:nvSpPr>
        <p:spPr>
          <a:xfrm>
            <a:off x="668338" y="2659063"/>
            <a:ext cx="3562350" cy="431800"/>
          </a:xfrm>
          <a:prstGeom prst="cube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it-IT" sz="2250" b="1" dirty="0">
                <a:solidFill>
                  <a:srgbClr val="C0504D">
                    <a:lumMod val="50000"/>
                  </a:srgbClr>
                </a:solidFill>
              </a:rPr>
              <a:t>PhD</a:t>
            </a:r>
          </a:p>
        </p:txBody>
      </p:sp>
      <p:sp>
        <p:nvSpPr>
          <p:cNvPr id="6" name="Cubo 5">
            <a:extLst>
              <a:ext uri="{FF2B5EF4-FFF2-40B4-BE49-F238E27FC236}">
                <a16:creationId xmlns:a16="http://schemas.microsoft.com/office/drawing/2014/main" xmlns="" id="{CE6460F6-D552-4340-8AC7-196D4CBDF292}"/>
              </a:ext>
            </a:extLst>
          </p:cNvPr>
          <p:cNvSpPr/>
          <p:nvPr/>
        </p:nvSpPr>
        <p:spPr>
          <a:xfrm>
            <a:off x="676275" y="3141663"/>
            <a:ext cx="3554413" cy="431800"/>
          </a:xfrm>
          <a:prstGeom prst="cube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0" hangingPunct="0">
              <a:defRPr/>
            </a:pPr>
            <a:r>
              <a:rPr lang="it-IT" sz="2250" b="1" dirty="0">
                <a:solidFill>
                  <a:srgbClr val="C0504D">
                    <a:lumMod val="50000"/>
                  </a:srgbClr>
                </a:solidFill>
              </a:rPr>
              <a:t>Master of </a:t>
            </a:r>
            <a:r>
              <a:rPr lang="it-IT" sz="2250" b="1" dirty="0" err="1">
                <a:solidFill>
                  <a:srgbClr val="C0504D">
                    <a:lumMod val="50000"/>
                  </a:srgbClr>
                </a:solidFill>
              </a:rPr>
              <a:t>Arts</a:t>
            </a:r>
            <a:r>
              <a:rPr lang="it-IT" sz="2250" b="1" dirty="0">
                <a:solidFill>
                  <a:srgbClr val="C0504D">
                    <a:lumMod val="50000"/>
                  </a:srgbClr>
                </a:solidFill>
              </a:rPr>
              <a:t>/Science</a:t>
            </a:r>
          </a:p>
        </p:txBody>
      </p:sp>
      <p:sp>
        <p:nvSpPr>
          <p:cNvPr id="7" name="Cubo 6">
            <a:extLst>
              <a:ext uri="{FF2B5EF4-FFF2-40B4-BE49-F238E27FC236}">
                <a16:creationId xmlns:a16="http://schemas.microsoft.com/office/drawing/2014/main" xmlns="" id="{59F0073A-A820-4690-B0EB-1536B61F4C01}"/>
              </a:ext>
            </a:extLst>
          </p:cNvPr>
          <p:cNvSpPr/>
          <p:nvPr/>
        </p:nvSpPr>
        <p:spPr>
          <a:xfrm>
            <a:off x="676275" y="3619500"/>
            <a:ext cx="3554413" cy="431800"/>
          </a:xfrm>
          <a:prstGeom prst="cube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it-IT" sz="2250" b="1" dirty="0">
                <a:solidFill>
                  <a:srgbClr val="C0504D">
                    <a:lumMod val="50000"/>
                  </a:srgbClr>
                </a:solidFill>
              </a:rPr>
              <a:t>Bachelor of </a:t>
            </a:r>
            <a:r>
              <a:rPr lang="it-IT" sz="2250" b="1" dirty="0" err="1">
                <a:solidFill>
                  <a:srgbClr val="C0504D">
                    <a:lumMod val="50000"/>
                  </a:srgbClr>
                </a:solidFill>
              </a:rPr>
              <a:t>Arts</a:t>
            </a:r>
            <a:r>
              <a:rPr lang="it-IT" sz="2250" b="1" dirty="0">
                <a:solidFill>
                  <a:srgbClr val="C0504D">
                    <a:lumMod val="50000"/>
                  </a:srgbClr>
                </a:solidFill>
              </a:rPr>
              <a:t>/Science</a:t>
            </a:r>
          </a:p>
        </p:txBody>
      </p:sp>
      <p:sp>
        <p:nvSpPr>
          <p:cNvPr id="9" name="Cubo 8">
            <a:extLst>
              <a:ext uri="{FF2B5EF4-FFF2-40B4-BE49-F238E27FC236}">
                <a16:creationId xmlns:a16="http://schemas.microsoft.com/office/drawing/2014/main" xmlns="" id="{6690D1B9-7E83-4D91-B18B-3812EF943624}"/>
              </a:ext>
            </a:extLst>
          </p:cNvPr>
          <p:cNvSpPr/>
          <p:nvPr/>
        </p:nvSpPr>
        <p:spPr>
          <a:xfrm>
            <a:off x="673100" y="4576763"/>
            <a:ext cx="3554413" cy="433387"/>
          </a:xfrm>
          <a:prstGeom prst="cube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it-IT" sz="2250" b="1" dirty="0" err="1">
                <a:solidFill>
                  <a:srgbClr val="C0504D">
                    <a:lumMod val="50000"/>
                  </a:srgbClr>
                </a:solidFill>
              </a:rPr>
              <a:t>Bagrut</a:t>
            </a:r>
            <a:endParaRPr lang="it-IT" sz="2250" b="1" dirty="0">
              <a:solidFill>
                <a:srgbClr val="C0504D">
                  <a:lumMod val="50000"/>
                </a:srgbClr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BD053347-F1D2-4797-A72C-84C5A67A78A4}"/>
              </a:ext>
            </a:extLst>
          </p:cNvPr>
          <p:cNvSpPr txBox="1"/>
          <p:nvPr/>
        </p:nvSpPr>
        <p:spPr>
          <a:xfrm>
            <a:off x="298450" y="2697163"/>
            <a:ext cx="333375" cy="414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8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DCFC89F8-5419-4A10-AB6A-6AD85E4AF592}"/>
              </a:ext>
            </a:extLst>
          </p:cNvPr>
          <p:cNvSpPr txBox="1"/>
          <p:nvPr/>
        </p:nvSpPr>
        <p:spPr>
          <a:xfrm>
            <a:off x="295275" y="3200400"/>
            <a:ext cx="333375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7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02A52C52-B1CE-4D0F-A18E-4CD9C44DC973}"/>
              </a:ext>
            </a:extLst>
          </p:cNvPr>
          <p:cNvSpPr txBox="1"/>
          <p:nvPr/>
        </p:nvSpPr>
        <p:spPr>
          <a:xfrm>
            <a:off x="288925" y="3686175"/>
            <a:ext cx="333375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6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xmlns="" id="{9CD3BA91-56AE-4DFC-9923-045C3B368359}"/>
              </a:ext>
            </a:extLst>
          </p:cNvPr>
          <p:cNvSpPr txBox="1"/>
          <p:nvPr/>
        </p:nvSpPr>
        <p:spPr>
          <a:xfrm>
            <a:off x="288925" y="4187825"/>
            <a:ext cx="333375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5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xmlns="" id="{64FB115A-A68E-4273-8560-FEE66765FF79}"/>
              </a:ext>
            </a:extLst>
          </p:cNvPr>
          <p:cNvSpPr txBox="1"/>
          <p:nvPr/>
        </p:nvSpPr>
        <p:spPr>
          <a:xfrm>
            <a:off x="323850" y="5135563"/>
            <a:ext cx="333375" cy="414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3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xmlns="" id="{EDAB1359-1F20-46A0-800B-03298E449441}"/>
              </a:ext>
            </a:extLst>
          </p:cNvPr>
          <p:cNvSpPr txBox="1"/>
          <p:nvPr/>
        </p:nvSpPr>
        <p:spPr>
          <a:xfrm>
            <a:off x="317500" y="4648200"/>
            <a:ext cx="333375" cy="414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4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xmlns="" id="{05EE9568-F1FB-45D0-902E-89016F24024F}"/>
              </a:ext>
            </a:extLst>
          </p:cNvPr>
          <p:cNvSpPr txBox="1"/>
          <p:nvPr/>
        </p:nvSpPr>
        <p:spPr>
          <a:xfrm>
            <a:off x="341313" y="950913"/>
            <a:ext cx="8477250" cy="554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it-IT" sz="3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All</a:t>
            </a:r>
            <a:r>
              <a:rPr lang="it-IT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 </a:t>
            </a:r>
            <a:r>
              <a:rPr lang="it-IT" sz="3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Sectors</a:t>
            </a:r>
            <a:r>
              <a:rPr lang="it-IT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 </a:t>
            </a:r>
            <a:r>
              <a:rPr lang="it-IT" sz="3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together</a:t>
            </a:r>
            <a:endParaRPr lang="it-IT" sz="3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xmlns="" id="{860BAB0B-55E1-4DBC-8A5B-1BE667EA6977}"/>
              </a:ext>
            </a:extLst>
          </p:cNvPr>
          <p:cNvSpPr txBox="1"/>
          <p:nvPr/>
        </p:nvSpPr>
        <p:spPr>
          <a:xfrm>
            <a:off x="3998913" y="1587500"/>
            <a:ext cx="14001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400" b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8 </a:t>
            </a:r>
            <a:r>
              <a:rPr lang="it-IT" sz="2400" b="1" dirty="0" err="1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Levels</a:t>
            </a:r>
            <a:endParaRPr lang="it-IT" sz="2400" b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41" name="Cubo 40">
            <a:extLst>
              <a:ext uri="{FF2B5EF4-FFF2-40B4-BE49-F238E27FC236}">
                <a16:creationId xmlns:a16="http://schemas.microsoft.com/office/drawing/2014/main" xmlns="" id="{7127EB6D-3204-41D9-8D13-31DC434E689A}"/>
              </a:ext>
            </a:extLst>
          </p:cNvPr>
          <p:cNvSpPr/>
          <p:nvPr/>
        </p:nvSpPr>
        <p:spPr>
          <a:xfrm>
            <a:off x="676275" y="4103688"/>
            <a:ext cx="3554413" cy="431800"/>
          </a:xfrm>
          <a:prstGeom prst="cube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endParaRPr lang="it-IT" sz="2250" b="1" dirty="0">
              <a:solidFill>
                <a:srgbClr val="C0504D">
                  <a:lumMod val="50000"/>
                </a:srgbClr>
              </a:solidFill>
            </a:endParaRPr>
          </a:p>
        </p:txBody>
      </p:sp>
      <p:sp>
        <p:nvSpPr>
          <p:cNvPr id="21" name="Cubo 20">
            <a:extLst>
              <a:ext uri="{FF2B5EF4-FFF2-40B4-BE49-F238E27FC236}">
                <a16:creationId xmlns:a16="http://schemas.microsoft.com/office/drawing/2014/main" xmlns="" id="{57A313E3-8133-494D-AC07-2BBF0733DEC5}"/>
              </a:ext>
            </a:extLst>
          </p:cNvPr>
          <p:cNvSpPr/>
          <p:nvPr/>
        </p:nvSpPr>
        <p:spPr>
          <a:xfrm>
            <a:off x="4427538" y="2625725"/>
            <a:ext cx="4348162" cy="431800"/>
          </a:xfrm>
          <a:prstGeom prst="cube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it-IT" sz="2250" b="1" dirty="0">
                <a:solidFill>
                  <a:srgbClr val="C0504D">
                    <a:lumMod val="50000"/>
                  </a:srgbClr>
                </a:solidFill>
              </a:rPr>
              <a:t>IDF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xmlns="" id="{E0B1501F-E977-47B1-A5E5-2F8FA3B6B2BE}"/>
              </a:ext>
            </a:extLst>
          </p:cNvPr>
          <p:cNvSpPr txBox="1"/>
          <p:nvPr/>
        </p:nvSpPr>
        <p:spPr>
          <a:xfrm>
            <a:off x="855663" y="2211388"/>
            <a:ext cx="1454150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 err="1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Academic</a:t>
            </a:r>
            <a:endParaRPr lang="it-IT" sz="2100" b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xmlns="" id="{D6BE1463-BBFD-41A4-9B3B-21A726A227F3}"/>
              </a:ext>
            </a:extLst>
          </p:cNvPr>
          <p:cNvSpPr txBox="1"/>
          <p:nvPr/>
        </p:nvSpPr>
        <p:spPr>
          <a:xfrm>
            <a:off x="4629150" y="2208213"/>
            <a:ext cx="1800225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it-IT" sz="2100" b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</a:rPr>
              <a:t>Professional</a:t>
            </a:r>
          </a:p>
        </p:txBody>
      </p:sp>
      <p:sp>
        <p:nvSpPr>
          <p:cNvPr id="24" name="Cubo 23">
            <a:extLst>
              <a:ext uri="{FF2B5EF4-FFF2-40B4-BE49-F238E27FC236}">
                <a16:creationId xmlns:a16="http://schemas.microsoft.com/office/drawing/2014/main" xmlns="" id="{1EDB64E2-555E-4A6D-B100-4BD15E0213E6}"/>
              </a:ext>
            </a:extLst>
          </p:cNvPr>
          <p:cNvSpPr/>
          <p:nvPr/>
        </p:nvSpPr>
        <p:spPr>
          <a:xfrm>
            <a:off x="4418013" y="3068638"/>
            <a:ext cx="4346575" cy="431800"/>
          </a:xfrm>
          <a:prstGeom prst="cube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it-IT" sz="2250" b="1" dirty="0">
                <a:solidFill>
                  <a:srgbClr val="C0504D">
                    <a:lumMod val="50000"/>
                  </a:srgbClr>
                </a:solidFill>
              </a:rPr>
              <a:t>IDF</a:t>
            </a:r>
          </a:p>
        </p:txBody>
      </p:sp>
      <p:sp>
        <p:nvSpPr>
          <p:cNvPr id="25" name="Cubo 24">
            <a:extLst>
              <a:ext uri="{FF2B5EF4-FFF2-40B4-BE49-F238E27FC236}">
                <a16:creationId xmlns:a16="http://schemas.microsoft.com/office/drawing/2014/main" xmlns="" id="{82206F59-C7D0-4ACC-8A47-882B932C41F3}"/>
              </a:ext>
            </a:extLst>
          </p:cNvPr>
          <p:cNvSpPr/>
          <p:nvPr/>
        </p:nvSpPr>
        <p:spPr>
          <a:xfrm>
            <a:off x="4410075" y="3544888"/>
            <a:ext cx="4357688" cy="433387"/>
          </a:xfrm>
          <a:prstGeom prst="cube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it-IT" sz="2250" b="1" dirty="0">
                <a:solidFill>
                  <a:srgbClr val="C0504D">
                    <a:lumMod val="50000"/>
                  </a:srgbClr>
                </a:solidFill>
              </a:rPr>
              <a:t>IDF</a:t>
            </a:r>
          </a:p>
        </p:txBody>
      </p:sp>
      <p:sp>
        <p:nvSpPr>
          <p:cNvPr id="26" name="Cubo 25">
            <a:extLst>
              <a:ext uri="{FF2B5EF4-FFF2-40B4-BE49-F238E27FC236}">
                <a16:creationId xmlns:a16="http://schemas.microsoft.com/office/drawing/2014/main" xmlns="" id="{1D52D798-4C3A-4D9F-B8AF-8B1B25B2E5D9}"/>
              </a:ext>
            </a:extLst>
          </p:cNvPr>
          <p:cNvSpPr/>
          <p:nvPr/>
        </p:nvSpPr>
        <p:spPr>
          <a:xfrm>
            <a:off x="4433888" y="4067175"/>
            <a:ext cx="4357687" cy="431800"/>
          </a:xfrm>
          <a:prstGeom prst="cube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it-IT" sz="2000" b="1" dirty="0" err="1">
                <a:solidFill>
                  <a:srgbClr val="C0504D">
                    <a:lumMod val="50000"/>
                  </a:srgbClr>
                </a:solidFill>
              </a:rPr>
              <a:t>Practical</a:t>
            </a:r>
            <a:r>
              <a:rPr lang="it-IT" sz="2000" b="1" dirty="0">
                <a:solidFill>
                  <a:srgbClr val="C0504D">
                    <a:lumMod val="50000"/>
                  </a:srgbClr>
                </a:solidFill>
              </a:rPr>
              <a:t> </a:t>
            </a:r>
            <a:r>
              <a:rPr lang="it-IT" sz="2000" b="1" dirty="0" err="1">
                <a:solidFill>
                  <a:srgbClr val="C0504D">
                    <a:lumMod val="50000"/>
                  </a:srgbClr>
                </a:solidFill>
              </a:rPr>
              <a:t>Engineering</a:t>
            </a:r>
            <a:r>
              <a:rPr lang="it-IT" sz="2000" b="1" dirty="0">
                <a:solidFill>
                  <a:srgbClr val="C0504D">
                    <a:lumMod val="50000"/>
                  </a:srgbClr>
                </a:solidFill>
              </a:rPr>
              <a:t> (</a:t>
            </a:r>
            <a:r>
              <a:rPr lang="it-IT" sz="2000" b="1" dirty="0" err="1">
                <a:solidFill>
                  <a:srgbClr val="C0504D">
                    <a:lumMod val="50000"/>
                  </a:srgbClr>
                </a:solidFill>
              </a:rPr>
              <a:t>MoE,MoL</a:t>
            </a:r>
            <a:r>
              <a:rPr lang="it-IT" sz="2000" b="1" dirty="0">
                <a:solidFill>
                  <a:srgbClr val="C0504D">
                    <a:lumMod val="50000"/>
                  </a:srgbClr>
                </a:solidFill>
              </a:rPr>
              <a:t>) + IDF</a:t>
            </a:r>
          </a:p>
        </p:txBody>
      </p:sp>
      <p:sp>
        <p:nvSpPr>
          <p:cNvPr id="27" name="Cubo 26">
            <a:extLst>
              <a:ext uri="{FF2B5EF4-FFF2-40B4-BE49-F238E27FC236}">
                <a16:creationId xmlns:a16="http://schemas.microsoft.com/office/drawing/2014/main" xmlns="" id="{ADF20AEB-9549-407B-9145-1E142B344EAB}"/>
              </a:ext>
            </a:extLst>
          </p:cNvPr>
          <p:cNvSpPr/>
          <p:nvPr/>
        </p:nvSpPr>
        <p:spPr>
          <a:xfrm>
            <a:off x="4418013" y="4584700"/>
            <a:ext cx="4367212" cy="431800"/>
          </a:xfrm>
          <a:prstGeom prst="cube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it-IT" sz="2250" b="1" dirty="0">
                <a:solidFill>
                  <a:srgbClr val="C0504D">
                    <a:lumMod val="50000"/>
                  </a:srgbClr>
                </a:solidFill>
              </a:rPr>
              <a:t>HSD + IDF</a:t>
            </a:r>
          </a:p>
        </p:txBody>
      </p:sp>
      <p:sp>
        <p:nvSpPr>
          <p:cNvPr id="28" name="Cubo 27">
            <a:extLst>
              <a:ext uri="{FF2B5EF4-FFF2-40B4-BE49-F238E27FC236}">
                <a16:creationId xmlns:a16="http://schemas.microsoft.com/office/drawing/2014/main" xmlns="" id="{096C1DFE-5E75-F644-B8AB-F46B56090676}"/>
              </a:ext>
            </a:extLst>
          </p:cNvPr>
          <p:cNvSpPr/>
          <p:nvPr/>
        </p:nvSpPr>
        <p:spPr>
          <a:xfrm>
            <a:off x="676275" y="5010150"/>
            <a:ext cx="3554413" cy="433388"/>
          </a:xfrm>
          <a:prstGeom prst="cube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it-IT" sz="2250" b="1" dirty="0">
                <a:solidFill>
                  <a:srgbClr val="C0504D">
                    <a:lumMod val="50000"/>
                  </a:srgbClr>
                </a:solidFill>
              </a:rPr>
              <a:t>12ys</a:t>
            </a:r>
          </a:p>
        </p:txBody>
      </p:sp>
      <p:sp>
        <p:nvSpPr>
          <p:cNvPr id="29" name="Cubo 28">
            <a:extLst>
              <a:ext uri="{FF2B5EF4-FFF2-40B4-BE49-F238E27FC236}">
                <a16:creationId xmlns:a16="http://schemas.microsoft.com/office/drawing/2014/main" xmlns="" id="{98EF99C9-236F-5D4D-8FB3-CCDFC5486A22}"/>
              </a:ext>
            </a:extLst>
          </p:cNvPr>
          <p:cNvSpPr/>
          <p:nvPr/>
        </p:nvSpPr>
        <p:spPr>
          <a:xfrm>
            <a:off x="4424363" y="5064125"/>
            <a:ext cx="4367212" cy="431800"/>
          </a:xfrm>
          <a:prstGeom prst="cube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it-IT" sz="2250" b="1" dirty="0">
                <a:solidFill>
                  <a:srgbClr val="C0504D">
                    <a:lumMod val="50000"/>
                  </a:srgbClr>
                </a:solidFill>
              </a:rPr>
              <a:t>VET + IDF</a:t>
            </a:r>
          </a:p>
        </p:txBody>
      </p:sp>
    </p:spTree>
    <p:extLst>
      <p:ext uri="{BB962C8B-B14F-4D97-AF65-F5344CB8AC3E}">
        <p14:creationId xmlns:p14="http://schemas.microsoft.com/office/powerpoint/2010/main" val="260912092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                    What Now?</a:t>
            </a:r>
            <a:endParaRPr lang="he-IL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FontTx/>
              <a:buChar char="-"/>
            </a:pPr>
            <a:r>
              <a:rPr lang="en-US" dirty="0" smtClean="0"/>
              <a:t>No adoption yet of any of the architecture models</a:t>
            </a:r>
          </a:p>
          <a:p>
            <a:pPr algn="l" rtl="0">
              <a:buFontTx/>
              <a:buChar char="-"/>
            </a:pPr>
            <a:r>
              <a:rPr lang="en-US" dirty="0" smtClean="0"/>
              <a:t>Writing level descriptors by each of the institutions separately, based on the EQF LD</a:t>
            </a:r>
          </a:p>
          <a:p>
            <a:pPr algn="l" rtl="0">
              <a:buFontTx/>
              <a:buChar char="-"/>
            </a:pPr>
            <a:r>
              <a:rPr lang="en-US" dirty="0" smtClean="0"/>
              <a:t>Combining and phrasing the LDs of each level to unified format agreed on all parties</a:t>
            </a:r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97517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                </a:t>
            </a:r>
            <a:r>
              <a:rPr lang="en-US" sz="4000" b="1" dirty="0" smtClean="0"/>
              <a:t>Legislative Framework</a:t>
            </a:r>
            <a:endParaRPr lang="he-IL" sz="40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Working on government resolution to establish an IQF</a:t>
            </a:r>
          </a:p>
          <a:p>
            <a:pPr algn="l" rtl="0"/>
            <a:r>
              <a:rPr lang="en-US" dirty="0" smtClean="0"/>
              <a:t>Working on the APEX body which will manage the IQF</a:t>
            </a:r>
          </a:p>
          <a:p>
            <a:pPr algn="l" rtl="0"/>
            <a:r>
              <a:rPr lang="en-US" dirty="0" smtClean="0"/>
              <a:t>Start working on different models for the regulation of the IQF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38926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sz="3600" b="1" dirty="0" smtClean="0"/>
              <a:t>                         Involvement of Stakeholders         </a:t>
            </a:r>
            <a:endParaRPr lang="he-IL" sz="36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US" b="1" dirty="0" smtClean="0"/>
              <a:t>Info days:</a:t>
            </a:r>
          </a:p>
          <a:p>
            <a:pPr algn="l" rtl="0">
              <a:buFontTx/>
              <a:buChar char="-"/>
            </a:pPr>
            <a:r>
              <a:rPr lang="en-US" dirty="0" smtClean="0"/>
              <a:t>Employers and Manufacture representatives</a:t>
            </a:r>
          </a:p>
          <a:p>
            <a:pPr algn="l" rtl="0">
              <a:buFontTx/>
              <a:buChar char="-"/>
            </a:pPr>
            <a:r>
              <a:rPr lang="en-US" dirty="0" smtClean="0"/>
              <a:t>Universities and colleges</a:t>
            </a:r>
          </a:p>
          <a:p>
            <a:pPr algn="l" rtl="0">
              <a:buFontTx/>
              <a:buChar char="-"/>
            </a:pPr>
            <a:r>
              <a:rPr lang="en-US" dirty="0" smtClean="0"/>
              <a:t>Students</a:t>
            </a:r>
          </a:p>
          <a:p>
            <a:pPr algn="l" rtl="0">
              <a:buFontTx/>
              <a:buChar char="-"/>
            </a:pPr>
            <a:r>
              <a:rPr lang="en-US" dirty="0" smtClean="0"/>
              <a:t>Relevant ministries</a:t>
            </a:r>
          </a:p>
          <a:p>
            <a:pPr marL="0" indent="0" algn="l" rtl="0">
              <a:buNone/>
            </a:pPr>
            <a:r>
              <a:rPr lang="en-US" b="1" dirty="0" smtClean="0"/>
              <a:t>Sectorial Meetings:</a:t>
            </a:r>
          </a:p>
          <a:p>
            <a:pPr algn="l" rtl="0">
              <a:buFontTx/>
              <a:buChar char="-"/>
            </a:pPr>
            <a:r>
              <a:rPr lang="en-US" dirty="0" smtClean="0"/>
              <a:t>Universities and colleges</a:t>
            </a:r>
          </a:p>
          <a:p>
            <a:pPr algn="l" rtl="0">
              <a:buFontTx/>
              <a:buChar char="-"/>
            </a:pPr>
            <a:r>
              <a:rPr lang="en-US" dirty="0"/>
              <a:t>Employers and Manufacture representatives</a:t>
            </a:r>
          </a:p>
          <a:p>
            <a:pPr algn="l" rtl="0">
              <a:buFontTx/>
              <a:buChar char="-"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9224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                    What’s Next?</a:t>
            </a:r>
            <a:endParaRPr lang="he-IL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Adopt  the IQF architecture</a:t>
            </a:r>
          </a:p>
          <a:p>
            <a:pPr algn="l" rtl="0"/>
            <a:r>
              <a:rPr lang="en-US" dirty="0" smtClean="0"/>
              <a:t>Start discussions on the Apex body which will manage the IQF in the future</a:t>
            </a:r>
          </a:p>
          <a:p>
            <a:pPr algn="l" rtl="0"/>
            <a:r>
              <a:rPr lang="en-US" dirty="0" smtClean="0"/>
              <a:t>Pass the government Resolution about the establishment of the IQF</a:t>
            </a:r>
          </a:p>
          <a:p>
            <a:pPr algn="l" rtl="0"/>
            <a:r>
              <a:rPr lang="en-US" dirty="0" smtClean="0"/>
              <a:t>Decide on the involvement of stakeholders</a:t>
            </a:r>
          </a:p>
          <a:p>
            <a:pPr algn="l" rtl="0"/>
            <a:r>
              <a:rPr lang="en-US" dirty="0" smtClean="0"/>
              <a:t>Establish the database</a:t>
            </a:r>
          </a:p>
          <a:p>
            <a:pPr algn="l" rtl="0"/>
            <a:r>
              <a:rPr lang="en-US" dirty="0" smtClean="0"/>
              <a:t>Establish a mechanism for accreditation of LLL</a:t>
            </a:r>
          </a:p>
          <a:p>
            <a:pPr algn="l" rtl="0"/>
            <a:r>
              <a:rPr lang="en-US" dirty="0" smtClean="0"/>
              <a:t>Derive learning outcomes </a:t>
            </a:r>
            <a:r>
              <a:rPr lang="en-US" smtClean="0"/>
              <a:t>of qualifications</a:t>
            </a:r>
            <a:endParaRPr lang="en-US" dirty="0" smtClean="0"/>
          </a:p>
          <a:p>
            <a:pPr algn="l" rtl="0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38355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en-US" b="1" smtClean="0">
              <a:latin typeface="Arial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en-US" b="1" smtClean="0">
              <a:latin typeface="Arial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en-US" b="1" smtClean="0">
              <a:latin typeface="Arial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en-US" b="1" smtClean="0">
                <a:solidFill>
                  <a:srgbClr val="002060"/>
                </a:solidFill>
                <a:latin typeface="Arial" charset="0"/>
              </a:rPr>
              <a:t>THANK YOU FOR YOUR ATTENTION!</a:t>
            </a:r>
            <a:endParaRPr lang="he-IL" b="1" smtClean="0">
              <a:solidFill>
                <a:srgbClr val="00206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1937</TotalTime>
  <Words>822</Words>
  <Application>Microsoft Office PowerPoint</Application>
  <PresentationFormat>‫הצגה על המסך (4:3)</PresentationFormat>
  <Paragraphs>185</Paragraphs>
  <Slides>25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4</vt:i4>
      </vt:variant>
      <vt:variant>
        <vt:lpstr>כותרות שקופיות</vt:lpstr>
      </vt:variant>
      <vt:variant>
        <vt:i4>25</vt:i4>
      </vt:variant>
    </vt:vector>
  </HeadingPairs>
  <TitlesOfParts>
    <vt:vector size="29" baseType="lpstr">
      <vt:lpstr>Tema di Office</vt:lpstr>
      <vt:lpstr>ערכת נושא Office</vt:lpstr>
      <vt:lpstr>1_ערכת נושא Office</vt:lpstr>
      <vt:lpstr>1_Tema di Office</vt:lpstr>
      <vt:lpstr>מצגת של PowerPoint</vt:lpstr>
      <vt:lpstr>Government Resolution no. 147 of June 2015</vt:lpstr>
      <vt:lpstr>One of the Measures Derived from the 147 Government Resolution: </vt:lpstr>
      <vt:lpstr>The inter-Ministerial Committee 2015-2016</vt:lpstr>
      <vt:lpstr>The Committee’s Main Recommendations regarding the Establishment of an Israeli NQF</vt:lpstr>
      <vt:lpstr>Twinning Referent Persons</vt:lpstr>
      <vt:lpstr>Israeli Entities</vt:lpstr>
      <vt:lpstr>                                                                   Overview of the Twinning Project</vt:lpstr>
      <vt:lpstr>מצגת של PowerPoint</vt:lpstr>
      <vt:lpstr>The Components: </vt:lpstr>
      <vt:lpstr>Institutional Component:</vt:lpstr>
      <vt:lpstr>Structural Component</vt:lpstr>
      <vt:lpstr>Legal Component</vt:lpstr>
      <vt:lpstr>                            What was done so far?</vt:lpstr>
      <vt:lpstr>                            What was done so far? </vt:lpstr>
      <vt:lpstr>מצגת של PowerPoint</vt:lpstr>
      <vt:lpstr>מצגת של PowerPoint</vt:lpstr>
      <vt:lpstr>                      Main Dispute Encountered</vt:lpstr>
      <vt:lpstr>מצגת של PowerPoint</vt:lpstr>
      <vt:lpstr>מצגת של PowerPoint</vt:lpstr>
      <vt:lpstr>                              What Now?</vt:lpstr>
      <vt:lpstr>                          Legislative Framework</vt:lpstr>
      <vt:lpstr>                         Involvement of Stakeholders         </vt:lpstr>
      <vt:lpstr>                              What’s Next?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TITOLO/DATA/LUOGO DELL’EVENTO</dc:title>
  <dc:creator>Utente di Microsoft Office</dc:creator>
  <cp:lastModifiedBy>ציפי ויינברג</cp:lastModifiedBy>
  <cp:revision>59</cp:revision>
  <dcterms:created xsi:type="dcterms:W3CDTF">2018-08-28T09:50:20Z</dcterms:created>
  <dcterms:modified xsi:type="dcterms:W3CDTF">2019-09-21T12:40:58Z</dcterms:modified>
</cp:coreProperties>
</file>