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011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89E7AF3-CC28-2006-963C-11B21ED75D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324AF48-83B5-6D30-E68E-47E521E52E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0DDB8ED-E6C8-63CC-AD5B-CD892142F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0693-E031-4E05-A76C-31FAD6AF0289}" type="datetimeFigureOut">
              <a:rPr lang="he-IL" smtClean="0"/>
              <a:t>ט'/טבת/תשפ"ו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FD3099E-F2C0-7563-4040-76AEADE5E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A0A9540-9E07-C3DC-893B-80C84A25E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53AFB-5E74-4389-88E2-501FC350EE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59339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A5000CF-DF9D-0EDD-DA96-78156572C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BE98813-E799-0B90-02F2-060FE36C2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7C05D08-7302-6896-1ADD-9B7AEC648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0693-E031-4E05-A76C-31FAD6AF0289}" type="datetimeFigureOut">
              <a:rPr lang="he-IL" smtClean="0"/>
              <a:t>ט'/טבת/תשפ"ו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0169611-0894-FE42-19E6-F05594835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573B00B-E296-DE74-7E04-1C7D67C1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53AFB-5E74-4389-88E2-501FC350EE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9149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88DFE3E-0ADA-1A94-CFF5-C39C48891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F5E47B9-024E-193C-BBB7-C302EE428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4A8790A-CD10-9FD8-2784-2ABE669FA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0693-E031-4E05-A76C-31FAD6AF0289}" type="datetimeFigureOut">
              <a:rPr lang="he-IL" smtClean="0"/>
              <a:t>ט'/טבת/תשפ"ו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0B721FB-C9DC-B7D1-F41F-E12FA4BC6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DE2A7D6-9B3C-6935-5F25-8747698E3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53AFB-5E74-4389-88E2-501FC350EE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87292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8C78691-09F3-8152-2601-327D9AE4A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EF463DE-9194-FA07-6BE4-51DA5481B7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1E61BF32-2017-5680-111D-DE393CDB9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508DC29-F9D0-59DB-45DE-F26336F5A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0693-E031-4E05-A76C-31FAD6AF0289}" type="datetimeFigureOut">
              <a:rPr lang="he-IL" smtClean="0"/>
              <a:t>ט'/טבת/תשפ"ו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D7ADE47-9EF5-B375-930A-CDF77D6C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023D989-066A-75B8-CF38-EB62460DC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53AFB-5E74-4389-88E2-501FC350EE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31377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1FBAF52-8514-4A83-8C87-C7FE30279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88FC30B-1ABE-86F0-CD2C-B2A50ADFC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9DDDFEC2-C9D7-0818-0D29-65E7081E2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26E73444-2E38-5D84-8109-38B87E6ED7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0173FBC6-0A35-12CB-1A4E-9D043E371D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83362359-A5AF-FDAE-7F7C-A307FF17E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0693-E031-4E05-A76C-31FAD6AF0289}" type="datetimeFigureOut">
              <a:rPr lang="he-IL" smtClean="0"/>
              <a:t>ט'/טבת/תשפ"ו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BCD60C81-8B4A-B830-09DF-B87DD94D4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98298AB6-76FC-F3B4-14CE-B7C83ACD2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53AFB-5E74-4389-88E2-501FC350EE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02327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593539F-FDF4-0CC5-85DE-19C7134BE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6F7B49A5-20B3-5290-A754-86E1C66EF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0693-E031-4E05-A76C-31FAD6AF0289}" type="datetimeFigureOut">
              <a:rPr lang="he-IL" smtClean="0"/>
              <a:t>ט'/טבת/תשפ"ו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AA5E74C8-36FF-F11B-7EED-0E84DD9BE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CE1804D4-F01A-C175-818C-1E0BB44EE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53AFB-5E74-4389-88E2-501FC350EE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08855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DDCB869D-B614-0652-8AF9-C2D9E1BAA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0693-E031-4E05-A76C-31FAD6AF0289}" type="datetimeFigureOut">
              <a:rPr lang="he-IL" smtClean="0"/>
              <a:t>ט'/טבת/תשפ"ו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042DEE40-8CFC-B649-6CB1-9E776AA9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6B669E7-3D18-1748-30AB-7CDA713A8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53AFB-5E74-4389-88E2-501FC350EE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09744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8FC000E-E3A9-490B-81AA-E2ECC806D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2149AEB-64C3-2A2B-08F1-D9FE3E830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AC25BD8C-B3D4-E4E0-A90A-2E85EC7D6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CA6932F-5636-E011-4223-E20D8CAE3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0693-E031-4E05-A76C-31FAD6AF0289}" type="datetimeFigureOut">
              <a:rPr lang="he-IL" smtClean="0"/>
              <a:t>ט'/טבת/תשפ"ו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626C0F6-3FA8-46B3-FBE8-9E54DC89E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A3518AE-59A7-A570-F001-6B74EECFE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53AFB-5E74-4389-88E2-501FC350EE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43414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57701A7-D28D-BE34-AA51-F1381C038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E89D33EF-AA3B-1417-DCC9-77B48DDB5D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E89E9783-B7A0-0959-02D9-6ED296CD31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74894CD-AA96-6B58-0CC8-FE893F5CE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0693-E031-4E05-A76C-31FAD6AF0289}" type="datetimeFigureOut">
              <a:rPr lang="he-IL" smtClean="0"/>
              <a:t>ט'/טבת/תשפ"ו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7456F93-F6C4-1FF0-5457-05D59528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1B86C56-A576-98B4-0DD8-63954060A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53AFB-5E74-4389-88E2-501FC350EE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65437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2052552-B712-323C-37F8-FFF743A8B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C8F4B2F-3B89-F934-277D-17D613C743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BAF6125-0633-0EB8-43AC-FD53F15B7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0693-E031-4E05-A76C-31FAD6AF0289}" type="datetimeFigureOut">
              <a:rPr lang="he-IL" smtClean="0"/>
              <a:t>ט'/טבת/תשפ"ו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016A10A-17E4-FE69-774E-B811D9E3A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FE046E4-98E7-879C-40E2-C75FA3C1C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53AFB-5E74-4389-88E2-501FC350EE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3018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A0A916DA-F409-5E43-BEB0-E68747F26B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192A50E0-99DF-E028-6823-A0B1584882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D21D939-8DDA-18E9-F43E-89A9D948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0693-E031-4E05-A76C-31FAD6AF0289}" type="datetimeFigureOut">
              <a:rPr lang="he-IL" smtClean="0"/>
              <a:t>ט'/טבת/תשפ"ו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D8FC580-4E0A-4D25-11D7-90E23982C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DBBE51F-BB28-5205-F783-0E662C8F5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53AFB-5E74-4389-88E2-501FC350EE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07176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E43AC204-2460-642A-A200-DDC1F80C3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C75ED1E-8AA3-7FBB-2664-A0035B323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A6BFFA7-FD98-19C6-6F41-122C45C4E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130693-E031-4E05-A76C-31FAD6AF0289}" type="datetimeFigureOut">
              <a:rPr lang="he-IL" smtClean="0"/>
              <a:t>ט'/טבת/תשפ"ו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A674491-F8EA-7E39-A470-1D6B38E44E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B9D7F8A-8E40-9F17-53B7-93181C8279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C53AFB-5E74-4389-88E2-501FC350EE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1418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תרבות יהודית-ישראלית‎ (@tarbuty.org) • Facebook">
            <a:extLst>
              <a:ext uri="{FF2B5EF4-FFF2-40B4-BE49-F238E27FC236}">
                <a16:creationId xmlns:a16="http://schemas.microsoft.com/office/drawing/2014/main" id="{389694F6-8225-38BC-00DF-5AA404EF9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48" b="14568"/>
          <a:stretch>
            <a:fillRect/>
          </a:stretch>
        </p:blipFill>
        <p:spPr bwMode="auto">
          <a:xfrm>
            <a:off x="823859" y="848068"/>
            <a:ext cx="1402335" cy="970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תמונה 23" descr="לוגו קהילור נטעים">
            <a:extLst>
              <a:ext uri="{FF2B5EF4-FFF2-40B4-BE49-F238E27FC236}">
                <a16:creationId xmlns:a16="http://schemas.microsoft.com/office/drawing/2014/main" id="{ABBC59A5-994E-276B-99C3-545ADB0F8B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605" y="932764"/>
            <a:ext cx="2838273" cy="800799"/>
          </a:xfrm>
          <a:prstGeom prst="rect">
            <a:avLst/>
          </a:prstGeom>
        </p:spPr>
      </p:pic>
      <p:pic>
        <p:nvPicPr>
          <p:cNvPr id="4" name="Picture 2" descr="לוגו אמיה">
            <a:extLst>
              <a:ext uri="{FF2B5EF4-FFF2-40B4-BE49-F238E27FC236}">
                <a16:creationId xmlns:a16="http://schemas.microsoft.com/office/drawing/2014/main" id="{F2D539C3-F140-4BF1-B1BC-04DFCCF37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160" y="945781"/>
            <a:ext cx="2721610" cy="77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767A7438-485F-D2B0-C823-5023FBF2AAE8}"/>
              </a:ext>
            </a:extLst>
          </p:cNvPr>
          <p:cNvSpPr txBox="1"/>
          <p:nvPr/>
        </p:nvSpPr>
        <p:spPr>
          <a:xfrm>
            <a:off x="7918333" y="1115387"/>
            <a:ext cx="2634054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>
                <a:solidFill>
                  <a:srgbClr val="0070C0"/>
                </a:solidFill>
              </a:rPr>
              <a:t>משרד החינוך</a:t>
            </a:r>
          </a:p>
          <a:p>
            <a:r>
              <a:rPr lang="he-IL" dirty="0">
                <a:solidFill>
                  <a:srgbClr val="0070C0"/>
                </a:solidFill>
              </a:rPr>
              <a:t>האגף לחינוך יהודי בתפוצות</a:t>
            </a:r>
          </a:p>
        </p:txBody>
      </p:sp>
      <p:pic>
        <p:nvPicPr>
          <p:cNvPr id="2074" name="Picture 26" descr="לוגו מדינת ישראל">
            <a:extLst>
              <a:ext uri="{FF2B5EF4-FFF2-40B4-BE49-F238E27FC236}">
                <a16:creationId xmlns:a16="http://schemas.microsoft.com/office/drawing/2014/main" id="{A88029B7-22EE-5AD4-CAF1-F60C4260C9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24" t="40274" r="11157" b="17739"/>
          <a:stretch>
            <a:fillRect/>
          </a:stretch>
        </p:blipFill>
        <p:spPr bwMode="auto">
          <a:xfrm>
            <a:off x="10483489" y="688078"/>
            <a:ext cx="1050877" cy="1204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E650371A-C964-A742-9BB7-DDC6852CA8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0767" y="1960007"/>
            <a:ext cx="5527881" cy="1713305"/>
          </a:xfrm>
        </p:spPr>
        <p:txBody>
          <a:bodyPr anchor="b">
            <a:normAutofit/>
          </a:bodyPr>
          <a:lstStyle/>
          <a:p>
            <a:pPr algn="r"/>
            <a:r>
              <a:rPr lang="he-IL" sz="5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עשרה בטבת</a:t>
            </a:r>
            <a:br>
              <a:rPr lang="he-IL" sz="5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5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יום הקדיש הכללי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16413406-BE17-7826-6484-451A90002F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6314" y="3915928"/>
            <a:ext cx="8942334" cy="1752434"/>
          </a:xfrm>
        </p:spPr>
        <p:txBody>
          <a:bodyPr anchor="t">
            <a:noAutofit/>
          </a:bodyPr>
          <a:lstStyle/>
          <a:p>
            <a:pPr algn="r" rtl="0"/>
            <a:r>
              <a:rPr lang="he-IL" sz="3200" dirty="0"/>
              <a:t>היהודים "הנעלמים"</a:t>
            </a:r>
          </a:p>
          <a:p>
            <a:pPr algn="r" rtl="0"/>
            <a:r>
              <a:rPr lang="he-IL" sz="3200" dirty="0"/>
              <a:t>במלאת 50 שנה לפרוץ הדיקטטורה הצבאית בארגנטינה</a:t>
            </a:r>
          </a:p>
          <a:p>
            <a:pPr algn="r" rtl="0"/>
            <a:r>
              <a:rPr lang="he-IL" sz="3200" dirty="0"/>
              <a:t>(1983-1976) </a:t>
            </a:r>
          </a:p>
        </p:txBody>
      </p:sp>
    </p:spTree>
    <p:extLst>
      <p:ext uri="{BB962C8B-B14F-4D97-AF65-F5344CB8AC3E}">
        <p14:creationId xmlns:p14="http://schemas.microsoft.com/office/powerpoint/2010/main" val="2791304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76E22C-AB51-4D9E-84E1-E4D7351FA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16" y="124019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e-IL" b="1" dirty="0">
                <a:cs typeface="+mn-cs"/>
              </a:rPr>
              <a:t>עשרה בטבת</a:t>
            </a:r>
            <a:br>
              <a:rPr lang="he-IL" b="1" dirty="0">
                <a:cs typeface="+mn-cs"/>
              </a:rPr>
            </a:br>
            <a:r>
              <a:rPr lang="he-IL" dirty="0">
                <a:cs typeface="+mn-cs"/>
              </a:rPr>
              <a:t>תענית ציבור </a:t>
            </a:r>
            <a:br>
              <a:rPr lang="he-IL" dirty="0">
                <a:cs typeface="+mn-cs"/>
              </a:rPr>
            </a:br>
            <a:endParaRPr lang="he-IL" dirty="0">
              <a:cs typeface="+mn-cs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E3F79F9C-B467-2534-B513-761290176028}"/>
              </a:ext>
            </a:extLst>
          </p:cNvPr>
          <p:cNvSpPr txBox="1"/>
          <p:nvPr/>
        </p:nvSpPr>
        <p:spPr>
          <a:xfrm>
            <a:off x="1077229" y="2452450"/>
            <a:ext cx="10361775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he-IL" dirty="0"/>
          </a:p>
          <a:p>
            <a:r>
              <a:rPr lang="he-IL" sz="2400" b="1" dirty="0"/>
              <a:t>משמעויות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2400" dirty="0"/>
              <a:t>יום תחילת המצור על ירושלים בידי נבוכדנצר מלך בבל בשנת 588 לפנה"ס.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2400" dirty="0"/>
              <a:t>יום הקדיש הכללי, מוקדש לזכר חללי השואה שיום פטירתם לא נודע.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2400" dirty="0"/>
              <a:t>השנה יש מי שיקרא קדיש גם לזכר החטופים היהודים שנעלמו בארגנטינה, אשר יום פטירתם לא נודע, אותם אלה אשר לגביהם כבר ידוע שאינם בין החיים.</a:t>
            </a:r>
            <a:endParaRPr lang="he-IL" sz="24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24832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E69E2-1C4D-AE82-496C-BC48F740A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70081EBE-F402-8A2D-2C33-E5327D46D0FF}"/>
              </a:ext>
            </a:extLst>
          </p:cNvPr>
          <p:cNvSpPr txBox="1"/>
          <p:nvPr/>
        </p:nvSpPr>
        <p:spPr>
          <a:xfrm>
            <a:off x="915112" y="2157482"/>
            <a:ext cx="1036177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2400" dirty="0"/>
              <a:t>יִתְגַּדַּל וְיִתְקַדַּשׁ שְׁמֵיהּ רַבָּא, בְּעָלְמָא דִי בְּרָא כִּרְעוּתֵיהּ, וְיַמְלִיךְ מַלְכוּתֵיהּ </a:t>
            </a:r>
            <a:r>
              <a:rPr lang="he-IL" sz="2400" dirty="0" err="1"/>
              <a:t>בְּחַיֵּיכוֹן</a:t>
            </a:r>
            <a:r>
              <a:rPr lang="he-IL" sz="2400" dirty="0"/>
              <a:t> </a:t>
            </a:r>
            <a:r>
              <a:rPr lang="he-IL" sz="2400" dirty="0" err="1"/>
              <a:t>וּבְיוֹמֵיכוֹן</a:t>
            </a:r>
            <a:r>
              <a:rPr lang="he-IL" sz="2400" dirty="0"/>
              <a:t> וּבְחַיֵּי </a:t>
            </a:r>
            <a:r>
              <a:rPr lang="he-IL" sz="2400" dirty="0" err="1"/>
              <a:t>דְּכָל</a:t>
            </a:r>
            <a:r>
              <a:rPr lang="he-IL" sz="2400" dirty="0"/>
              <a:t> בֵּית יִשְראֵל, בַּעֲגָלָא </a:t>
            </a:r>
            <a:r>
              <a:rPr lang="he-IL" sz="2400" dirty="0" err="1"/>
              <a:t>ובִימָנָא</a:t>
            </a:r>
            <a:r>
              <a:rPr lang="he-IL" sz="2400" dirty="0"/>
              <a:t>. </a:t>
            </a:r>
            <a:r>
              <a:rPr lang="he-IL" sz="2400" dirty="0" err="1"/>
              <a:t>אֵימָר</a:t>
            </a:r>
            <a:r>
              <a:rPr lang="he-IL" sz="2400" dirty="0"/>
              <a:t> וְאֵמְרוּ אָמֵן.</a:t>
            </a:r>
          </a:p>
          <a:p>
            <a:r>
              <a:rPr lang="he-IL" sz="2400" dirty="0"/>
              <a:t>"יְהֵא שְׁמֵהּ רַבָּא מְבָרַךְ לְעָלַם </a:t>
            </a:r>
            <a:r>
              <a:rPr lang="he-IL" sz="2400" dirty="0" err="1"/>
              <a:t>וּלְעָלְמֵי</a:t>
            </a:r>
            <a:r>
              <a:rPr lang="he-IL" sz="2400" dirty="0"/>
              <a:t> </a:t>
            </a:r>
            <a:r>
              <a:rPr lang="he-IL" sz="2400" dirty="0" err="1"/>
              <a:t>עָלְמַיָּא</a:t>
            </a:r>
            <a:r>
              <a:rPr lang="he-IL" sz="2400" dirty="0"/>
              <a:t>, יִתְגַּדַּל וְיִתְקַדַּשׁ שְׁמֵיהּ רַבָּא, בְּעָלְמָא דִּי בְּרָא כִּרְעוּתֵיהּ, וְיַמְלִיךְ מַלְכוּתֵיהּ </a:t>
            </a:r>
            <a:r>
              <a:rPr lang="he-IL" sz="2400" dirty="0" err="1"/>
              <a:t>בְּחַיֵּיכוֹן</a:t>
            </a:r>
            <a:r>
              <a:rPr lang="he-IL" sz="2400" dirty="0"/>
              <a:t> </a:t>
            </a:r>
            <a:r>
              <a:rPr lang="he-IL" sz="2400" dirty="0" err="1"/>
              <a:t>וּבְיוֹמֵיכוֹן</a:t>
            </a:r>
            <a:r>
              <a:rPr lang="he-IL" sz="2400" dirty="0"/>
              <a:t> וּבְחַיֵּי </a:t>
            </a:r>
            <a:r>
              <a:rPr lang="he-IL" sz="2400" dirty="0" err="1"/>
              <a:t>דְּכָל</a:t>
            </a:r>
            <a:r>
              <a:rPr lang="he-IL" sz="2400" dirty="0"/>
              <a:t> בֵּית יִשְראֵל, בַּעֲגָלָא </a:t>
            </a:r>
            <a:r>
              <a:rPr lang="he-IL" sz="2400" dirty="0" err="1"/>
              <a:t>ובִימָנָא</a:t>
            </a:r>
            <a:r>
              <a:rPr lang="he-IL" sz="2400" dirty="0"/>
              <a:t>. </a:t>
            </a:r>
            <a:r>
              <a:rPr lang="he-IL" sz="2400" dirty="0" err="1"/>
              <a:t>אֵימָר</a:t>
            </a:r>
            <a:r>
              <a:rPr lang="he-IL" sz="2400" dirty="0"/>
              <a:t> וְאֵמְרוּ אָמֵן</a:t>
            </a:r>
          </a:p>
          <a:p>
            <a:r>
              <a:rPr lang="he-IL" sz="2400" dirty="0"/>
              <a:t>"יְהֵא שְׁלָמָא רַבָּא מִן שְׁמַיָּא וְחַיִּים טוֹבִים, שָׁלֵו וְרָוָח, גְּאֻלָּה וּנְחָמָה, וְיִשּׁוּעָה וְרַחֲמִים, וְחַיֵּי </a:t>
            </a:r>
            <a:r>
              <a:rPr lang="he-IL" sz="2400" dirty="0" err="1"/>
              <a:t>אֲרִיכֵי</a:t>
            </a:r>
            <a:r>
              <a:rPr lang="he-IL" sz="2400" dirty="0"/>
              <a:t>, וְשָׁנָה טוֹבָה וּמְבָרֶכֶת, מִן קֳדָם אֲבָהַתְנָא </a:t>
            </a:r>
            <a:r>
              <a:rPr lang="he-IL" sz="2400" dirty="0" err="1"/>
              <a:t>בַּשְׁמַיָּא</a:t>
            </a:r>
            <a:r>
              <a:rPr lang="he-IL" sz="2400" dirty="0"/>
              <a:t> וְאַרְעָא, </a:t>
            </a:r>
            <a:r>
              <a:rPr lang="he-IL" sz="2400" dirty="0" err="1"/>
              <a:t>וְאֵימְרו</a:t>
            </a:r>
            <a:r>
              <a:rPr lang="he-IL" sz="2400" dirty="0"/>
              <a:t>ּ אָמֵן.</a:t>
            </a:r>
          </a:p>
          <a:p>
            <a:r>
              <a:rPr lang="he-IL" sz="2400" dirty="0"/>
              <a:t>"יְהֵא שְׁלָמָא רַבָּא מִן שְׁמַיָּא, </a:t>
            </a:r>
            <a:r>
              <a:rPr lang="he-IL" sz="2400" dirty="0" err="1"/>
              <a:t>הַשְׁלָמָא</a:t>
            </a:r>
            <a:r>
              <a:rPr lang="he-IL" sz="2400" dirty="0"/>
              <a:t> עַל יִשְראֵל וְעַל כָּל עַמָּא, </a:t>
            </a:r>
            <a:r>
              <a:rPr lang="he-IL" sz="2400" dirty="0" err="1"/>
              <a:t>וְאֵימְרו</a:t>
            </a:r>
            <a:r>
              <a:rPr lang="he-IL" sz="2400" dirty="0"/>
              <a:t>ּ אָמֵן.</a:t>
            </a: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B5B6FB06-7421-4B9C-9FB2-BA3784DD6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600" b="1" dirty="0">
                <a:cs typeface="+mn-cs"/>
              </a:rPr>
              <a:t>קדיש כללי (קדיש יתום)</a:t>
            </a:r>
            <a:endParaRPr lang="he-IL" sz="36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7388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4FE18-F973-1858-A0F4-BF5ACA76E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465DABC-D358-9E42-DC4F-E0261C30C7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0643" y="868362"/>
            <a:ext cx="9144000" cy="2387600"/>
          </a:xfrm>
        </p:spPr>
        <p:txBody>
          <a:bodyPr>
            <a:normAutofit/>
          </a:bodyPr>
          <a:lstStyle/>
          <a:p>
            <a:r>
              <a:rPr lang="he-IL" sz="4800" dirty="0">
                <a:cs typeface="+mn-cs"/>
              </a:rPr>
              <a:t>יהודים בימי הדיקטטורה הצבאית בארגנטינה (1983-1976)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DAE2C644-1757-E735-1381-EFDCC10FC6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rtl="0"/>
            <a:r>
              <a:rPr lang="es-ES_tradnl" sz="4000" dirty="0"/>
              <a:t>Nunca Más </a:t>
            </a: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2772292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837AA-0865-48A7-3902-77EA6DE3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CEF9150-4484-4886-9A71-F04AC860C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757" y="197977"/>
            <a:ext cx="10515600" cy="1325563"/>
          </a:xfrm>
        </p:spPr>
        <p:txBody>
          <a:bodyPr/>
          <a:lstStyle/>
          <a:p>
            <a:pPr algn="ctr"/>
            <a:r>
              <a:rPr lang="he-IL" sz="2400" b="1" dirty="0">
                <a:cs typeface="+mn-cs"/>
              </a:rPr>
              <a:t>מידע</a:t>
            </a:r>
            <a:endParaRPr lang="he-IL" b="1" dirty="0">
              <a:cs typeface="+mn-cs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451FCA74-E50C-9653-3B42-D1B889DB8276}"/>
              </a:ext>
            </a:extLst>
          </p:cNvPr>
          <p:cNvSpPr txBox="1"/>
          <p:nvPr/>
        </p:nvSpPr>
        <p:spPr>
          <a:xfrm>
            <a:off x="311920" y="1182250"/>
            <a:ext cx="11481273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dirty="0"/>
              <a:t>בתקופת המשטר הצבאי בארגנטינה נחטפו, עונו ונרצחו כ-30,000 אזרחים המכונים "הנעלמים" </a:t>
            </a:r>
            <a:r>
              <a:rPr lang="es-ES_tradnl" dirty="0"/>
              <a:t>Desaparecidos</a:t>
            </a:r>
            <a:endParaRPr lang="he-IL" dirty="0"/>
          </a:p>
          <a:p>
            <a:r>
              <a:rPr lang="he-IL" dirty="0"/>
              <a:t>המשטר לא הודה במעשיו, מה שהותיר אלפי משפחות ללא קבר לפקוד.</a:t>
            </a:r>
          </a:p>
          <a:p>
            <a:endParaRPr lang="he-IL" dirty="0"/>
          </a:p>
          <a:p>
            <a:r>
              <a:rPr lang="he-IL" b="1" dirty="0"/>
              <a:t>יהודים</a:t>
            </a:r>
          </a:p>
          <a:p>
            <a:r>
              <a:rPr lang="he-IL" dirty="0"/>
              <a:t>הרדיפה כללה מרכיב אנטישמי חריף. כ-2,000 מן הקורבנות היו יהודים – שיעור הגבוה פי 12 מחלקם היחסי באוכלוסייה.</a:t>
            </a:r>
          </a:p>
          <a:p>
            <a:endParaRPr lang="he-IL" u="sng" dirty="0"/>
          </a:p>
          <a:p>
            <a:r>
              <a:rPr lang="he-IL" b="1" dirty="0"/>
              <a:t>זיכרון וצדק </a:t>
            </a:r>
          </a:p>
          <a:p>
            <a:r>
              <a:rPr lang="he-IL" dirty="0"/>
              <a:t>עם החזרה לדמוקרטיה ב-1983, הוקמה בארגנטינה ועדת חקירה ממלכתית (בהשתתפות הרב מרשל מאיר).</a:t>
            </a:r>
          </a:p>
          <a:p>
            <a:r>
              <a:rPr lang="he-IL" dirty="0"/>
              <a:t>הדו"ח המסכם נקרא "</a:t>
            </a:r>
            <a:r>
              <a:rPr lang="es-ES_tradnl" dirty="0"/>
              <a:t>Nunca Más" </a:t>
            </a:r>
            <a:r>
              <a:rPr lang="he-IL" dirty="0"/>
              <a:t>, כלומר, לעולם לא עוד, כותרת המהדהדת את זיכרון השואה.</a:t>
            </a:r>
          </a:p>
          <a:p>
            <a:endParaRPr lang="he-IL" u="sng" dirty="0"/>
          </a:p>
          <a:p>
            <a:r>
              <a:rPr lang="he-IL" b="1" dirty="0"/>
              <a:t>הנצחה בארגנטינה</a:t>
            </a:r>
          </a:p>
          <a:p>
            <a:r>
              <a:rPr lang="he-IL" dirty="0"/>
              <a:t>ארגון ה-</a:t>
            </a:r>
            <a:r>
              <a:rPr lang="es-ES_tradnl" dirty="0"/>
              <a:t>AMIA </a:t>
            </a:r>
            <a:r>
              <a:rPr lang="he-IL" dirty="0"/>
              <a:t> מוביל את שימור הזיכרון דרך מערכת החינוך, טקסים שנתיים ופרויקט התיעוד הדיגיטלי "עדויות".</a:t>
            </a:r>
          </a:p>
          <a:p>
            <a:endParaRPr lang="he-IL" u="sng" dirty="0"/>
          </a:p>
          <a:p>
            <a:r>
              <a:rPr lang="he-IL" b="1" dirty="0"/>
              <a:t>בישראל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he-IL" dirty="0"/>
              <a:t>ועדה בין-משרדית והחלטת כנסת מ-2003 קבעו שיש להכניס את הנושא לתודעה הציבורית ולמערכת החינוך.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he-IL" dirty="0"/>
              <a:t>חורשת ממוריה, אתר זיכרון בתוך יער בן שמן, המוקדש לזכר אלפי ה"נעדרים" </a:t>
            </a:r>
            <a:r>
              <a:rPr lang="es-ES_tradnl" dirty="0"/>
              <a:t>Desaparecidos </a:t>
            </a:r>
            <a:r>
              <a:rPr lang="he-IL" dirty="0"/>
              <a:t>, קורבנות הדיקטטורה הצבאית בארגנטינה.</a:t>
            </a:r>
          </a:p>
        </p:txBody>
      </p:sp>
    </p:spTree>
    <p:extLst>
      <p:ext uri="{BB962C8B-B14F-4D97-AF65-F5344CB8AC3E}">
        <p14:creationId xmlns:p14="http://schemas.microsoft.com/office/powerpoint/2010/main" val="3749856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DAE9-2385-16CA-19A4-E511553CD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>
            <a:extLst>
              <a:ext uri="{FF2B5EF4-FFF2-40B4-BE49-F238E27FC236}">
                <a16:creationId xmlns:a16="http://schemas.microsoft.com/office/drawing/2014/main" id="{D9047615-9F8E-46EF-B283-66C6B6FEC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156" y="362145"/>
            <a:ext cx="10515600" cy="1325563"/>
          </a:xfrm>
        </p:spPr>
        <p:txBody>
          <a:bodyPr>
            <a:normAutofit/>
          </a:bodyPr>
          <a:lstStyle/>
          <a:p>
            <a:r>
              <a:rPr lang="he-IL" sz="3600" b="1" dirty="0">
                <a:cs typeface="+mn-cs"/>
              </a:rPr>
              <a:t>ציווי מוסרי</a:t>
            </a:r>
            <a:endParaRPr lang="he-IL" sz="3600" dirty="0">
              <a:cs typeface="+mn-cs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8F318F6D-DA25-2B91-E16A-D8D5991A7DCA}"/>
              </a:ext>
            </a:extLst>
          </p:cNvPr>
          <p:cNvSpPr txBox="1"/>
          <p:nvPr/>
        </p:nvSpPr>
        <p:spPr>
          <a:xfrm>
            <a:off x="5210597" y="1120676"/>
            <a:ext cx="63281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2400" dirty="0"/>
              <a:t>ביום עשרה בטבת הקרוב, </a:t>
            </a:r>
          </a:p>
          <a:p>
            <a:r>
              <a:rPr lang="he-IL" sz="2400" dirty="0"/>
              <a:t>אנו קוראים לכם מורים ותלמידים בישראל,</a:t>
            </a:r>
          </a:p>
          <a:p>
            <a:r>
              <a:rPr lang="he-IL" sz="2400" dirty="0"/>
              <a:t>לזכור את הנעדרים היהודים בארגנטינה.</a:t>
            </a:r>
          </a:p>
          <a:p>
            <a:r>
              <a:rPr lang="he-IL" sz="2400" dirty="0"/>
              <a:t>יהיה זה מעשה של</a:t>
            </a:r>
          </a:p>
          <a:p>
            <a:r>
              <a:rPr lang="he-IL" sz="2400" dirty="0"/>
              <a:t>ערבות הדדית, צדק היסטורי</a:t>
            </a:r>
          </a:p>
          <a:p>
            <a:r>
              <a:rPr lang="he-IL" sz="2400" dirty="0"/>
              <a:t>וחיזוק הקשר בין ישראל לתפוצות.</a:t>
            </a:r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6438E639-BBEE-98FA-48F5-4E681EE4608E}"/>
              </a:ext>
            </a:extLst>
          </p:cNvPr>
          <p:cNvSpPr txBox="1"/>
          <p:nvPr/>
        </p:nvSpPr>
        <p:spPr>
          <a:xfrm>
            <a:off x="315685" y="2714293"/>
            <a:ext cx="6841723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3600" b="1" dirty="0"/>
              <a:t>כיצד? בהתאמה לגיל התלמידים</a:t>
            </a:r>
          </a:p>
          <a:p>
            <a:r>
              <a:rPr lang="he-IL" sz="2400" b="1" dirty="0"/>
              <a:t>בכיתות ו</a:t>
            </a:r>
            <a:r>
              <a:rPr lang="en-US" sz="2400" b="1" dirty="0"/>
              <a:t>'</a:t>
            </a:r>
            <a:r>
              <a:rPr lang="he-IL" sz="2400" b="1" dirty="0"/>
              <a:t>-ז</a:t>
            </a:r>
            <a:r>
              <a:rPr lang="en-US" sz="2400" b="1" dirty="0"/>
              <a:t>'</a:t>
            </a:r>
            <a:endParaRPr lang="he-IL" sz="2400" b="1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he-IL" sz="2400" dirty="0"/>
              <a:t>קריאת הסיפור "זיכרון יהודי" ושיחה</a:t>
            </a:r>
          </a:p>
          <a:p>
            <a:r>
              <a:rPr lang="he-IL" sz="2400" b="1" dirty="0"/>
              <a:t> בכיתות הגבוהות</a:t>
            </a:r>
            <a:r>
              <a:rPr lang="en-US" sz="2400" b="1" dirty="0"/>
              <a:t>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he-IL" sz="2400" dirty="0"/>
              <a:t>לימוד מבוסס דף מקורות ושאלות מנחות (ראו בהמשך)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he-IL" sz="2400" dirty="0"/>
              <a:t>קריאת קדיש והדלקת נר זיכרון.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he-IL" sz="2400" dirty="0"/>
              <a:t>את קריאת הקדיש כדאי ללוות בשיחה על משמעותו ולהציע לתלמידים המעוניינים בכך, לקרוא אותו גם לזכר אדם קרוב ואהוב.</a:t>
            </a:r>
          </a:p>
        </p:txBody>
      </p:sp>
    </p:spTree>
    <p:extLst>
      <p:ext uri="{BB962C8B-B14F-4D97-AF65-F5344CB8AC3E}">
        <p14:creationId xmlns:p14="http://schemas.microsoft.com/office/powerpoint/2010/main" val="322073134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2961</TotalTime>
  <Words>454</Words>
  <Application>Microsoft Office PowerPoint</Application>
  <PresentationFormat>מסך רחב</PresentationFormat>
  <Paragraphs>50</Paragraphs>
  <Slides>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Courier New</vt:lpstr>
      <vt:lpstr>Times New Roman</vt:lpstr>
      <vt:lpstr>ערכת נושא Office</vt:lpstr>
      <vt:lpstr>עשרה בטבת יום הקדיש הכללי</vt:lpstr>
      <vt:lpstr>עשרה בטבת תענית ציבור  </vt:lpstr>
      <vt:lpstr>קדיש כללי (קדיש יתום)</vt:lpstr>
      <vt:lpstr>יהודים בימי הדיקטטורה הצבאית בארגנטינה (1983-1976)</vt:lpstr>
      <vt:lpstr>מידע</vt:lpstr>
      <vt:lpstr>ציווי מוסרי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עשרה בטבת יום הקדיש הכללי</dc:title>
  <dc:creator>נגה עליזה כוכבי</dc:creator>
  <cp:lastModifiedBy>עומר שלו</cp:lastModifiedBy>
  <cp:revision>18</cp:revision>
  <dcterms:created xsi:type="dcterms:W3CDTF">2025-12-26T05:26:32Z</dcterms:created>
  <dcterms:modified xsi:type="dcterms:W3CDTF">2025-12-29T08:45:33Z</dcterms:modified>
</cp:coreProperties>
</file>